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2" r:id="rId6"/>
    <p:sldId id="268" r:id="rId7"/>
    <p:sldId id="267" r:id="rId8"/>
    <p:sldId id="269" r:id="rId9"/>
    <p:sldId id="270" r:id="rId10"/>
    <p:sldId id="273" r:id="rId11"/>
    <p:sldId id="260" r:id="rId12"/>
    <p:sldId id="262" r:id="rId13"/>
    <p:sldId id="263" r:id="rId14"/>
    <p:sldId id="264" r:id="rId15"/>
    <p:sldId id="265" r:id="rId16"/>
    <p:sldId id="266" r:id="rId17"/>
    <p:sldId id="275" r:id="rId18"/>
    <p:sldId id="279" r:id="rId19"/>
    <p:sldId id="276" r:id="rId20"/>
    <p:sldId id="277" r:id="rId21"/>
    <p:sldId id="280" r:id="rId22"/>
    <p:sldId id="281" r:id="rId23"/>
    <p:sldId id="284" r:id="rId24"/>
    <p:sldId id="282" r:id="rId25"/>
    <p:sldId id="286" r:id="rId26"/>
    <p:sldId id="283" r:id="rId27"/>
    <p:sldId id="287" r:id="rId28"/>
    <p:sldId id="288" r:id="rId2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4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74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BF404-3987-4459-BCBC-6F373F2D9A9C}" type="datetimeFigureOut">
              <a:rPr lang="ru-RU" smtClean="0"/>
              <a:t>26.06.2024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BEBB6-61F8-449D-AE64-2E20C2382A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6812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BF404-3987-4459-BCBC-6F373F2D9A9C}" type="datetimeFigureOut">
              <a:rPr lang="ru-RU" smtClean="0"/>
              <a:t>26.06.2024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BEBB6-61F8-449D-AE64-2E20C2382A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950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BF404-3987-4459-BCBC-6F373F2D9A9C}" type="datetimeFigureOut">
              <a:rPr lang="ru-RU" smtClean="0"/>
              <a:t>26.06.2024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BEBB6-61F8-449D-AE64-2E20C2382A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937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BF404-3987-4459-BCBC-6F373F2D9A9C}" type="datetimeFigureOut">
              <a:rPr lang="ru-RU" smtClean="0"/>
              <a:t>26.06.2024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BEBB6-61F8-449D-AE64-2E20C2382A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0541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BF404-3987-4459-BCBC-6F373F2D9A9C}" type="datetimeFigureOut">
              <a:rPr lang="ru-RU" smtClean="0"/>
              <a:t>26.06.2024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BEBB6-61F8-449D-AE64-2E20C2382A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123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BF404-3987-4459-BCBC-6F373F2D9A9C}" type="datetimeFigureOut">
              <a:rPr lang="ru-RU" smtClean="0"/>
              <a:t>26.06.2024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BEBB6-61F8-449D-AE64-2E20C2382A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396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BF404-3987-4459-BCBC-6F373F2D9A9C}" type="datetimeFigureOut">
              <a:rPr lang="ru-RU" smtClean="0"/>
              <a:t>26.06.2024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BEBB6-61F8-449D-AE64-2E20C2382A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9598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BF404-3987-4459-BCBC-6F373F2D9A9C}" type="datetimeFigureOut">
              <a:rPr lang="ru-RU" smtClean="0"/>
              <a:t>26.06.2024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BEBB6-61F8-449D-AE64-2E20C2382A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153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BF404-3987-4459-BCBC-6F373F2D9A9C}" type="datetimeFigureOut">
              <a:rPr lang="ru-RU" smtClean="0"/>
              <a:t>26.06.2024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BEBB6-61F8-449D-AE64-2E20C2382A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8113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BF404-3987-4459-BCBC-6F373F2D9A9C}" type="datetimeFigureOut">
              <a:rPr lang="ru-RU" smtClean="0"/>
              <a:t>26.06.2024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BEBB6-61F8-449D-AE64-2E20C2382A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331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BF404-3987-4459-BCBC-6F373F2D9A9C}" type="datetimeFigureOut">
              <a:rPr lang="ru-RU" smtClean="0"/>
              <a:t>26.06.2024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BEBB6-61F8-449D-AE64-2E20C2382A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985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alpha val="30000"/>
              </a:schemeClr>
            </a:gs>
            <a:gs pos="82000">
              <a:schemeClr val="accent1">
                <a:lumMod val="40000"/>
                <a:lumOff val="6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BF404-3987-4459-BCBC-6F373F2D9A9C}" type="datetimeFigureOut">
              <a:rPr lang="ru-RU" smtClean="0"/>
              <a:t>26.06.2024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BEBB6-61F8-449D-AE64-2E20C2382A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707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08344"/>
            <a:ext cx="9144000" cy="3301619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умения младших школьников работать с информацией на уроках окружающего мира через приёмы технологии развития критического мышления»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358924"/>
          </a:xfrm>
        </p:spPr>
        <p:txBody>
          <a:bodyPr>
            <a:normAutofit/>
          </a:bodyPr>
          <a:lstStyle/>
          <a:p>
            <a:pPr algn="r"/>
            <a:r>
              <a:rPr lang="ru-RU" dirty="0" smtClean="0"/>
              <a:t>Семенцова Тамара Анатольевна</a:t>
            </a:r>
          </a:p>
          <a:p>
            <a:pPr algn="r"/>
            <a:r>
              <a:rPr lang="ru-RU" dirty="0" smtClean="0"/>
              <a:t>МБОУ СОШ № 4 с. Монастырище </a:t>
            </a:r>
          </a:p>
          <a:p>
            <a:pPr algn="r"/>
            <a:r>
              <a:rPr lang="ru-RU" dirty="0" smtClean="0"/>
              <a:t>Черниговского муниципального округа </a:t>
            </a:r>
          </a:p>
          <a:p>
            <a:pPr algn="r"/>
            <a:r>
              <a:rPr lang="ru-RU" dirty="0" smtClean="0"/>
              <a:t>Приморского края</a:t>
            </a:r>
          </a:p>
          <a:p>
            <a:pPr algn="r"/>
            <a:r>
              <a:rPr lang="ru-RU" dirty="0" smtClean="0"/>
              <a:t>2024 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677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развития критического мышления представляет собой целостную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систему, формирующую навыки работы с информацией в процессе обучения. В педагогике - это мышление оценочное, рефлексивное, развивающееся путем наложения новой информации на жизненный личный опыт.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 развития критического мышления состоит в развитии мыслительных навыков, которые необходимы детям в дальнейшей жизни (умение принимать взвешенные решения, работать с информацией, выделять главное и второстепенное, анализировать различные стороны явлений).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54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Приёмы критического мышления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Синквейн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Верите ли вы, что...</a:t>
            </a:r>
          </a:p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Корзина идей</a:t>
            </a:r>
          </a:p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ЗХУ</a:t>
            </a:r>
          </a:p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Кластер</a:t>
            </a:r>
          </a:p>
          <a:p>
            <a:pPr marL="0" indent="0">
              <a:buNone/>
            </a:pP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Инсерт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20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5579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Приём «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Синквейн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40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38200" y="1207008"/>
            <a:ext cx="10963656" cy="471830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Дети работают в паре или в группе:</a:t>
            </a:r>
            <a:r>
              <a:rPr lang="ru-RU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3600" u="sng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строка </a:t>
            </a:r>
            <a:r>
              <a:rPr lang="ru-RU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тема или предмет (одно существительное);</a:t>
            </a:r>
            <a:br>
              <a:rPr lang="ru-RU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3600" u="sng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строка </a:t>
            </a:r>
            <a:r>
              <a:rPr lang="ru-RU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описание предмета (два прилагательных);</a:t>
            </a:r>
            <a:br>
              <a:rPr lang="ru-RU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3600" u="sng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строка </a:t>
            </a:r>
            <a:r>
              <a:rPr lang="ru-RU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описание действия (три глагола);</a:t>
            </a:r>
            <a:br>
              <a:rPr lang="ru-RU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3600" u="sng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 строка </a:t>
            </a:r>
            <a:r>
              <a:rPr lang="ru-RU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фраза из четырех слов, выражающая отношение к предмету;</a:t>
            </a:r>
            <a:br>
              <a:rPr lang="ru-RU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3600" u="sng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 строка </a:t>
            </a:r>
            <a:r>
              <a:rPr lang="ru-RU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синоним, обобщающий или расширяющий смысл темы или предмета (одно слово).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636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Приём «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Синквейн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Тема «Одежда»</a:t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класс (часть 2), стр. 16-17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04800" y="1825625"/>
            <a:ext cx="5425440" cy="4351338"/>
          </a:xfrm>
        </p:spPr>
        <p:txBody>
          <a:bodyPr>
            <a:normAutofit/>
          </a:bodyPr>
          <a:lstStyle/>
          <a:p>
            <a:pPr marL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Одежда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Домашняя, рабочая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Греет, защищает, меняется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Для каждого случая своя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Одеяние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s://avatars.mds.yandex.net/i?id=8b96d416c294518147b7e00947b2d9e905fb5f00-11541841-images-thumbs&amp;n=1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240" y="1947545"/>
            <a:ext cx="5260467" cy="3699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2700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Верите ли вы, что…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Учитель записывает на доске или на слайде ряд вопросов и просит учащихся (индивидуально или в группах) ответить на них, аргументируя свои предположения. После того, как прозвучат ответы на данные вопросы, учащимся предлагается прочитать текст, найти подтверждения своим предположениям и ответы на вопросы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quarter" idx="4294967295"/>
          </p:nvPr>
        </p:nvSpPr>
        <p:spPr>
          <a:xfrm>
            <a:off x="7008813" y="2108200"/>
            <a:ext cx="5183187" cy="4081463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418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1308" y="301083"/>
            <a:ext cx="8059835" cy="1421545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Верите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 вы, что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класс (часть 2), стр. 34-35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1992313" y="1938528"/>
            <a:ext cx="8229600" cy="2354073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None/>
            </a:pPr>
            <a:r>
              <a:rPr lang="ru-RU" altLang="ru-RU" sz="2400" dirty="0"/>
              <a:t>… </a:t>
            </a:r>
            <a:r>
              <a:rPr lang="ru-RU" altLang="ru-RU" dirty="0" smtClean="0"/>
              <a:t>Луна сама не излучает света?</a:t>
            </a:r>
            <a:endParaRPr lang="ru-RU" altLang="ru-RU" dirty="0"/>
          </a:p>
          <a:p>
            <a:pPr>
              <a:buFont typeface="Arial" panose="020B0604020202020204" pitchFamily="34" charset="0"/>
              <a:buNone/>
            </a:pPr>
            <a:r>
              <a:rPr lang="ru-RU" altLang="ru-RU" dirty="0"/>
              <a:t>… в</a:t>
            </a:r>
            <a:r>
              <a:rPr lang="ru-RU" altLang="ru-RU" dirty="0" smtClean="0"/>
              <a:t>ид Луны постоянно меняется?</a:t>
            </a:r>
            <a:endParaRPr lang="ru-RU" altLang="ru-RU" dirty="0"/>
          </a:p>
          <a:p>
            <a:pPr>
              <a:buFont typeface="Arial" panose="020B0604020202020204" pitchFamily="34" charset="0"/>
              <a:buNone/>
            </a:pPr>
            <a:r>
              <a:rPr lang="ru-RU" altLang="ru-RU" dirty="0"/>
              <a:t>… </a:t>
            </a:r>
            <a:r>
              <a:rPr lang="ru-RU" altLang="ru-RU" dirty="0" smtClean="0"/>
              <a:t>Луна больше Земли?</a:t>
            </a:r>
            <a:endParaRPr lang="ru-RU" altLang="ru-RU" dirty="0"/>
          </a:p>
          <a:p>
            <a:pPr>
              <a:buFont typeface="Arial" panose="020B0604020202020204" pitchFamily="34" charset="0"/>
              <a:buNone/>
            </a:pPr>
            <a:r>
              <a:rPr lang="ru-RU" altLang="ru-RU" dirty="0"/>
              <a:t>… </a:t>
            </a:r>
            <a:r>
              <a:rPr lang="ru-RU" altLang="ru-RU" dirty="0" smtClean="0"/>
              <a:t>в разное время Солнце по разному освещает Луну?</a:t>
            </a:r>
            <a:endParaRPr lang="ru-RU" altLang="ru-RU" dirty="0"/>
          </a:p>
          <a:p>
            <a:pPr>
              <a:buFont typeface="Arial" panose="020B0604020202020204" pitchFamily="34" charset="0"/>
              <a:buNone/>
            </a:pPr>
            <a:endParaRPr lang="ru-RU" altLang="ru-RU" dirty="0" smtClean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42860"/>
              </p:ext>
            </p:extLst>
          </p:nvPr>
        </p:nvGraphicFramePr>
        <p:xfrm>
          <a:off x="2032000" y="4669535"/>
          <a:ext cx="8128000" cy="1694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45760971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30498398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1967778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930718189"/>
                    </a:ext>
                  </a:extLst>
                </a:gridCol>
              </a:tblGrid>
              <a:tr h="564896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5468054"/>
                  </a:ext>
                </a:extLst>
              </a:tr>
              <a:tr h="564896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419270"/>
                  </a:ext>
                </a:extLst>
              </a:tr>
              <a:tr h="564896">
                <a:tc>
                  <a:txBody>
                    <a:bodyPr/>
                    <a:lstStyle/>
                    <a:p>
                      <a:pPr algn="ctr"/>
                      <a:endParaRPr lang="ru-RU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E4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E4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E4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E4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4281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413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398579"/>
            <a:ext cx="10515600" cy="783451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Приём «Корзина идей»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парная или групповая.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этом этапе каждая группа высказывает свое мнение по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теме урока,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приводит свои знания или высказывает идеи по данному вопросу. Причем ответы не должны повторятся. Все высказывания учитель кратко записывает на доске.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«корзину»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скидывается все, что имеет отношение к теме урока: идеи, имена, даты, факты, предположения, термины и т.д.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Предложения, предположения и идеи не критикуются и не оцениваются. На данном этапе идет просто сбор информации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идеи и предложения осмысливаются и анализируются в дальнейшем ходе урока. Постепенно из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«корзины»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должны исчезнуть все неправильные или некорректные утверждения, а остаться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«выжимка»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верных.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8019" y="236446"/>
            <a:ext cx="2302119" cy="1417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86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51544" y="1551008"/>
            <a:ext cx="7032244" cy="8525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Вода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– это:</a:t>
            </a:r>
          </a:p>
          <a:p>
            <a:pPr lvl="8">
              <a:defRPr/>
            </a:pP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  <a:cs typeface="Times New Roman" pitchFamily="18" charset="0"/>
              </a:rPr>
              <a:t>      </a:t>
            </a:r>
          </a:p>
          <a:p>
            <a:pPr lvl="2">
              <a:defRPr/>
            </a:pP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  <a:cs typeface="Times New Roman" pitchFamily="18" charset="0"/>
              </a:rPr>
              <a:t>                                    </a:t>
            </a:r>
            <a:endParaRPr lang="ru-RU" sz="4000" b="1" dirty="0">
              <a:latin typeface="Monotype Corsiva" pitchFamily="66" charset="0"/>
              <a:cs typeface="Times New Roman" pitchFamily="18" charset="0"/>
            </a:endParaRPr>
          </a:p>
          <a:p>
            <a:pPr>
              <a:defRPr/>
            </a:pPr>
            <a:endParaRPr lang="ru-RU" sz="4000" b="1" dirty="0">
              <a:solidFill>
                <a:schemeClr val="accent2">
                  <a:lumMod val="75000"/>
                </a:schemeClr>
              </a:solidFill>
              <a:latin typeface="Monotype Corsiva" pitchFamily="66" charset="0"/>
              <a:cs typeface="Times New Roman" pitchFamily="18" charset="0"/>
            </a:endParaRPr>
          </a:p>
          <a:p>
            <a:pPr>
              <a:defRPr/>
            </a:pPr>
            <a:endParaRPr lang="ru-RU" sz="4000" b="1" dirty="0">
              <a:solidFill>
                <a:schemeClr val="accent2">
                  <a:lumMod val="75000"/>
                </a:schemeClr>
              </a:solidFill>
              <a:latin typeface="Monotype Corsiva" pitchFamily="66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  <a:defRPr/>
            </a:pPr>
            <a:endParaRPr lang="ru-RU" sz="4000" b="1" dirty="0">
              <a:solidFill>
                <a:schemeClr val="accent2">
                  <a:lumMod val="75000"/>
                </a:schemeClr>
              </a:solidFill>
              <a:latin typeface="Monotype Corsiva" pitchFamily="66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  <a:defRPr/>
            </a:pPr>
            <a:endParaRPr lang="ru-RU" sz="4000" b="1" dirty="0">
              <a:solidFill>
                <a:schemeClr val="accent2">
                  <a:lumMod val="75000"/>
                </a:schemeClr>
              </a:solidFill>
              <a:latin typeface="Monotype Corsiva" pitchFamily="66" charset="0"/>
              <a:cs typeface="Times New Roman" pitchFamily="18" charset="0"/>
            </a:endParaRPr>
          </a:p>
          <a:p>
            <a:pPr>
              <a:defRPr/>
            </a:pP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Arial" charset="0"/>
            </a:endParaRPr>
          </a:p>
        </p:txBody>
      </p:sp>
      <p:pic>
        <p:nvPicPr>
          <p:cNvPr id="12291" name="Содержимое 3" descr="корзинка 2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1" y="2781301"/>
            <a:ext cx="2016125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351088" y="1773238"/>
            <a:ext cx="127476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</a:rPr>
              <a:t>туман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896226" y="1700213"/>
            <a:ext cx="127476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ea typeface="Malgun Gothic" pitchFamily="34" charset="-127"/>
                <a:cs typeface="Times New Roman" pitchFamily="18" charset="0"/>
              </a:rPr>
              <a:t>облака</a:t>
            </a:r>
            <a:endParaRPr lang="ru-RU" sz="2400" dirty="0">
              <a:solidFill>
                <a:schemeClr val="tx1"/>
              </a:solidFill>
              <a:ea typeface="Malgun Gothic" pitchFamily="34" charset="-127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66988" y="3789363"/>
            <a:ext cx="127476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иней</a:t>
            </a:r>
            <a:endParaRPr lang="ru-RU" altLang="ru-R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66988" y="5589588"/>
            <a:ext cx="127476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</a:rPr>
              <a:t>дождь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967663" y="3789363"/>
            <a:ext cx="127476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пар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967663" y="5516563"/>
            <a:ext cx="127476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</a:rPr>
              <a:t>роса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341938" y="5673323"/>
            <a:ext cx="127317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ea typeface="Malgun Gothic" pitchFamily="34" charset="-127"/>
              </a:rPr>
              <a:t>снег</a:t>
            </a:r>
          </a:p>
        </p:txBody>
      </p:sp>
      <p:sp>
        <p:nvSpPr>
          <p:cNvPr id="11" name="Стрелка вправо 10"/>
          <p:cNvSpPr/>
          <p:nvPr/>
        </p:nvSpPr>
        <p:spPr>
          <a:xfrm rot="8591181">
            <a:off x="3840164" y="4897439"/>
            <a:ext cx="979487" cy="485775"/>
          </a:xfrm>
          <a:prstGeom prst="rightArrow">
            <a:avLst>
              <a:gd name="adj1" fmla="val 17720"/>
              <a:gd name="adj2" fmla="val 50000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 rot="8761815">
            <a:off x="3873500" y="3976689"/>
            <a:ext cx="820738" cy="484187"/>
          </a:xfrm>
          <a:prstGeom prst="rightArrow">
            <a:avLst>
              <a:gd name="adj1" fmla="val 19635"/>
              <a:gd name="adj2" fmla="val 50000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 rot="1976732">
            <a:off x="6950075" y="3983039"/>
            <a:ext cx="857250" cy="484187"/>
          </a:xfrm>
          <a:prstGeom prst="rightArrow">
            <a:avLst>
              <a:gd name="adj1" fmla="val 21562"/>
              <a:gd name="adj2" fmla="val 50000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 rot="2560881">
            <a:off x="6850064" y="4921250"/>
            <a:ext cx="979487" cy="484188"/>
          </a:xfrm>
          <a:prstGeom prst="rightArrow">
            <a:avLst>
              <a:gd name="adj1" fmla="val 17720"/>
              <a:gd name="adj2" fmla="val 50000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 rot="5400000">
            <a:off x="5596733" y="5080795"/>
            <a:ext cx="763587" cy="485775"/>
          </a:xfrm>
          <a:prstGeom prst="rightArrow">
            <a:avLst>
              <a:gd name="adj1" fmla="val 10731"/>
              <a:gd name="adj2" fmla="val 50000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 rot="19135882">
            <a:off x="6854825" y="2682875"/>
            <a:ext cx="977900" cy="484188"/>
          </a:xfrm>
          <a:prstGeom prst="rightArrow">
            <a:avLst>
              <a:gd name="adj1" fmla="val 17720"/>
              <a:gd name="adj2" fmla="val 50000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 rot="13083122">
            <a:off x="3735388" y="2778125"/>
            <a:ext cx="977900" cy="484188"/>
          </a:xfrm>
          <a:prstGeom prst="rightArrow">
            <a:avLst>
              <a:gd name="adj1" fmla="val 17720"/>
              <a:gd name="adj2" fmla="val 50000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defRPr/>
            </a:pPr>
            <a:r>
              <a:rPr lang="ru-RU" sz="3600" b="1" dirty="0" smtClean="0">
                <a:latin typeface="Times New Roman" panose="02020603050405020304" pitchFamily="18" charset="0"/>
                <a:cs typeface="Times New Roman" pitchFamily="18" charset="0"/>
              </a:rPr>
              <a:t>Прием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«Корзина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идей»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2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класс (часть 1), стр. 52-53</a:t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Тема: «…И про воду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3755507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Приём «З-Х-У»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класс (часть 1), стр. 112-116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«В царстве грибов»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1103971" y="1825625"/>
            <a:ext cx="1035948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его – развитие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рефлексивности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познания. Учащиеся учатся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соотносить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известное и новое, определять свои познавательные запросы,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обосновывая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известной информацией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Таблица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заполняется по ходу урока.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урока в первую графу учащиеся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записывают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знают на сегодня по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данной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теме, затем во вторую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–формулируют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вопросы, на которые хотели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получить ответ, в конце урока в третьей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делают вывод и записывают то, что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узнали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16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078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Прием «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Инсерт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38200" y="1115122"/>
            <a:ext cx="10515600" cy="5061841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Инсерт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маркировка текста значками по мере его чтения. Во время чтения текста необходимо попросить учащихся делать на полях пометки, а после прочтения текста заполнить таблицу, где значки станут заголовками граф таблицы. В таблицу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тезисно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заносятся сведения из текста.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Значки для маркировки: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материал знаком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V это ново для меня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думал иначе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требуется дополнительное разъяснение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649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Верите ли вы, что узнаете, что-то новое для себя по окончании мастер класса?</a:t>
            </a:r>
          </a:p>
          <a:p>
            <a:pPr marL="0" lv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Верите ли вы, что существует множество приемов обучения детей критическому мышлению?</a:t>
            </a:r>
          </a:p>
          <a:p>
            <a:pPr marL="0" lv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Верите ли вы, что детей можно научить, тому как учиться?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874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u="sng" dirty="0">
                <a:latin typeface="Times New Roman" pitchFamily="18" charset="0"/>
                <a:cs typeface="Times New Roman" pitchFamily="18" charset="0"/>
              </a:rPr>
            </a:b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u="sng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Приём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Инсерт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4 класс (1 часть), стр.118-123</a:t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: «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Пустыни»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34291" y="5181600"/>
            <a:ext cx="1061950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6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 </a:t>
            </a:r>
            <a:r>
              <a:rPr lang="ru-RU" sz="16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«галочкой» 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помечается то, что уже известно учащимся;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hangingPunct="0"/>
            <a:r>
              <a:rPr lang="ru-RU" sz="16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lang="ru-RU" sz="16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знаком «минус» 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помечается то, что противоречит их представлению;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hangingPunct="0"/>
            <a:r>
              <a:rPr lang="ru-RU" sz="16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знаком «плюс» 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помечается то, что является для них интересным и неожиданным;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hangingPunct="0"/>
            <a:r>
              <a:rPr lang="ru-RU" sz="16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r>
              <a:rPr lang="ru-RU" sz="16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«вопросительный знак» 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ставится, если что-то неясно, возникло желание узнать больше.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Объект 14" descr="https://documents.infourok.ru/a403f977-dd64-441b-9c71-a27aa41fe7bd/0/image003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792" y="2283467"/>
            <a:ext cx="1819275" cy="2514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 descr="https://documents.infourok.ru/a403f977-dd64-441b-9c71-a27aa41fe7bd/0/image004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1081" y="2283467"/>
            <a:ext cx="1762125" cy="2514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Рисунок 16" descr="https://documents.infourok.ru/a403f977-dd64-441b-9c71-a27aa41fe7bd/0/image005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8502" y="2283467"/>
            <a:ext cx="2028825" cy="2514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Рисунок 17" descr="https://documents.infourok.ru/a403f977-dd64-441b-9c71-a27aa41fe7bd/0/image006.jp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4448" y="2283467"/>
            <a:ext cx="1883443" cy="2514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Рисунок 18" descr="https://documents.infourok.ru/a403f977-dd64-441b-9c71-a27aa41fe7bd/0/image007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5012" y="2283467"/>
            <a:ext cx="1792706" cy="2514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Рисунок 19" descr="https://documents.infourok.ru/a403f977-dd64-441b-9c71-a27aa41fe7bd/0/image008.jpg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0725" y="2283467"/>
            <a:ext cx="1800725" cy="2514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1577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Приём «Кластер»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Информация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касающаяся какого – либо понятия, явления, события, описанного в тексте, систематизируется в  виде кластеров (гроздьев). В центре находится ключевое понятие. Последующие ассоциации, обучающиеся логически связывают с ключевым понятием. В результате получается подобие опорного конспекта по изучаемой теме. </a:t>
            </a:r>
          </a:p>
        </p:txBody>
      </p:sp>
    </p:spTree>
    <p:extLst>
      <p:ext uri="{BB962C8B-B14F-4D97-AF65-F5344CB8AC3E}">
        <p14:creationId xmlns:p14="http://schemas.microsoft.com/office/powerpoint/2010/main" val="117906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4810126" y="2357438"/>
            <a:ext cx="1928813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</a:t>
            </a:r>
          </a:p>
        </p:txBody>
      </p:sp>
      <p:sp>
        <p:nvSpPr>
          <p:cNvPr id="8" name="Овал 7"/>
          <p:cNvSpPr/>
          <p:nvPr/>
        </p:nvSpPr>
        <p:spPr>
          <a:xfrm>
            <a:off x="2309813" y="2428875"/>
            <a:ext cx="1643062" cy="642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524251" y="3929064"/>
            <a:ext cx="1643063" cy="6429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7381876" y="2357439"/>
            <a:ext cx="1643063" cy="6429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6167438" y="3786189"/>
            <a:ext cx="1643062" cy="6429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16" name="Прямая соединительная линия 15"/>
          <p:cNvCxnSpPr>
            <a:stCxn id="8" idx="6"/>
            <a:endCxn id="7" idx="2"/>
          </p:cNvCxnSpPr>
          <p:nvPr/>
        </p:nvCxnSpPr>
        <p:spPr>
          <a:xfrm>
            <a:off x="3952875" y="2749550"/>
            <a:ext cx="857250" cy="1793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7" idx="3"/>
          </p:cNvCxnSpPr>
          <p:nvPr/>
        </p:nvCxnSpPr>
        <p:spPr>
          <a:xfrm rot="5400000">
            <a:off x="4082257" y="3561557"/>
            <a:ext cx="1238250" cy="7826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16200000" flipH="1">
            <a:off x="5988844" y="3178969"/>
            <a:ext cx="1143000" cy="5000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9" idx="3"/>
          </p:cNvCxnSpPr>
          <p:nvPr/>
        </p:nvCxnSpPr>
        <p:spPr>
          <a:xfrm rot="5400000">
            <a:off x="2919414" y="4440239"/>
            <a:ext cx="808037" cy="8842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7810500" y="5357814"/>
            <a:ext cx="571500" cy="428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4667250" y="5572126"/>
            <a:ext cx="571500" cy="428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10" idx="2"/>
            <a:endCxn id="7" idx="6"/>
          </p:cNvCxnSpPr>
          <p:nvPr/>
        </p:nvCxnSpPr>
        <p:spPr>
          <a:xfrm rot="10800000" flipV="1">
            <a:off x="6738939" y="2678114"/>
            <a:ext cx="642937" cy="2508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V="1">
            <a:off x="5310188" y="5500688"/>
            <a:ext cx="544512" cy="5000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16200000" flipV="1">
            <a:off x="7096126" y="4500564"/>
            <a:ext cx="500063" cy="3571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5400000" flipH="1" flipV="1">
            <a:off x="6203158" y="4464845"/>
            <a:ext cx="642937" cy="428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16200000" flipH="1">
            <a:off x="8346282" y="2964657"/>
            <a:ext cx="571500" cy="2143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16200000" flipH="1">
            <a:off x="3881438" y="4786313"/>
            <a:ext cx="500063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403" name="Picture 4" descr="NA0596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4876" y="1"/>
            <a:ext cx="1916113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Овал 42"/>
          <p:cNvSpPr/>
          <p:nvPr/>
        </p:nvSpPr>
        <p:spPr>
          <a:xfrm>
            <a:off x="8453439" y="3286125"/>
            <a:ext cx="928687" cy="642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2238375" y="5072064"/>
            <a:ext cx="928688" cy="6429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7239000" y="4857750"/>
            <a:ext cx="928688" cy="642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6" name="Овал 45"/>
          <p:cNvSpPr/>
          <p:nvPr/>
        </p:nvSpPr>
        <p:spPr>
          <a:xfrm>
            <a:off x="5810250" y="5000625"/>
            <a:ext cx="928688" cy="642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3738564" y="5143500"/>
            <a:ext cx="928687" cy="642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1992314" y="188913"/>
            <a:ext cx="6429375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b="1" dirty="0"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Приём «Кластер»</a:t>
            </a:r>
          </a:p>
          <a:p>
            <a:pPr algn="ctr">
              <a:defRPr/>
            </a:pPr>
            <a:r>
              <a:rPr lang="ru-RU" sz="3600" b="1" dirty="0"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(гроздья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</a:t>
            </a:r>
            <a:endParaRPr lang="ru-RU" sz="36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6410" name="Прямоугольник 25"/>
          <p:cNvSpPr>
            <a:spLocks noChangeArrowheads="1"/>
          </p:cNvSpPr>
          <p:nvPr/>
        </p:nvSpPr>
        <p:spPr bwMode="auto">
          <a:xfrm>
            <a:off x="1774825" y="908050"/>
            <a:ext cx="4572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Кластер</a:t>
            </a:r>
            <a:r>
              <a:rPr lang="ru-RU" alt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 графическая организация материала, показывающая смысловые поля того или иного понятия</a:t>
            </a:r>
          </a:p>
        </p:txBody>
      </p:sp>
    </p:spTree>
    <p:extLst>
      <p:ext uri="{BB962C8B-B14F-4D97-AF65-F5344CB8AC3E}">
        <p14:creationId xmlns:p14="http://schemas.microsoft.com/office/powerpoint/2010/main" val="180249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>
                <a:latin typeface="Arial" charset="0"/>
                <a:cs typeface="Arial" charset="0"/>
              </a:rPr>
              <a:t/>
            </a:r>
            <a:br>
              <a:rPr lang="ru-RU" dirty="0" smtClean="0">
                <a:latin typeface="Arial" charset="0"/>
                <a:cs typeface="Arial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Кластер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ru-RU" altLang="ru-RU" dirty="0" smtClean="0"/>
          </a:p>
          <a:p>
            <a:pPr>
              <a:buFont typeface="Wingdings" panose="05000000000000000000" pitchFamily="2" charset="2"/>
              <a:buNone/>
            </a:pPr>
            <a:endParaRPr lang="ru-RU" altLang="ru-RU" dirty="0" smtClean="0"/>
          </a:p>
          <a:p>
            <a:pPr>
              <a:buFont typeface="Wingdings" panose="05000000000000000000" pitchFamily="2" charset="2"/>
              <a:buNone/>
            </a:pPr>
            <a:endParaRPr lang="ru-RU" altLang="ru-RU" dirty="0" smtClean="0"/>
          </a:p>
          <a:p>
            <a:pPr>
              <a:buFont typeface="Wingdings" panose="05000000000000000000" pitchFamily="2" charset="2"/>
              <a:buNone/>
            </a:pPr>
            <a:endParaRPr lang="ru-RU" altLang="ru-RU" dirty="0" smtClean="0"/>
          </a:p>
          <a:p>
            <a:pPr>
              <a:buFont typeface="Wingdings" panose="05000000000000000000" pitchFamily="2" charset="2"/>
              <a:buNone/>
            </a:pPr>
            <a:endParaRPr lang="ru-RU" altLang="ru-RU" dirty="0" smtClean="0"/>
          </a:p>
          <a:p>
            <a:pPr>
              <a:buFont typeface="Wingdings" panose="05000000000000000000" pitchFamily="2" charset="2"/>
              <a:buNone/>
            </a:pPr>
            <a:r>
              <a:rPr lang="ru-RU" altLang="ru-RU" dirty="0" smtClean="0"/>
              <a:t>    </a:t>
            </a:r>
          </a:p>
        </p:txBody>
      </p:sp>
      <p:grpSp>
        <p:nvGrpSpPr>
          <p:cNvPr id="3" name="Group 53"/>
          <p:cNvGrpSpPr>
            <a:grpSpLocks/>
          </p:cNvGrpSpPr>
          <p:nvPr/>
        </p:nvGrpSpPr>
        <p:grpSpPr bwMode="auto">
          <a:xfrm>
            <a:off x="2238375" y="2500313"/>
            <a:ext cx="3136900" cy="2584450"/>
            <a:chOff x="839" y="2160"/>
            <a:chExt cx="1587" cy="1043"/>
          </a:xfrm>
        </p:grpSpPr>
        <p:sp>
          <p:nvSpPr>
            <p:cNvPr id="19496" name="Oval 29"/>
            <p:cNvSpPr>
              <a:spLocks noChangeArrowheads="1"/>
            </p:cNvSpPr>
            <p:nvPr/>
          </p:nvSpPr>
          <p:spPr bwMode="auto">
            <a:xfrm>
              <a:off x="839" y="2205"/>
              <a:ext cx="408" cy="3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9497" name="Oval 30"/>
            <p:cNvSpPr>
              <a:spLocks noChangeArrowheads="1"/>
            </p:cNvSpPr>
            <p:nvPr/>
          </p:nvSpPr>
          <p:spPr bwMode="auto">
            <a:xfrm>
              <a:off x="1474" y="2296"/>
              <a:ext cx="408" cy="3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9498" name="Oval 31"/>
            <p:cNvSpPr>
              <a:spLocks noChangeArrowheads="1"/>
            </p:cNvSpPr>
            <p:nvPr/>
          </p:nvSpPr>
          <p:spPr bwMode="auto">
            <a:xfrm>
              <a:off x="2018" y="2160"/>
              <a:ext cx="408" cy="3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9499" name="Oval 32"/>
            <p:cNvSpPr>
              <a:spLocks noChangeArrowheads="1"/>
            </p:cNvSpPr>
            <p:nvPr/>
          </p:nvSpPr>
          <p:spPr bwMode="auto">
            <a:xfrm>
              <a:off x="930" y="2750"/>
              <a:ext cx="408" cy="3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9500" name="Oval 33"/>
            <p:cNvSpPr>
              <a:spLocks noChangeArrowheads="1"/>
            </p:cNvSpPr>
            <p:nvPr/>
          </p:nvSpPr>
          <p:spPr bwMode="auto">
            <a:xfrm>
              <a:off x="1610" y="2840"/>
              <a:ext cx="408" cy="3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9501" name="Oval 34"/>
            <p:cNvSpPr>
              <a:spLocks noChangeArrowheads="1"/>
            </p:cNvSpPr>
            <p:nvPr/>
          </p:nvSpPr>
          <p:spPr bwMode="auto">
            <a:xfrm>
              <a:off x="2018" y="2568"/>
              <a:ext cx="408" cy="3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9502" name="Line 35"/>
            <p:cNvSpPr>
              <a:spLocks noChangeShapeType="1"/>
            </p:cNvSpPr>
            <p:nvPr/>
          </p:nvSpPr>
          <p:spPr bwMode="auto">
            <a:xfrm>
              <a:off x="1066" y="2568"/>
              <a:ext cx="45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03" name="Line 36"/>
            <p:cNvSpPr>
              <a:spLocks noChangeShapeType="1"/>
            </p:cNvSpPr>
            <p:nvPr/>
          </p:nvSpPr>
          <p:spPr bwMode="auto">
            <a:xfrm>
              <a:off x="1247" y="2387"/>
              <a:ext cx="2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04" name="Line 37"/>
            <p:cNvSpPr>
              <a:spLocks noChangeShapeType="1"/>
            </p:cNvSpPr>
            <p:nvPr/>
          </p:nvSpPr>
          <p:spPr bwMode="auto">
            <a:xfrm flipV="1">
              <a:off x="1882" y="2387"/>
              <a:ext cx="136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05" name="Line 38"/>
            <p:cNvSpPr>
              <a:spLocks noChangeShapeType="1"/>
            </p:cNvSpPr>
            <p:nvPr/>
          </p:nvSpPr>
          <p:spPr bwMode="auto">
            <a:xfrm>
              <a:off x="1882" y="2568"/>
              <a:ext cx="182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06" name="Line 39"/>
            <p:cNvSpPr>
              <a:spLocks noChangeShapeType="1"/>
            </p:cNvSpPr>
            <p:nvPr/>
          </p:nvSpPr>
          <p:spPr bwMode="auto">
            <a:xfrm>
              <a:off x="1746" y="2659"/>
              <a:ext cx="45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5232400" y="1857375"/>
            <a:ext cx="2743200" cy="928688"/>
            <a:chOff x="3540" y="1960"/>
            <a:chExt cx="3142" cy="785"/>
          </a:xfrm>
        </p:grpSpPr>
        <p:sp>
          <p:nvSpPr>
            <p:cNvPr id="19485" name="AutoShape 5"/>
            <p:cNvSpPr>
              <a:spLocks noChangeAspect="1" noChangeArrowheads="1"/>
            </p:cNvSpPr>
            <p:nvPr/>
          </p:nvSpPr>
          <p:spPr bwMode="auto">
            <a:xfrm>
              <a:off x="3540" y="1960"/>
              <a:ext cx="3142" cy="7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9486" name="Line 6"/>
            <p:cNvSpPr>
              <a:spLocks noChangeShapeType="1"/>
            </p:cNvSpPr>
            <p:nvPr/>
          </p:nvSpPr>
          <p:spPr bwMode="auto">
            <a:xfrm flipV="1">
              <a:off x="3933" y="2352"/>
              <a:ext cx="1964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87" name="Line 7"/>
            <p:cNvSpPr>
              <a:spLocks noChangeShapeType="1"/>
            </p:cNvSpPr>
            <p:nvPr/>
          </p:nvSpPr>
          <p:spPr bwMode="auto">
            <a:xfrm>
              <a:off x="5897" y="2090"/>
              <a:ext cx="0" cy="5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88" name="Line 8"/>
            <p:cNvSpPr>
              <a:spLocks noChangeShapeType="1"/>
            </p:cNvSpPr>
            <p:nvPr/>
          </p:nvSpPr>
          <p:spPr bwMode="auto">
            <a:xfrm>
              <a:off x="5897" y="2090"/>
              <a:ext cx="392" cy="2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89" name="Line 9"/>
            <p:cNvSpPr>
              <a:spLocks noChangeShapeType="1"/>
            </p:cNvSpPr>
            <p:nvPr/>
          </p:nvSpPr>
          <p:spPr bwMode="auto">
            <a:xfrm flipH="1">
              <a:off x="5897" y="2352"/>
              <a:ext cx="392" cy="2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90" name="Line 10"/>
            <p:cNvSpPr>
              <a:spLocks noChangeShapeType="1"/>
            </p:cNvSpPr>
            <p:nvPr/>
          </p:nvSpPr>
          <p:spPr bwMode="auto">
            <a:xfrm>
              <a:off x="5242" y="2090"/>
              <a:ext cx="262" cy="2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91" name="Line 11"/>
            <p:cNvSpPr>
              <a:spLocks noChangeShapeType="1"/>
            </p:cNvSpPr>
            <p:nvPr/>
          </p:nvSpPr>
          <p:spPr bwMode="auto">
            <a:xfrm>
              <a:off x="4718" y="2090"/>
              <a:ext cx="262" cy="2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92" name="Line 12"/>
            <p:cNvSpPr>
              <a:spLocks noChangeShapeType="1"/>
            </p:cNvSpPr>
            <p:nvPr/>
          </p:nvSpPr>
          <p:spPr bwMode="auto">
            <a:xfrm flipH="1" flipV="1">
              <a:off x="4195" y="2090"/>
              <a:ext cx="262" cy="2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93" name="Line 13"/>
            <p:cNvSpPr>
              <a:spLocks noChangeShapeType="1"/>
            </p:cNvSpPr>
            <p:nvPr/>
          </p:nvSpPr>
          <p:spPr bwMode="auto">
            <a:xfrm flipH="1">
              <a:off x="5242" y="2352"/>
              <a:ext cx="262" cy="2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94" name="Line 14"/>
            <p:cNvSpPr>
              <a:spLocks noChangeShapeType="1"/>
            </p:cNvSpPr>
            <p:nvPr/>
          </p:nvSpPr>
          <p:spPr bwMode="auto">
            <a:xfrm flipH="1">
              <a:off x="4718" y="2352"/>
              <a:ext cx="262" cy="2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95" name="Line 15"/>
            <p:cNvSpPr>
              <a:spLocks noChangeShapeType="1"/>
            </p:cNvSpPr>
            <p:nvPr/>
          </p:nvSpPr>
          <p:spPr bwMode="auto">
            <a:xfrm flipH="1">
              <a:off x="4195" y="2352"/>
              <a:ext cx="262" cy="2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" name="Group 18"/>
          <p:cNvGrpSpPr>
            <a:grpSpLocks noChangeAspect="1"/>
          </p:cNvGrpSpPr>
          <p:nvPr/>
        </p:nvGrpSpPr>
        <p:grpSpPr bwMode="auto">
          <a:xfrm>
            <a:off x="8543925" y="1989139"/>
            <a:ext cx="1257300" cy="1601787"/>
            <a:chOff x="3933" y="10745"/>
            <a:chExt cx="1440" cy="1835"/>
          </a:xfrm>
        </p:grpSpPr>
        <p:sp>
          <p:nvSpPr>
            <p:cNvPr id="19475" name="AutoShape 19"/>
            <p:cNvSpPr>
              <a:spLocks noChangeAspect="1" noChangeArrowheads="1"/>
            </p:cNvSpPr>
            <p:nvPr/>
          </p:nvSpPr>
          <p:spPr bwMode="auto">
            <a:xfrm>
              <a:off x="3933" y="10745"/>
              <a:ext cx="1440" cy="18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9476" name="Line 20"/>
            <p:cNvSpPr>
              <a:spLocks noChangeShapeType="1"/>
            </p:cNvSpPr>
            <p:nvPr/>
          </p:nvSpPr>
          <p:spPr bwMode="auto">
            <a:xfrm flipH="1">
              <a:off x="4587" y="10747"/>
              <a:ext cx="1" cy="183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77" name="Line 21"/>
            <p:cNvSpPr>
              <a:spLocks noChangeShapeType="1"/>
            </p:cNvSpPr>
            <p:nvPr/>
          </p:nvSpPr>
          <p:spPr bwMode="auto">
            <a:xfrm>
              <a:off x="4587" y="10746"/>
              <a:ext cx="524" cy="3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78" name="Line 22"/>
            <p:cNvSpPr>
              <a:spLocks noChangeShapeType="1"/>
            </p:cNvSpPr>
            <p:nvPr/>
          </p:nvSpPr>
          <p:spPr bwMode="auto">
            <a:xfrm>
              <a:off x="4587" y="11138"/>
              <a:ext cx="525" cy="3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79" name="Line 23"/>
            <p:cNvSpPr>
              <a:spLocks noChangeShapeType="1"/>
            </p:cNvSpPr>
            <p:nvPr/>
          </p:nvSpPr>
          <p:spPr bwMode="auto">
            <a:xfrm>
              <a:off x="4587" y="11531"/>
              <a:ext cx="524" cy="3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80" name="Line 24"/>
            <p:cNvSpPr>
              <a:spLocks noChangeShapeType="1"/>
            </p:cNvSpPr>
            <p:nvPr/>
          </p:nvSpPr>
          <p:spPr bwMode="auto">
            <a:xfrm flipH="1">
              <a:off x="4064" y="10745"/>
              <a:ext cx="523" cy="3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81" name="Line 25"/>
            <p:cNvSpPr>
              <a:spLocks noChangeShapeType="1"/>
            </p:cNvSpPr>
            <p:nvPr/>
          </p:nvSpPr>
          <p:spPr bwMode="auto">
            <a:xfrm flipH="1">
              <a:off x="4064" y="11137"/>
              <a:ext cx="523" cy="3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82" name="Line 26"/>
            <p:cNvSpPr>
              <a:spLocks noChangeShapeType="1"/>
            </p:cNvSpPr>
            <p:nvPr/>
          </p:nvSpPr>
          <p:spPr bwMode="auto">
            <a:xfrm flipH="1">
              <a:off x="4064" y="11530"/>
              <a:ext cx="523" cy="3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83" name="Line 27"/>
            <p:cNvSpPr>
              <a:spLocks noChangeShapeType="1"/>
            </p:cNvSpPr>
            <p:nvPr/>
          </p:nvSpPr>
          <p:spPr bwMode="auto">
            <a:xfrm flipH="1">
              <a:off x="4195" y="11923"/>
              <a:ext cx="392" cy="26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84" name="Line 28"/>
            <p:cNvSpPr>
              <a:spLocks noChangeShapeType="1"/>
            </p:cNvSpPr>
            <p:nvPr/>
          </p:nvSpPr>
          <p:spPr bwMode="auto">
            <a:xfrm>
              <a:off x="4587" y="11923"/>
              <a:ext cx="393" cy="26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" name="Group 52"/>
          <p:cNvGrpSpPr>
            <a:grpSpLocks/>
          </p:cNvGrpSpPr>
          <p:nvPr/>
        </p:nvGrpSpPr>
        <p:grpSpPr bwMode="auto">
          <a:xfrm>
            <a:off x="4583114" y="5013325"/>
            <a:ext cx="5832475" cy="1296988"/>
            <a:chOff x="1927" y="3158"/>
            <a:chExt cx="3674" cy="817"/>
          </a:xfrm>
        </p:grpSpPr>
        <p:sp>
          <p:nvSpPr>
            <p:cNvPr id="19467" name="Rectangle 41"/>
            <p:cNvSpPr>
              <a:spLocks noChangeArrowheads="1"/>
            </p:cNvSpPr>
            <p:nvPr/>
          </p:nvSpPr>
          <p:spPr bwMode="auto">
            <a:xfrm>
              <a:off x="4241" y="3158"/>
              <a:ext cx="816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9468" name="Rectangle 42"/>
            <p:cNvSpPr>
              <a:spLocks noChangeArrowheads="1"/>
            </p:cNvSpPr>
            <p:nvPr/>
          </p:nvSpPr>
          <p:spPr bwMode="auto">
            <a:xfrm>
              <a:off x="2699" y="3158"/>
              <a:ext cx="816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9469" name="Rectangle 43"/>
            <p:cNvSpPr>
              <a:spLocks noChangeArrowheads="1"/>
            </p:cNvSpPr>
            <p:nvPr/>
          </p:nvSpPr>
          <p:spPr bwMode="auto">
            <a:xfrm>
              <a:off x="4785" y="3566"/>
              <a:ext cx="816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9470" name="Rectangle 44"/>
            <p:cNvSpPr>
              <a:spLocks noChangeArrowheads="1"/>
            </p:cNvSpPr>
            <p:nvPr/>
          </p:nvSpPr>
          <p:spPr bwMode="auto">
            <a:xfrm>
              <a:off x="3696" y="3566"/>
              <a:ext cx="816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9471" name="Rectangle 45"/>
            <p:cNvSpPr>
              <a:spLocks noChangeArrowheads="1"/>
            </p:cNvSpPr>
            <p:nvPr/>
          </p:nvSpPr>
          <p:spPr bwMode="auto">
            <a:xfrm>
              <a:off x="1927" y="3748"/>
              <a:ext cx="816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9472" name="Line 48"/>
            <p:cNvSpPr>
              <a:spLocks noChangeShapeType="1"/>
            </p:cNvSpPr>
            <p:nvPr/>
          </p:nvSpPr>
          <p:spPr bwMode="auto">
            <a:xfrm flipH="1">
              <a:off x="4195" y="3385"/>
              <a:ext cx="409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73" name="Line 49"/>
            <p:cNvSpPr>
              <a:spLocks noChangeShapeType="1"/>
            </p:cNvSpPr>
            <p:nvPr/>
          </p:nvSpPr>
          <p:spPr bwMode="auto">
            <a:xfrm>
              <a:off x="4785" y="3385"/>
              <a:ext cx="318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74" name="Line 50"/>
            <p:cNvSpPr>
              <a:spLocks noChangeShapeType="1"/>
            </p:cNvSpPr>
            <p:nvPr/>
          </p:nvSpPr>
          <p:spPr bwMode="auto">
            <a:xfrm flipH="1">
              <a:off x="2381" y="3385"/>
              <a:ext cx="635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9" name="Rectangle 40"/>
          <p:cNvSpPr>
            <a:spLocks noChangeArrowheads="1"/>
          </p:cNvSpPr>
          <p:nvPr/>
        </p:nvSpPr>
        <p:spPr bwMode="auto">
          <a:xfrm>
            <a:off x="6959600" y="4221163"/>
            <a:ext cx="1295400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50" name="Line 46"/>
          <p:cNvSpPr>
            <a:spLocks noChangeShapeType="1"/>
          </p:cNvSpPr>
          <p:nvPr/>
        </p:nvSpPr>
        <p:spPr bwMode="auto">
          <a:xfrm flipH="1">
            <a:off x="6600825" y="4581525"/>
            <a:ext cx="93503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" name="Line 47"/>
          <p:cNvSpPr>
            <a:spLocks noChangeShapeType="1"/>
          </p:cNvSpPr>
          <p:nvPr/>
        </p:nvSpPr>
        <p:spPr bwMode="auto">
          <a:xfrm>
            <a:off x="7535864" y="4581525"/>
            <a:ext cx="11525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764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4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u="sng" dirty="0">
                <a:latin typeface="Times New Roman" pitchFamily="18" charset="0"/>
                <a:cs typeface="Times New Roman" pitchFamily="18" charset="0"/>
              </a:rPr>
            </a:b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Приём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«Кластер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 класс (1 часть), стр. 56-57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«Какие бывают растения»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u="sng" dirty="0">
                <a:latin typeface="Times New Roman" pitchFamily="18" charset="0"/>
                <a:cs typeface="Times New Roman" pitchFamily="18" charset="0"/>
              </a:rPr>
            </a:b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u="sng" dirty="0">
                <a:latin typeface="Times New Roman" pitchFamily="18" charset="0"/>
                <a:cs typeface="Times New Roman" pitchFamily="18" charset="0"/>
              </a:rPr>
            </a:b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     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15636" y="1825625"/>
            <a:ext cx="11526982" cy="4833794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Растения</a:t>
            </a:r>
          </a:p>
          <a:p>
            <a:pPr marL="0" indent="0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0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944915"/>
              </p:ext>
            </p:extLst>
          </p:nvPr>
        </p:nvGraphicFramePr>
        <p:xfrm>
          <a:off x="2032000" y="2673927"/>
          <a:ext cx="8127999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03546872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4206120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773615650"/>
                    </a:ext>
                  </a:extLst>
                </a:gridCol>
              </a:tblGrid>
              <a:tr h="484909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99488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/>
          </p:nvPr>
        </p:nvGraphicFramePr>
        <p:xfrm>
          <a:off x="2032000" y="4017818"/>
          <a:ext cx="81280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719808775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461257381"/>
                    </a:ext>
                  </a:extLst>
                </a:gridCol>
              </a:tblGrid>
              <a:tr h="4710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160747"/>
                  </a:ext>
                </a:extLst>
              </a:tr>
            </a:tbl>
          </a:graphicData>
        </a:graphic>
      </p:graphicFrame>
      <p:cxnSp>
        <p:nvCxnSpPr>
          <p:cNvPr id="12" name="Прямая со стрелкой 11"/>
          <p:cNvCxnSpPr/>
          <p:nvPr/>
        </p:nvCxnSpPr>
        <p:spPr>
          <a:xfrm flipH="1">
            <a:off x="3505200" y="2215197"/>
            <a:ext cx="1080656" cy="4587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6082145" y="2282924"/>
            <a:ext cx="13854" cy="3833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7315200" y="2252907"/>
            <a:ext cx="1124529" cy="3821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H="1">
            <a:off x="3269673" y="3298907"/>
            <a:ext cx="568036" cy="7189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4036293" y="3202335"/>
            <a:ext cx="2410806" cy="7721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976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ChangeArrowheads="1"/>
          </p:cNvSpPr>
          <p:nvPr/>
        </p:nvSpPr>
        <p:spPr bwMode="auto">
          <a:xfrm>
            <a:off x="468350" y="386724"/>
            <a:ext cx="11240429" cy="59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indent="4508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Систематизация приемов технологии развития </a:t>
            </a:r>
          </a:p>
          <a:p>
            <a:pPr algn="ctr"/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критического мышления         по </a:t>
            </a: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формированию УУД</a:t>
            </a:r>
            <a:endParaRPr lang="ru-RU" alt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систематизировать и анализировать информацию на всех стадиях ее усвоения: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Кластеры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 Таблица «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Инсерт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  Таблицы: концептуальная.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Стратегия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Фишбоун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  «Бортовой журнал».</a:t>
            </a:r>
          </a:p>
          <a:p>
            <a:pPr algn="just"/>
            <a:r>
              <a:rPr lang="ru-RU" alt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Умение формулировать и решать </a:t>
            </a:r>
            <a:r>
              <a:rPr lang="ru-RU" alt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проблемы:</a:t>
            </a:r>
            <a:endParaRPr lang="ru-RU" alt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Фишбоун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«Идеал».                                      </a:t>
            </a:r>
          </a:p>
          <a:p>
            <a:pPr algn="just"/>
            <a:r>
              <a:rPr lang="ru-RU" alt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Умение вести аргументированную </a:t>
            </a:r>
            <a:r>
              <a:rPr lang="ru-RU" alt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дискуссию:</a:t>
            </a:r>
            <a:endParaRPr lang="ru-RU" alt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«перекрестной дискуссии».</a:t>
            </a:r>
          </a:p>
          <a:p>
            <a:pPr algn="just"/>
            <a:r>
              <a:rPr lang="ru-RU" alt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интерпретировать, творчески перерабатывать новую информацию, давать рефлексивную оценку пройденного: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Синквейн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        Кластеры.            Эссе .        Сводная таблица.</a:t>
            </a:r>
          </a:p>
          <a:p>
            <a:pPr algn="just"/>
            <a:r>
              <a:rPr lang="ru-RU" alt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Умения в области само- и </a:t>
            </a:r>
            <a:r>
              <a:rPr lang="ru-RU" alt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взаимооценки</a:t>
            </a:r>
            <a:r>
              <a:rPr lang="ru-RU" alt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</a:t>
            </a:r>
          </a:p>
          <a:p>
            <a:pPr algn="just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Лист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взаимооценки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        Парная письменная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взаимооценка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   </a:t>
            </a:r>
            <a:r>
              <a:rPr lang="ru-RU" alt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планировать собственную учебную </a:t>
            </a:r>
            <a:r>
              <a:rPr lang="ru-RU" alt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деятельность: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«Верные-неверные утверждения».   Вопросы «Верите ли вы?».         Кластеры.</a:t>
            </a:r>
          </a:p>
          <a:p>
            <a:pPr algn="just"/>
            <a:r>
              <a:rPr lang="ru-RU" alt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Коммуникативные </a:t>
            </a:r>
            <a:r>
              <a:rPr lang="ru-RU" alt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умения:</a:t>
            </a:r>
          </a:p>
          <a:p>
            <a:pPr algn="just"/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Приемы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парной и групповой работы: «Зигзаг», таблицы (концептуальная, сводная, стратегии решения проблем и многие другие).</a:t>
            </a:r>
          </a:p>
        </p:txBody>
      </p:sp>
    </p:spTree>
    <p:extLst>
      <p:ext uri="{BB962C8B-B14F-4D97-AF65-F5344CB8AC3E}">
        <p14:creationId xmlns:p14="http://schemas.microsoft.com/office/powerpoint/2010/main" val="30657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 bwMode="auto">
          <a:xfrm>
            <a:off x="1981200" y="274638"/>
            <a:ext cx="8229600" cy="633412"/>
          </a:xfrm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ru-RU" b="1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Советы учителю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>
          <a:xfrm>
            <a:off x="872837" y="981075"/>
            <a:ext cx="10626436" cy="51450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Записывайте все идеи учащихся.</a:t>
            </a:r>
          </a:p>
          <a:p>
            <a:pPr>
              <a:lnSpc>
                <a:spcPct val="90000"/>
              </a:lnSpc>
            </a:pPr>
            <a:r>
              <a:rPr lang="ru-RU" alt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судите о качестве идей (не комментируйте) .</a:t>
            </a:r>
          </a:p>
          <a:p>
            <a:pPr>
              <a:lnSpc>
                <a:spcPct val="90000"/>
              </a:lnSpc>
            </a:pPr>
            <a:r>
              <a:rPr lang="ru-RU" alt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обращайте внимания на орфографию и другие факторы, сдерживающие письмо. </a:t>
            </a:r>
          </a:p>
          <a:p>
            <a:pPr>
              <a:lnSpc>
                <a:spcPct val="90000"/>
              </a:lnSpc>
            </a:pPr>
            <a:r>
              <a:rPr lang="ru-RU" alt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переставайте писать, пока  не  закончится отведенное время. При необходимости можно помочь с идеями учащимся, задавая наводящие вопросы.</a:t>
            </a:r>
          </a:p>
          <a:p>
            <a:pPr>
              <a:lnSpc>
                <a:spcPct val="90000"/>
              </a:lnSpc>
            </a:pPr>
            <a:r>
              <a:rPr lang="ru-RU" alt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Постарайтесь  построить как  можно больше связей. Не ограничивайте количество идей, их поток и связи между ними.</a:t>
            </a:r>
          </a:p>
          <a:p>
            <a:pPr>
              <a:lnSpc>
                <a:spcPct val="90000"/>
              </a:lnSpc>
            </a:pPr>
            <a:r>
              <a:rPr lang="ru-RU" alt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Помните о том, что групповое составление кластера служит в качестве стержня для идей группы.</a:t>
            </a:r>
          </a:p>
        </p:txBody>
      </p:sp>
    </p:spTree>
    <p:extLst>
      <p:ext uri="{BB962C8B-B14F-4D97-AF65-F5344CB8AC3E}">
        <p14:creationId xmlns:p14="http://schemas.microsoft.com/office/powerpoint/2010/main" val="4081471398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развития критического мышления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</a:t>
            </a:r>
          </a:p>
          <a:p>
            <a:pPr marL="0" lvl="0" indent="0">
              <a:buNone/>
            </a:pPr>
            <a:r>
              <a:rPr lang="ru-RU" sz="3200" u="sng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строка </a:t>
            </a:r>
            <a:r>
              <a:rPr lang="ru-RU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описание предмета (два прилагательных);</a:t>
            </a:r>
            <a:br>
              <a:rPr lang="ru-RU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3200" u="sng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строка </a:t>
            </a:r>
            <a:r>
              <a:rPr lang="ru-RU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описание действия (три глагола);</a:t>
            </a:r>
            <a:br>
              <a:rPr lang="ru-RU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3200" u="sng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 строка </a:t>
            </a:r>
            <a:r>
              <a:rPr lang="ru-RU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фраза из четырех слов, выражающая отношение к предмету;</a:t>
            </a:r>
            <a:br>
              <a:rPr lang="ru-RU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3200" u="sng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 строка </a:t>
            </a:r>
            <a:r>
              <a:rPr lang="ru-RU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синоним, обобщающий или расширяющий смысл темы или предмета (одно слово).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2128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С.И. Заир-Бек, И.Б.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Муштавинская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«Развитие критического мышления на уроке».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Москва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«Просвещение», 2011 год.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Рабочая программа по окружающему миру 1- 4, 2023 год.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941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такое мышление?</a:t>
            </a:r>
          </a:p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такое критическое мышление в вашем понимании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Используете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 вы на уроках приёмы критического мышления? </a:t>
            </a:r>
          </a:p>
          <a:p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91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950976" y="341376"/>
            <a:ext cx="10387584" cy="633984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Мышление с точки зрения психологии - это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высшая ступень человеческого познания; процесс познания окружающего реального мира, основу которого составляет образование и непрерывное пополнение запаса понятий, представлений; включает в себя вывод новых суждений (осуществление умозаключений).</a:t>
            </a:r>
          </a:p>
          <a:p>
            <a:pPr marL="0" indent="0" algn="just">
              <a:buNone/>
            </a:pPr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Критическое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мышление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способность человека ставить под сомнение поступающую информацию, собственные убеждения. </a:t>
            </a:r>
          </a:p>
          <a:p>
            <a:pPr marL="0" indent="0">
              <a:buNone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21798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Определимся с понятием «работа с информацией» в начальной школе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образовательный стандарт начального общего образования (ФГОС НОО) отмечает, что в «результате изучения всех без исключения предметов в начальной школе выпускники должны приобрести первичные навыки работы с информацией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73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Рабочая программа по окружающему миру 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информацией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как часть познавательных универсальных учебных действий способствует формированию умений: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понимать, что информация может быть представлена в разной форме – текста, иллюстраций, видео, таблицы; 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соотносить иллюстрацию явления (объекта, предмета) с его названием.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577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Рабочая программа по окружающему миру  2 класс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 с информацией как часть познавательных универсальных учебных действий способствует формированию умений:</a:t>
            </a:r>
            <a:endPara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различать информацию, представленную в тексте, графически, аудиовизуально; </a:t>
            </a:r>
            <a:endPara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читать информацию, представленную в схеме, таблице; </a:t>
            </a:r>
            <a:endPara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используя текстовую информацию, заполнять таблицы; дополнять схемы; </a:t>
            </a:r>
            <a:endPara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соотносить пример (рисунок, предложенную ситуацию) со временем протекания.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425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Рабочая программа по окружающему миру 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6720" y="1690688"/>
            <a:ext cx="11375136" cy="51673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информацией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часть познавательных универсальных учебных действий способствует формированию умений:</a:t>
            </a:r>
          </a:p>
          <a:p>
            <a:pPr lvl="0"/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понимать, что работа с моделями Земли (глобус, карта) может дать полезную и интересную информацию о природе нашей планеты; </a:t>
            </a:r>
          </a:p>
          <a:p>
            <a:pPr lvl="0"/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находить на глобусе материки и океаны, воспроизводить их названия; находить на карте нашу страну, столицу, свой регион; </a:t>
            </a:r>
          </a:p>
          <a:p>
            <a:pPr lvl="0"/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читать несложные планы, соотносить условные обозначения с изображёнными объектами; </a:t>
            </a:r>
          </a:p>
          <a:p>
            <a:pPr lvl="0"/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находить по предложению учителя информацию в разных источниках – текстах, таблицах, схемах, в том числе в информационно-коммуникационной сети Интернет (в условиях контролируемого входа);</a:t>
            </a:r>
          </a:p>
          <a:p>
            <a:pPr lvl="0"/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соблюдать правила безопасности при работе в информационной среде.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512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Рабочая программа по окружающему миру 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информацией как часть познавательных универсальных учебных действий способствует формированию умений: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умения работать с информацией, представленной в разных формах; оценивать объективность информации, учитывать правила безопасного использования электронных образовательных и информационных ресурсов;</a:t>
            </a:r>
          </a:p>
          <a:p>
            <a:pPr lvl="0"/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для уточнения и расширения своих знаний об окружающем мире словари, справочники, энциклопедии, в том числе и информационно-коммуникационную сеть Интернет (в условиях контролируемого выхода); </a:t>
            </a:r>
          </a:p>
          <a:p>
            <a:pPr lvl="0"/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делать сообщения (доклады) на предложенную тему на основе дополнительной информации, подготавливать презентацию, включая в неё иллюстрации, таблицы, диаграммы.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073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1241</Words>
  <Application>Microsoft Office PowerPoint</Application>
  <PresentationFormat>Широкоэкранный</PresentationFormat>
  <Paragraphs>166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7" baseType="lpstr">
      <vt:lpstr>Malgun Gothic</vt:lpstr>
      <vt:lpstr>Arial</vt:lpstr>
      <vt:lpstr>Calibri</vt:lpstr>
      <vt:lpstr>Calibri Light</vt:lpstr>
      <vt:lpstr>Monotype Corsiva</vt:lpstr>
      <vt:lpstr>Symbol</vt:lpstr>
      <vt:lpstr>Times New Roman</vt:lpstr>
      <vt:lpstr>Wingdings</vt:lpstr>
      <vt:lpstr>Тема Office</vt:lpstr>
      <vt:lpstr>     «Формирование умения младших школьников работать с информацией на уроках окружающего мира через приёмы технологии развития критического мышления» </vt:lpstr>
      <vt:lpstr>Презентация PowerPoint</vt:lpstr>
      <vt:lpstr>Презентация PowerPoint</vt:lpstr>
      <vt:lpstr>Презентация PowerPoint</vt:lpstr>
      <vt:lpstr>Определимся с понятием «работа с информацией» в начальной школе </vt:lpstr>
      <vt:lpstr>Рабочая программа по окружающему миру  1 класс</vt:lpstr>
      <vt:lpstr>Рабочая программа по окружающему миру  2 класс</vt:lpstr>
      <vt:lpstr>Рабочая программа по окружающему миру  3 класс</vt:lpstr>
      <vt:lpstr>Рабочая программа по окружающему миру  4 класс</vt:lpstr>
      <vt:lpstr>Презентация PowerPoint</vt:lpstr>
      <vt:lpstr>Приёмы критического мышления</vt:lpstr>
      <vt:lpstr>Приём «Синквейн»</vt:lpstr>
      <vt:lpstr>Приём «Синквейн» Тема «Одежда» 1 класс (часть 2), стр. 16-17</vt:lpstr>
      <vt:lpstr>Верите ли вы, что… </vt:lpstr>
      <vt:lpstr> Верите ли вы, что… 1 класс (часть 2), стр. 34-35 </vt:lpstr>
      <vt:lpstr>Приём «Корзина идей»</vt:lpstr>
      <vt:lpstr>Прием «Корзина идей»     2 класс (часть 1), стр. 52-53  Тема: «…И про воду» </vt:lpstr>
      <vt:lpstr>Приём «З-Х-У» 3 класс (часть 1), стр. 112-116 Тема «В царстве грибов»</vt:lpstr>
      <vt:lpstr>Прием «Инсерт»</vt:lpstr>
      <vt:lpstr>   Приём «Инсерт»  4 класс (1 часть), стр.118-123 Тема: «Пустыни»   </vt:lpstr>
      <vt:lpstr>Приём «Кластер»</vt:lpstr>
      <vt:lpstr>Презентация PowerPoint</vt:lpstr>
      <vt:lpstr> Кластер </vt:lpstr>
      <vt:lpstr>   Приём «Кластер»  2 класс (1 часть), стр. 56-57 Тема: «Какие бывают растения»        </vt:lpstr>
      <vt:lpstr>Презентация PowerPoint</vt:lpstr>
      <vt:lpstr>Советы учителю </vt:lpstr>
      <vt:lpstr>Технология развития критического мышления</vt:lpstr>
      <vt:lpstr>Литература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39</cp:revision>
  <dcterms:created xsi:type="dcterms:W3CDTF">2024-06-04T04:02:08Z</dcterms:created>
  <dcterms:modified xsi:type="dcterms:W3CDTF">2024-06-26T06:37:20Z</dcterms:modified>
</cp:coreProperties>
</file>