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64" r:id="rId2"/>
    <p:sldId id="360" r:id="rId3"/>
    <p:sldId id="362" r:id="rId4"/>
    <p:sldId id="364" r:id="rId5"/>
    <p:sldId id="366" r:id="rId6"/>
    <p:sldId id="368" r:id="rId7"/>
    <p:sldId id="370" r:id="rId8"/>
    <p:sldId id="258" r:id="rId9"/>
    <p:sldId id="284" r:id="rId10"/>
    <p:sldId id="285" r:id="rId11"/>
    <p:sldId id="261" r:id="rId12"/>
    <p:sldId id="260" r:id="rId13"/>
    <p:sldId id="286" r:id="rId14"/>
    <p:sldId id="290" r:id="rId15"/>
    <p:sldId id="287" r:id="rId16"/>
    <p:sldId id="288" r:id="rId17"/>
    <p:sldId id="289" r:id="rId18"/>
    <p:sldId id="278" r:id="rId19"/>
    <p:sldId id="280" r:id="rId20"/>
    <p:sldId id="291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9" r:id="rId29"/>
    <p:sldId id="310" r:id="rId30"/>
    <p:sldId id="311" r:id="rId31"/>
    <p:sldId id="312" r:id="rId32"/>
    <p:sldId id="313" r:id="rId33"/>
    <p:sldId id="314" r:id="rId34"/>
    <p:sldId id="322" r:id="rId35"/>
    <p:sldId id="323" r:id="rId36"/>
    <p:sldId id="324" r:id="rId37"/>
    <p:sldId id="325" r:id="rId38"/>
    <p:sldId id="326" r:id="rId39"/>
    <p:sldId id="327" r:id="rId40"/>
    <p:sldId id="328" r:id="rId41"/>
    <p:sldId id="343" r:id="rId42"/>
    <p:sldId id="344" r:id="rId43"/>
    <p:sldId id="345" r:id="rId44"/>
    <p:sldId id="346" r:id="rId45"/>
    <p:sldId id="347" r:id="rId46"/>
    <p:sldId id="348" r:id="rId47"/>
    <p:sldId id="349" r:id="rId48"/>
    <p:sldId id="350" r:id="rId49"/>
    <p:sldId id="351" r:id="rId50"/>
    <p:sldId id="352" r:id="rId51"/>
    <p:sldId id="353" r:id="rId52"/>
    <p:sldId id="354" r:id="rId53"/>
    <p:sldId id="357" r:id="rId54"/>
    <p:sldId id="358" r:id="rId55"/>
    <p:sldId id="301" r:id="rId56"/>
    <p:sldId id="263" r:id="rId5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CC3300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127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8E633B-384B-4C1D-BD41-046227A712E1}" type="datetimeFigureOut">
              <a:rPr lang="ru-RU" smtClean="0"/>
              <a:pPr/>
              <a:t>27.05.2024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6DAC23-6AB2-43BA-A6BD-950490BF39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cs typeface="Arial" panose="020B0604020202020204" pitchFamily="34" charset="0"/>
            </a:endParaRPr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F023D80-0E01-4AF1-BED3-9D51F9131EE6}" type="slidenum">
              <a:rPr lang="ru-RU" altLang="ru-RU">
                <a:latin typeface="Calibri" panose="020F0502020204030204" pitchFamily="34" charset="0"/>
              </a:rPr>
              <a:pPr eaLnBrk="1" hangingPunct="1"/>
              <a:t>4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641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52A54-43DD-4727-93C8-02B5D3C2D4BF}" type="datetimeFigureOut">
              <a:rPr lang="ru-RU" smtClean="0"/>
              <a:pPr/>
              <a:t>27.05.2024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2FAFC-8C97-4734-8A16-53BD4C04C1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52A54-43DD-4727-93C8-02B5D3C2D4BF}" type="datetimeFigureOut">
              <a:rPr lang="ru-RU" smtClean="0"/>
              <a:pPr/>
              <a:t>27.05.2024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2FAFC-8C97-4734-8A16-53BD4C04C1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52A54-43DD-4727-93C8-02B5D3C2D4BF}" type="datetimeFigureOut">
              <a:rPr lang="ru-RU" smtClean="0"/>
              <a:pPr/>
              <a:t>27.05.2024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2FAFC-8C97-4734-8A16-53BD4C04C1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52A54-43DD-4727-93C8-02B5D3C2D4BF}" type="datetimeFigureOut">
              <a:rPr lang="ru-RU" smtClean="0"/>
              <a:pPr/>
              <a:t>27.05.2024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2FAFC-8C97-4734-8A16-53BD4C04C1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52A54-43DD-4727-93C8-02B5D3C2D4BF}" type="datetimeFigureOut">
              <a:rPr lang="ru-RU" smtClean="0"/>
              <a:pPr/>
              <a:t>27.05.2024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2FAFC-8C97-4734-8A16-53BD4C04C1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52A54-43DD-4727-93C8-02B5D3C2D4BF}" type="datetimeFigureOut">
              <a:rPr lang="ru-RU" smtClean="0"/>
              <a:pPr/>
              <a:t>27.05.2024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2FAFC-8C97-4734-8A16-53BD4C04C1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52A54-43DD-4727-93C8-02B5D3C2D4BF}" type="datetimeFigureOut">
              <a:rPr lang="ru-RU" smtClean="0"/>
              <a:pPr/>
              <a:t>27.05.2024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2FAFC-8C97-4734-8A16-53BD4C04C1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52A54-43DD-4727-93C8-02B5D3C2D4BF}" type="datetimeFigureOut">
              <a:rPr lang="ru-RU" smtClean="0"/>
              <a:pPr/>
              <a:t>27.05.2024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2FAFC-8C97-4734-8A16-53BD4C04C1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52A54-43DD-4727-93C8-02B5D3C2D4BF}" type="datetimeFigureOut">
              <a:rPr lang="ru-RU" smtClean="0"/>
              <a:pPr/>
              <a:t>27.05.2024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2FAFC-8C97-4734-8A16-53BD4C04C1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52A54-43DD-4727-93C8-02B5D3C2D4BF}" type="datetimeFigureOut">
              <a:rPr lang="ru-RU" smtClean="0"/>
              <a:pPr/>
              <a:t>27.05.2024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2FAFC-8C97-4734-8A16-53BD4C04C1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52A54-43DD-4727-93C8-02B5D3C2D4BF}" type="datetimeFigureOut">
              <a:rPr lang="ru-RU" smtClean="0"/>
              <a:pPr/>
              <a:t>27.05.2024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2FAFC-8C97-4734-8A16-53BD4C04C1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52A54-43DD-4727-93C8-02B5D3C2D4BF}" type="datetimeFigureOut">
              <a:rPr lang="ru-RU" smtClean="0"/>
              <a:pPr/>
              <a:t>27.05.2024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2FAFC-8C97-4734-8A16-53BD4C04C1E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5.xml"/><Relationship Id="rId18" Type="http://schemas.openxmlformats.org/officeDocument/2006/relationships/slide" Target="slide21.xml"/><Relationship Id="rId3" Type="http://schemas.openxmlformats.org/officeDocument/2006/relationships/audio" Target="../media/audio1.wav"/><Relationship Id="rId21" Type="http://schemas.openxmlformats.org/officeDocument/2006/relationships/slide" Target="slide24.xml"/><Relationship Id="rId7" Type="http://schemas.openxmlformats.org/officeDocument/2006/relationships/slide" Target="slide9.xml"/><Relationship Id="rId12" Type="http://schemas.openxmlformats.org/officeDocument/2006/relationships/slide" Target="slide14.xml"/><Relationship Id="rId17" Type="http://schemas.openxmlformats.org/officeDocument/2006/relationships/slide" Target="slide20.xml"/><Relationship Id="rId2" Type="http://schemas.openxmlformats.org/officeDocument/2006/relationships/slide" Target="slide18.xml"/><Relationship Id="rId16" Type="http://schemas.openxmlformats.org/officeDocument/2006/relationships/slide" Target="slide19.xml"/><Relationship Id="rId20" Type="http://schemas.openxmlformats.org/officeDocument/2006/relationships/slide" Target="slide2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8.xml"/><Relationship Id="rId11" Type="http://schemas.openxmlformats.org/officeDocument/2006/relationships/slide" Target="slide13.xml"/><Relationship Id="rId5" Type="http://schemas.openxmlformats.org/officeDocument/2006/relationships/slide" Target="slide27.xml"/><Relationship Id="rId15" Type="http://schemas.openxmlformats.org/officeDocument/2006/relationships/slide" Target="slide17.xml"/><Relationship Id="rId10" Type="http://schemas.openxmlformats.org/officeDocument/2006/relationships/slide" Target="slide12.xml"/><Relationship Id="rId19" Type="http://schemas.openxmlformats.org/officeDocument/2006/relationships/slide" Target="slide22.xml"/><Relationship Id="rId4" Type="http://schemas.openxmlformats.org/officeDocument/2006/relationships/slide" Target="slide26.xml"/><Relationship Id="rId9" Type="http://schemas.openxmlformats.org/officeDocument/2006/relationships/slide" Target="slide1.xml"/><Relationship Id="rId14" Type="http://schemas.openxmlformats.org/officeDocument/2006/relationships/slide" Target="slide16.xml"/><Relationship Id="rId22" Type="http://schemas.openxmlformats.org/officeDocument/2006/relationships/slide" Target="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slide" Target="slide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slide" Target="slide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slide" Target="slide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slide" Target="slide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gif"/><Relationship Id="rId4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gif"/><Relationship Id="rId4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gif"/><Relationship Id="rId4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gif"/><Relationship Id="rId4" Type="http://schemas.openxmlformats.org/officeDocument/2006/relationships/image" Target="../media/image3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gif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audio" Target="../media/audio1.wav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audio" Target="../media/audio1.wav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audio" Target="../media/audio1.wav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audio" Target="../media/audio1.wav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audio" Target="../media/audio1.wav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audio" Target="../media/audio1.wav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audio" Target="../media/audio1.wav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audio" Target="../media/audio1.wav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audio" Target="../media/audio1.wav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audio" Target="../media/audio1.wav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hukshinka.ru/centr_det_bib/19.11.2021%20-%201.jpg" TargetMode="External"/><Relationship Id="rId13" Type="http://schemas.openxmlformats.org/officeDocument/2006/relationships/hyperlink" Target="https://cdn.fishki.net/upload/post/2021/07/27/3858901/1-30631403-m.jpg" TargetMode="External"/><Relationship Id="rId18" Type="http://schemas.openxmlformats.org/officeDocument/2006/relationships/hyperlink" Target="https://printonic.ru/uploads/images/2016/02/22/img_56cae2e513c19.jpg" TargetMode="External"/><Relationship Id="rId3" Type="http://schemas.openxmlformats.org/officeDocument/2006/relationships/hyperlink" Target="https://kartinkin.net/uploads/posts/2021-04/1617316035_15-p-fon-dlya-prezentatsii-russkii-yazik-nachal-20.jpg" TargetMode="External"/><Relationship Id="rId21" Type="http://schemas.openxmlformats.org/officeDocument/2006/relationships/hyperlink" Target="https://i2.imageban.ru/out/2010/08/23/76b5e065d31ab1216062916168682d06.jpg" TargetMode="External"/><Relationship Id="rId7" Type="http://schemas.openxmlformats.org/officeDocument/2006/relationships/hyperlink" Target="https://www.mos.ru/upload/newsfeed/newsfeed/Pyshkin-rebenokHydojnikKsavedeMestr18001802godiMetallicheskayaplastinkamaslo.jpg" TargetMode="External"/><Relationship Id="rId12" Type="http://schemas.openxmlformats.org/officeDocument/2006/relationships/hyperlink" Target="https://kulturologia.ru/files/u23606/236069859.jpg" TargetMode="External"/><Relationship Id="rId17" Type="http://schemas.openxmlformats.org/officeDocument/2006/relationships/hyperlink" Target="https://ckaska.ru/wp-content/uploads/2020/06/ovtjhyak.jpg" TargetMode="External"/><Relationship Id="rId2" Type="http://schemas.openxmlformats.org/officeDocument/2006/relationships/image" Target="../media/image1.jpeg"/><Relationship Id="rId16" Type="http://schemas.openxmlformats.org/officeDocument/2006/relationships/hyperlink" Target="https://placepic.ru/wp-content/uploads/2021/08/23-2.jpg" TargetMode="External"/><Relationship Id="rId20" Type="http://schemas.openxmlformats.org/officeDocument/2006/relationships/hyperlink" Target="https://vospitatel-sada.ru/kartinki/2021/06/61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jdr.ru/wp-content/uploads/2020/06/a60ed93202077466c2cf93be677e9e5c.jpg" TargetMode="External"/><Relationship Id="rId11" Type="http://schemas.openxmlformats.org/officeDocument/2006/relationships/hyperlink" Target="https://ic.pics.livejournal.com/sergey_v_fomin/72076302/4926382/4926382_original.jpg" TargetMode="External"/><Relationship Id="rId24" Type="http://schemas.openxmlformats.org/officeDocument/2006/relationships/hyperlink" Target="https://fsd.multiurok.ru/html/2019/10/22/s_5daf2f38ce658/1231284_1.png" TargetMode="External"/><Relationship Id="rId5" Type="http://schemas.openxmlformats.org/officeDocument/2006/relationships/hyperlink" Target="http://itd1.mycdn.me/image?id=901689437782&amp;t=20&amp;plc=MOBILE&amp;tkn=*_o8qxe0UAQ5YPAlVU7sbZORjchs" TargetMode="External"/><Relationship Id="rId15" Type="http://schemas.openxmlformats.org/officeDocument/2006/relationships/hyperlink" Target="https://vospitatel-sada.ru/kartinki/2021/06/56.jpg" TargetMode="External"/><Relationship Id="rId23" Type="http://schemas.openxmlformats.org/officeDocument/2006/relationships/hyperlink" Target="https://klike.net/uploads/posts/2020-02/1581672932_24.jpg" TargetMode="External"/><Relationship Id="rId10" Type="http://schemas.openxmlformats.org/officeDocument/2006/relationships/hyperlink" Target="https://alumni.mgimo.ru/resources/000/000/000/005/680/5680176_1024x768.jpg" TargetMode="External"/><Relationship Id="rId19" Type="http://schemas.openxmlformats.org/officeDocument/2006/relationships/hyperlink" Target="https://www.etoretro.ru/data/media/4761/1493821540727.jpg" TargetMode="External"/><Relationship Id="rId4" Type="http://schemas.openxmlformats.org/officeDocument/2006/relationships/hyperlink" Target="https://www.e-book24.ru/upload/iblock/a29/a291678e5077627307eebb6ac1b39032.jpg" TargetMode="External"/><Relationship Id="rId9" Type="http://schemas.openxmlformats.org/officeDocument/2006/relationships/hyperlink" Target="https://lermontovka-spb.ru/m/t/event_photo/eu-loaoueaaho9m_large.jpg%20&#1040;.&#1057;" TargetMode="External"/><Relationship Id="rId14" Type="http://schemas.openxmlformats.org/officeDocument/2006/relationships/hyperlink" Target="https://cdn.culture.ru/images/30b38432-1370-5239-81d4-efcd41c4b4a6" TargetMode="External"/><Relationship Id="rId22" Type="http://schemas.openxmlformats.org/officeDocument/2006/relationships/hyperlink" Target="http://zabavniks.com/wp-content/uploads/33_bogatyrya_4_09082946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1617316035_15-p-fon-dlya-prezentatsii-russkii-yazik-nachal-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3568" y="1412776"/>
            <a:ext cx="77768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«Александр Сергеевич Пушкин»</a:t>
            </a:r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3" name="Рисунок 12" descr="a291678e5077627307eebb6ac1b390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23231">
            <a:off x="6059324" y="3247360"/>
            <a:ext cx="1722513" cy="2277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907704" y="3789040"/>
            <a:ext cx="237626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Литературное чтение. </a:t>
            </a:r>
          </a:p>
          <a:p>
            <a:pPr algn="ctr"/>
            <a:r>
              <a:rPr lang="ru-RU" sz="1400" b="1" i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УМК</a:t>
            </a:r>
            <a:r>
              <a:rPr lang="en-US" sz="1400" b="1" i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«Школа России»</a:t>
            </a:r>
          </a:p>
          <a:p>
            <a:pPr algn="ctr"/>
            <a:r>
              <a:rPr lang="ru-RU" sz="1400" b="1" i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1 класс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771800" y="5499229"/>
            <a:ext cx="3600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i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Автор:Дзебисова</a:t>
            </a:r>
            <a:r>
              <a:rPr lang="ru-RU" sz="1400" b="1" i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Лолита Романовна, </a:t>
            </a:r>
            <a:endParaRPr lang="ru-RU" sz="1400" b="1" i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 </a:t>
            </a:r>
          </a:p>
          <a:p>
            <a:pPr algn="ctr"/>
            <a:r>
              <a:rPr lang="ru-RU" sz="1400" b="1" i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ГБОУ «Гимназия «Диалог»</a:t>
            </a:r>
          </a:p>
          <a:p>
            <a:pPr algn="ctr"/>
            <a:r>
              <a:rPr lang="ru-RU" sz="1400" b="1" i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г.Владикавказ</a:t>
            </a:r>
            <a:endParaRPr lang="ru-RU" sz="1400" b="1" i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7316035_15-p-fon-dlya-prezentatsii-russkii-yazik-nachal-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3568" y="764704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Мало уметь читать, надо уметь думать.</a:t>
            </a:r>
            <a:endParaRPr lang="ru-RU" sz="36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im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2132856"/>
            <a:ext cx="4820766" cy="3918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617316035_15-p-fon-dlya-prezentatsii-russkii-yazik-nachal-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3275856" y="692696"/>
            <a:ext cx="2520280" cy="5760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 урока: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907704" y="1700808"/>
            <a:ext cx="5328592" cy="100811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«Александр Сергеевич Пушкин»</a:t>
            </a:r>
            <a:endParaRPr lang="ru-RU" sz="28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a60ed93202077466c2cf93be677e9e5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98786" y="3068960"/>
            <a:ext cx="4333454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617316035_15-p-fon-dlya-prezentatsii-russkii-yazik-nachal-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5576" y="188640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Александр Сергеевич   Пушкин       </a:t>
            </a:r>
          </a:p>
          <a:p>
            <a:pPr algn="ctr"/>
            <a:r>
              <a:rPr lang="ru-RU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(1799 – 1837)</a:t>
            </a:r>
            <a:endParaRPr lang="ru-RU" sz="24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9992" y="2488828"/>
            <a:ext cx="4104456" cy="230832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Александр Сергеевич Пушкин - один из самых любимых писателей в нашей стране. </a:t>
            </a:r>
          </a:p>
          <a:p>
            <a:r>
              <a:rPr lang="ru-RU" sz="2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Родился он 6 июня 1799 года в Москве. </a:t>
            </a:r>
            <a:endParaRPr lang="ru-RU" sz="24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19.11.2021 -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522341"/>
            <a:ext cx="3456384" cy="44269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617316035_15-p-fon-dlya-prezentatsii-russkii-yazik-nachal-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 descr="5680176_1024x768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478" t="-335" r="1421" b="24380"/>
          <a:stretch>
            <a:fillRect/>
          </a:stretch>
        </p:blipFill>
        <p:spPr>
          <a:xfrm flipH="1">
            <a:off x="1730195" y="548680"/>
            <a:ext cx="2049717" cy="2664296"/>
          </a:xfrm>
          <a:prstGeom prst="rect">
            <a:avLst/>
          </a:prstGeom>
        </p:spPr>
      </p:pic>
      <p:pic>
        <p:nvPicPr>
          <p:cNvPr id="9" name="Рисунок 8" descr="5680176_1024x768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98" t="1718" r="45522" b="24380"/>
          <a:stretch>
            <a:fillRect/>
          </a:stretch>
        </p:blipFill>
        <p:spPr>
          <a:xfrm>
            <a:off x="1527568" y="3501008"/>
            <a:ext cx="2540376" cy="26642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99992" y="1988840"/>
            <a:ext cx="4104456" cy="26776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Его отец, Сергей Львович, принадлежал к старинному дворянскому роду. Мать, Надежда Осиповна, была начитана, прекрасно владела французским языком. </a:t>
            </a:r>
            <a:endParaRPr lang="ru-RU" sz="24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7316035_15-p-fon-dlya-prezentatsii-russkii-yazik-nachal-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Pyshkin-rebenokHydojnikKsavedeMestr18001802godiMetallicheskayaplastinkamasl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137" r="30313"/>
          <a:stretch>
            <a:fillRect/>
          </a:stretch>
        </p:blipFill>
        <p:spPr>
          <a:xfrm flipH="1">
            <a:off x="443265" y="908720"/>
            <a:ext cx="3912711" cy="48245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99992" y="451693"/>
            <a:ext cx="4104456" cy="600164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В детстве Саша Пушкин был любознательным ребёнком. Он быстро научился читать. Изучал русский, французский, немецкий и английский языки. Александр Пушкин знал почти все книги из отцовской библиотеки наизусть. Память у него с рождения была феноменальной. Одним из его преподавателей был священник А. И. Беликов, Занимался с Александром и его дядя Василий Львович.</a:t>
            </a:r>
            <a:endParaRPr lang="ru-RU" sz="24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617316035_15-p-fon-dlya-prezentatsii-russkii-yazik-nachal-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99992" y="1988840"/>
            <a:ext cx="4104456" cy="30469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В детстве воспитанием маленького Саши занималась няня Арина Родионовна. Она рассказывала ему много сказок. Маленький Пушкин их слушал с удовольствием.</a:t>
            </a:r>
            <a:endParaRPr lang="ru-RU" sz="24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4926382_original.jpg"/>
          <p:cNvPicPr>
            <a:picLocks noChangeAspect="1"/>
          </p:cNvPicPr>
          <p:nvPr/>
        </p:nvPicPr>
        <p:blipFill>
          <a:blip r:embed="rId3" cstate="print"/>
          <a:srcRect l="5696" r="6963"/>
          <a:stretch>
            <a:fillRect/>
          </a:stretch>
        </p:blipFill>
        <p:spPr>
          <a:xfrm>
            <a:off x="504085" y="764704"/>
            <a:ext cx="3707875" cy="5400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617316035_15-p-fon-dlya-prezentatsii-russkii-yazik-nachal-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99992" y="1988840"/>
            <a:ext cx="4104456" cy="30469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Уже в раннем возрасте Александр Пушкин начал писать стихи. Когда ему исполнилось 12 лет, его отдали учиться в Царскосельский лицей. </a:t>
            </a:r>
          </a:p>
          <a:p>
            <a:r>
              <a:rPr lang="ru-RU" sz="2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Там писатель нашёл друзей на всю жизнь.</a:t>
            </a:r>
            <a:endParaRPr lang="ru-RU" sz="24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236069859.jpg"/>
          <p:cNvPicPr>
            <a:picLocks noChangeAspect="1"/>
          </p:cNvPicPr>
          <p:nvPr/>
        </p:nvPicPr>
        <p:blipFill>
          <a:blip r:embed="rId3" cstate="print"/>
          <a:srcRect l="50759" t="3516" r="4961" b="1546"/>
          <a:stretch>
            <a:fillRect/>
          </a:stretch>
        </p:blipFill>
        <p:spPr>
          <a:xfrm flipH="1">
            <a:off x="1043608" y="548680"/>
            <a:ext cx="2241582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236069859.jpg"/>
          <p:cNvPicPr>
            <a:picLocks noChangeAspect="1"/>
          </p:cNvPicPr>
          <p:nvPr/>
        </p:nvPicPr>
        <p:blipFill>
          <a:blip r:embed="rId3" cstate="print"/>
          <a:srcRect r="50000"/>
          <a:stretch>
            <a:fillRect/>
          </a:stretch>
        </p:blipFill>
        <p:spPr>
          <a:xfrm>
            <a:off x="1691680" y="3429000"/>
            <a:ext cx="2228131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617316035_15-p-fon-dlya-prezentatsii-russkii-yazik-nachal-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99992" y="1268760"/>
            <a:ext cx="4104456" cy="37856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Произведения Александра Сергеевича Пушкина переведены на разные языки, известны во всём мире. Это поэт, сказочник. </a:t>
            </a:r>
          </a:p>
          <a:p>
            <a:r>
              <a:rPr lang="ru-RU" sz="2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Он прожил недолгую жизнь. 10 февраля 1837 года был убит Ж. Дантесом на дуэли. Пушкину тогда было 37 лет. </a:t>
            </a:r>
            <a:endParaRPr lang="ru-RU" sz="24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1-30631403-m.jpg"/>
          <p:cNvPicPr>
            <a:picLocks noChangeAspect="1"/>
          </p:cNvPicPr>
          <p:nvPr/>
        </p:nvPicPr>
        <p:blipFill>
          <a:blip r:embed="rId3" cstate="print"/>
          <a:srcRect l="6237" r="17520"/>
          <a:stretch>
            <a:fillRect/>
          </a:stretch>
        </p:blipFill>
        <p:spPr>
          <a:xfrm>
            <a:off x="539552" y="836712"/>
            <a:ext cx="3456384" cy="4608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7316035_15-p-fon-dlya-prezentatsii-russkii-yazik-nachal-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30b38432-1370-5239-81d4-efcd41c4b4a6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531398"/>
            <a:ext cx="8640960" cy="56339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617316035_15-p-fon-dlya-prezentatsii-russkii-yazik-nachal-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eu-loaoueaaho9m_lar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1814" y="2362803"/>
            <a:ext cx="7382594" cy="36584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403648" y="593393"/>
            <a:ext cx="62646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Викторина по сказкам А.С. Пушкина</a:t>
            </a:r>
            <a:endParaRPr lang="ru-RU" sz="4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4" descr="07101314403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714375"/>
            <a:ext cx="4873625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5"/>
          <p:cNvSpPr txBox="1">
            <a:spLocks noChangeArrowheads="1"/>
          </p:cNvSpPr>
          <p:nvPr/>
        </p:nvSpPr>
        <p:spPr bwMode="auto">
          <a:xfrm>
            <a:off x="4989513" y="1714500"/>
            <a:ext cx="4011612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800" b="1" i="1">
                <a:latin typeface="Bookman Old Style" panose="02050604050505020204" pitchFamily="18" charset="0"/>
              </a:rPr>
              <a:t>Александр</a:t>
            </a:r>
          </a:p>
          <a:p>
            <a:pPr algn="ctr" eaLnBrk="1" hangingPunct="1"/>
            <a:r>
              <a:rPr lang="ru-RU" altLang="ru-RU" sz="4800" b="1" i="1">
                <a:latin typeface="Bookman Old Style" panose="02050604050505020204" pitchFamily="18" charset="0"/>
              </a:rPr>
              <a:t>Сергеевич</a:t>
            </a:r>
          </a:p>
          <a:p>
            <a:pPr algn="ctr" eaLnBrk="1" hangingPunct="1"/>
            <a:r>
              <a:rPr lang="ru-RU" altLang="ru-RU" sz="4800" b="1" i="1">
                <a:latin typeface="Bookman Old Style" panose="02050604050505020204" pitchFamily="18" charset="0"/>
              </a:rPr>
              <a:t>Пушкин</a:t>
            </a:r>
          </a:p>
          <a:p>
            <a:pPr algn="ctr" eaLnBrk="1" hangingPunct="1"/>
            <a:endParaRPr lang="ru-RU" altLang="ru-RU" sz="4800" b="1" i="1">
              <a:latin typeface="Bookman Old Style" panose="02050604050505020204" pitchFamily="18" charset="0"/>
            </a:endParaRPr>
          </a:p>
          <a:p>
            <a:pPr algn="ctr" eaLnBrk="1" hangingPunct="1"/>
            <a:r>
              <a:rPr lang="ru-RU" altLang="ru-RU" sz="4800" b="1" i="1">
                <a:latin typeface="Bookman Old Style" panose="02050604050505020204" pitchFamily="18" charset="0"/>
              </a:rPr>
              <a:t>1799-1837</a:t>
            </a:r>
            <a:endParaRPr lang="ru-RU" altLang="ru-RU" sz="5400" b="1" i="1">
              <a:latin typeface="Bookman Old Style" panose="02050604050505020204" pitchFamily="18" charset="0"/>
            </a:endParaRPr>
          </a:p>
        </p:txBody>
      </p:sp>
      <p:pic>
        <p:nvPicPr>
          <p:cNvPr id="4" name="Рисунок 4" descr="07101314403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714375"/>
            <a:ext cx="4873625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07101314403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714375"/>
            <a:ext cx="4945063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4" descr="07101314403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714375"/>
            <a:ext cx="4945063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07101314403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714375"/>
            <a:ext cx="4945063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4" descr="07101314403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714375"/>
            <a:ext cx="4945063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70787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617316035_15-p-fon-dlya-prezentatsii-russkii-yazik-nachal-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7584" y="548680"/>
            <a:ext cx="6120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звали царя в «Сказке о золотом петушке»?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1772816"/>
            <a:ext cx="5256584" cy="3942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1581672932_24.jpg"/>
          <p:cNvPicPr>
            <a:picLocks noChangeAspect="1"/>
          </p:cNvPicPr>
          <p:nvPr/>
        </p:nvPicPr>
        <p:blipFill>
          <a:blip r:embed="rId4" cstate="print"/>
          <a:srcRect l="11151" t="5901" r="18500" b="8001"/>
          <a:stretch>
            <a:fillRect/>
          </a:stretch>
        </p:blipFill>
        <p:spPr>
          <a:xfrm>
            <a:off x="7740352" y="260648"/>
            <a:ext cx="1152128" cy="12033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" name="Скругленный прямоугольник 9"/>
          <p:cNvSpPr/>
          <p:nvPr/>
        </p:nvSpPr>
        <p:spPr>
          <a:xfrm>
            <a:off x="3347864" y="5733256"/>
            <a:ext cx="2448272" cy="64807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царь </a:t>
            </a:r>
            <a:r>
              <a:rPr lang="ru-RU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Дадон</a:t>
            </a:r>
            <a:endParaRPr lang="ru-RU" sz="28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617316035_15-p-fon-dlya-prezentatsii-russkii-yazik-nachal-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7584" y="548680"/>
            <a:ext cx="66967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лет прожил старик со своею старухой в «Сказке о рыбаке и рыбке»?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2094651"/>
            <a:ext cx="5256584" cy="3566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1581672932_24.jpg"/>
          <p:cNvPicPr>
            <a:picLocks noChangeAspect="1"/>
          </p:cNvPicPr>
          <p:nvPr/>
        </p:nvPicPr>
        <p:blipFill>
          <a:blip r:embed="rId4" cstate="print"/>
          <a:srcRect l="11151" t="5901" r="18500" b="8001"/>
          <a:stretch>
            <a:fillRect/>
          </a:stretch>
        </p:blipFill>
        <p:spPr>
          <a:xfrm>
            <a:off x="7740352" y="260648"/>
            <a:ext cx="1152128" cy="12033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" name="Скругленный прямоугольник 9"/>
          <p:cNvSpPr/>
          <p:nvPr/>
        </p:nvSpPr>
        <p:spPr>
          <a:xfrm>
            <a:off x="3347864" y="5661248"/>
            <a:ext cx="2448272" cy="64807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33 года</a:t>
            </a:r>
            <a:endParaRPr lang="ru-RU" sz="28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617316035_15-p-fon-dlya-prezentatsii-russkii-yazik-nachal-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7584" y="548680"/>
            <a:ext cx="67687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Каким фруктом отравилась царевна в «Сказке о мёртвой царевне и семи богатырях?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1938959"/>
            <a:ext cx="5256584" cy="3794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1581672932_24.jpg"/>
          <p:cNvPicPr>
            <a:picLocks noChangeAspect="1"/>
          </p:cNvPicPr>
          <p:nvPr/>
        </p:nvPicPr>
        <p:blipFill>
          <a:blip r:embed="rId4" cstate="print"/>
          <a:srcRect l="11151" t="5901" r="18500" b="8001"/>
          <a:stretch>
            <a:fillRect/>
          </a:stretch>
        </p:blipFill>
        <p:spPr>
          <a:xfrm>
            <a:off x="7740352" y="260648"/>
            <a:ext cx="1152128" cy="12033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" name="Скругленный прямоугольник 9"/>
          <p:cNvSpPr/>
          <p:nvPr/>
        </p:nvSpPr>
        <p:spPr>
          <a:xfrm>
            <a:off x="3347864" y="5733256"/>
            <a:ext cx="2448272" cy="64807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яблоком</a:t>
            </a:r>
            <a:endParaRPr lang="ru-RU" sz="28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617316035_15-p-fon-dlya-prezentatsii-russkii-yazik-nachal-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7584" y="548680"/>
            <a:ext cx="67687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Кого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Балда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называл своим «младшим братом»?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1772816"/>
            <a:ext cx="5256584" cy="3942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1581672932_24.jpg"/>
          <p:cNvPicPr>
            <a:picLocks noChangeAspect="1"/>
          </p:cNvPicPr>
          <p:nvPr/>
        </p:nvPicPr>
        <p:blipFill>
          <a:blip r:embed="rId4" cstate="print"/>
          <a:srcRect l="11151" t="5901" r="18500" b="8001"/>
          <a:stretch>
            <a:fillRect/>
          </a:stretch>
        </p:blipFill>
        <p:spPr>
          <a:xfrm>
            <a:off x="7740352" y="260648"/>
            <a:ext cx="1152128" cy="12033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" name="Скругленный прямоугольник 9"/>
          <p:cNvSpPr/>
          <p:nvPr/>
        </p:nvSpPr>
        <p:spPr>
          <a:xfrm>
            <a:off x="3347864" y="5733256"/>
            <a:ext cx="2448272" cy="64807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зайца</a:t>
            </a:r>
            <a:endParaRPr lang="ru-RU" sz="28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617316035_15-p-fon-dlya-prezentatsii-russkii-yazik-nachal-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7584" y="548680"/>
            <a:ext cx="61206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Откуда выходили 33 богатыря в «Сказке о царе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Салтане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…» ?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1910969"/>
            <a:ext cx="5256584" cy="3822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1581672932_24.jpg"/>
          <p:cNvPicPr>
            <a:picLocks noChangeAspect="1"/>
          </p:cNvPicPr>
          <p:nvPr/>
        </p:nvPicPr>
        <p:blipFill>
          <a:blip r:embed="rId4" cstate="print"/>
          <a:srcRect l="11151" t="5901" r="18500" b="8001"/>
          <a:stretch>
            <a:fillRect/>
          </a:stretch>
        </p:blipFill>
        <p:spPr>
          <a:xfrm>
            <a:off x="7740352" y="260648"/>
            <a:ext cx="1152128" cy="12033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" name="Скругленный прямоугольник 9"/>
          <p:cNvSpPr/>
          <p:nvPr/>
        </p:nvSpPr>
        <p:spPr>
          <a:xfrm>
            <a:off x="3131840" y="5733256"/>
            <a:ext cx="2880320" cy="64807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из моря-океана</a:t>
            </a:r>
            <a:endParaRPr lang="ru-RU" sz="28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617316035_15-p-fon-dlya-prezentatsii-russkii-yazik-nachal-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7584" y="548680"/>
            <a:ext cx="6624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Кто вскружил голову царю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Дадону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 «Сказке о золотом петушке»?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1988840"/>
            <a:ext cx="5256584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1581672932_24.jpg"/>
          <p:cNvPicPr>
            <a:picLocks noChangeAspect="1"/>
          </p:cNvPicPr>
          <p:nvPr/>
        </p:nvPicPr>
        <p:blipFill>
          <a:blip r:embed="rId4" cstate="print"/>
          <a:srcRect l="11151" t="5901" r="18500" b="8001"/>
          <a:stretch>
            <a:fillRect/>
          </a:stretch>
        </p:blipFill>
        <p:spPr>
          <a:xfrm>
            <a:off x="7740352" y="260648"/>
            <a:ext cx="1152128" cy="12033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" name="Скругленный прямоугольник 9"/>
          <p:cNvSpPr/>
          <p:nvPr/>
        </p:nvSpPr>
        <p:spPr>
          <a:xfrm>
            <a:off x="2627784" y="5589240"/>
            <a:ext cx="3888432" cy="64807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Шамаханская</a:t>
            </a:r>
            <a:r>
              <a:rPr lang="ru-RU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царица</a:t>
            </a:r>
            <a:endParaRPr lang="ru-RU" sz="28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617316035_15-p-fon-dlya-prezentatsii-russkii-yazik-nachal-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7584" y="548680"/>
            <a:ext cx="6120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делали из золотых скорлупок в «Сказке о царе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Салтане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…» ?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1772816"/>
            <a:ext cx="5256584" cy="3942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1581672932_24.jpg"/>
          <p:cNvPicPr>
            <a:picLocks noChangeAspect="1"/>
          </p:cNvPicPr>
          <p:nvPr/>
        </p:nvPicPr>
        <p:blipFill>
          <a:blip r:embed="rId4" cstate="print"/>
          <a:srcRect l="11151" t="5901" r="18500" b="8001"/>
          <a:stretch>
            <a:fillRect/>
          </a:stretch>
        </p:blipFill>
        <p:spPr>
          <a:xfrm>
            <a:off x="7740352" y="260648"/>
            <a:ext cx="1152128" cy="12033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" name="Скругленный прямоугольник 9"/>
          <p:cNvSpPr/>
          <p:nvPr/>
        </p:nvSpPr>
        <p:spPr>
          <a:xfrm>
            <a:off x="3131840" y="5733256"/>
            <a:ext cx="2880320" cy="64807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золотые монеты</a:t>
            </a:r>
            <a:endParaRPr lang="ru-RU" sz="28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617316035_15-p-fon-dlya-prezentatsii-russkii-yazik-nachal-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7584" y="548680"/>
            <a:ext cx="67687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Кто помог королевичу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Елисею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отыскать царевну-невесту?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1898390"/>
            <a:ext cx="5256584" cy="37628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1581672932_24.jpg"/>
          <p:cNvPicPr>
            <a:picLocks noChangeAspect="1"/>
          </p:cNvPicPr>
          <p:nvPr/>
        </p:nvPicPr>
        <p:blipFill>
          <a:blip r:embed="rId4" cstate="print"/>
          <a:srcRect l="11151" t="5901" r="18500" b="8001"/>
          <a:stretch>
            <a:fillRect/>
          </a:stretch>
        </p:blipFill>
        <p:spPr>
          <a:xfrm>
            <a:off x="7740352" y="260648"/>
            <a:ext cx="1152128" cy="12033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" name="Скругленный прямоугольник 9"/>
          <p:cNvSpPr/>
          <p:nvPr/>
        </p:nvSpPr>
        <p:spPr>
          <a:xfrm>
            <a:off x="3347864" y="5661248"/>
            <a:ext cx="2448272" cy="64807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ветер</a:t>
            </a:r>
            <a:endParaRPr lang="ru-RU" sz="28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358214" y="6143644"/>
            <a:ext cx="571504" cy="500066"/>
          </a:xfrm>
          <a:prstGeom prst="actionButtonForwardNex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4071942"/>
            <a:ext cx="8283318" cy="1354217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Интерактивная игра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«Сказки А. С. Пушкина»</a:t>
            </a:r>
          </a:p>
        </p:txBody>
      </p:sp>
      <p:pic>
        <p:nvPicPr>
          <p:cNvPr id="19" name="Рисунок 18" descr="p1-235x300.jpg"/>
          <p:cNvPicPr>
            <a:picLocks noChangeAspect="1"/>
          </p:cNvPicPr>
          <p:nvPr/>
        </p:nvPicPr>
        <p:blipFill>
          <a:blip r:embed="rId2" cstate="print"/>
          <a:srcRect l="6383" t="5000" r="7446" b="4999"/>
          <a:stretch>
            <a:fillRect/>
          </a:stretch>
        </p:blipFill>
        <p:spPr>
          <a:xfrm>
            <a:off x="3357554" y="785794"/>
            <a:ext cx="2428892" cy="3238523"/>
          </a:xfrm>
          <a:prstGeom prst="rect">
            <a:avLst/>
          </a:prstGeom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79128768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57166"/>
            <a:ext cx="8501122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Инструкция</a:t>
            </a:r>
          </a:p>
          <a:p>
            <a:pPr algn="ctr">
              <a:defRPr/>
            </a:pPr>
            <a:endParaRPr lang="ru-RU" sz="1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игровом поле дано 5 категорий с 5 вопросами. Каждый игрок выбирает категорию и вопрос с ценой ответа. Проверить себя можно, нажав на карточку с вопросом. Кто наберёт наибольшее количество баллов, тот будет победителем. </a:t>
            </a:r>
          </a:p>
          <a:p>
            <a:pPr algn="just"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Вернуться на игровое поле можно при помощи </a:t>
            </a:r>
          </a:p>
          <a:p>
            <a:pPr algn="just"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сыгравшей цене вопроса при возврате появляется красная рамочка.</a:t>
            </a:r>
          </a:p>
          <a:p>
            <a:pPr algn="just"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Завершить игру можно при помощи кнопки</a:t>
            </a:r>
          </a:p>
          <a:p>
            <a:pPr algn="just"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6858016" y="2786058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настраиваемая 3">
            <a:hlinkClick r:id="" action="ppaction://noaction" highlightClick="1"/>
          </p:cNvPr>
          <p:cNvSpPr/>
          <p:nvPr/>
        </p:nvSpPr>
        <p:spPr>
          <a:xfrm>
            <a:off x="6429388" y="4786322"/>
            <a:ext cx="1000132" cy="214314"/>
          </a:xfrm>
          <a:prstGeom prst="actionButtonBlank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ВЫХОД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>
            <a:hlinkClick r:id="rId2" action="ppaction://hlinksldjump"/>
          </p:cNvPr>
          <p:cNvSpPr/>
          <p:nvPr/>
        </p:nvSpPr>
        <p:spPr>
          <a:xfrm>
            <a:off x="3143240" y="5643578"/>
            <a:ext cx="2857520" cy="571504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Начать игру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документ 6">
            <a:hlinkClick r:id="" action="ppaction://hlinkshowjump?jump=lastslide" highlightClick="1"/>
          </p:cNvPr>
          <p:cNvSpPr/>
          <p:nvPr/>
        </p:nvSpPr>
        <p:spPr>
          <a:xfrm>
            <a:off x="285720" y="285728"/>
            <a:ext cx="571504" cy="642942"/>
          </a:xfrm>
          <a:prstGeom prst="actionButtonDocumen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29785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3"/>
          <p:cNvSpPr txBox="1">
            <a:spLocks noChangeArrowheads="1"/>
          </p:cNvSpPr>
          <p:nvPr/>
        </p:nvSpPr>
        <p:spPr bwMode="auto">
          <a:xfrm>
            <a:off x="214313" y="285750"/>
            <a:ext cx="4429125" cy="618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i="1">
                <a:latin typeface="Bookman Old Style" panose="02050604050505020204" pitchFamily="18" charset="0"/>
              </a:rPr>
              <a:t>6 июня 1799 года </a:t>
            </a:r>
          </a:p>
          <a:p>
            <a:pPr algn="ctr" eaLnBrk="1" hangingPunct="1"/>
            <a:r>
              <a:rPr lang="ru-RU" altLang="ru-RU" sz="3600" i="1">
                <a:latin typeface="Bookman Old Style" panose="02050604050505020204" pitchFamily="18" charset="0"/>
              </a:rPr>
              <a:t>в Москве в дворянской помещичьей семье Пушкиных родился мальчик, которому суждено было стать одним из величайших поэтов России.</a:t>
            </a:r>
          </a:p>
        </p:txBody>
      </p:sp>
      <p:pic>
        <p:nvPicPr>
          <p:cNvPr id="3075" name="Рисунок 6" descr="pushkin_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438" y="642938"/>
            <a:ext cx="4183062" cy="545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4500563" y="6286500"/>
            <a:ext cx="45005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i="1">
                <a:latin typeface="Bookman Old Style" panose="02050604050505020204" pitchFamily="18" charset="0"/>
              </a:rPr>
              <a:t>  Пушкин-ребенок. 1800-1802</a:t>
            </a:r>
          </a:p>
        </p:txBody>
      </p:sp>
    </p:spTree>
    <p:extLst>
      <p:ext uri="{BB962C8B-B14F-4D97-AF65-F5344CB8AC3E}">
        <p14:creationId xmlns:p14="http://schemas.microsoft.com/office/powerpoint/2010/main" val="3446550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Группа 37"/>
          <p:cNvGrpSpPr/>
          <p:nvPr/>
        </p:nvGrpSpPr>
        <p:grpSpPr>
          <a:xfrm>
            <a:off x="285720" y="1643050"/>
            <a:ext cx="3929090" cy="1143008"/>
            <a:chOff x="285720" y="1643050"/>
            <a:chExt cx="3929090" cy="1143008"/>
          </a:xfrm>
        </p:grpSpPr>
        <p:sp>
          <p:nvSpPr>
            <p:cNvPr id="54" name="Блок-схема: альтернативный процесс 53"/>
            <p:cNvSpPr/>
            <p:nvPr/>
          </p:nvSpPr>
          <p:spPr>
            <a:xfrm>
              <a:off x="285720" y="1643050"/>
              <a:ext cx="3929090" cy="1143008"/>
            </a:xfrm>
            <a:prstGeom prst="flowChartAlternateProcess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571472" y="1785926"/>
              <a:ext cx="3357586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«Сказка о рыбаке и рыбке»</a:t>
              </a: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285720" y="2928934"/>
            <a:ext cx="3929090" cy="1143008"/>
            <a:chOff x="285720" y="2928934"/>
            <a:chExt cx="3929090" cy="1143008"/>
          </a:xfrm>
        </p:grpSpPr>
        <p:sp>
          <p:nvSpPr>
            <p:cNvPr id="50" name="Блок-схема: альтернативный процесс 49"/>
            <p:cNvSpPr/>
            <p:nvPr/>
          </p:nvSpPr>
          <p:spPr>
            <a:xfrm>
              <a:off x="285720" y="2928934"/>
              <a:ext cx="3929090" cy="1143008"/>
            </a:xfrm>
            <a:prstGeom prst="flowChartAlternateProcess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85720" y="3071810"/>
              <a:ext cx="3857652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"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Сказка </a:t>
              </a:r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о мёртвой царевне и о семи богатырях"</a:t>
              </a: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285720" y="5500702"/>
            <a:ext cx="3929090" cy="1143008"/>
            <a:chOff x="285720" y="5500702"/>
            <a:chExt cx="3929090" cy="1143008"/>
          </a:xfrm>
        </p:grpSpPr>
        <p:sp>
          <p:nvSpPr>
            <p:cNvPr id="52" name="Блок-схема: альтернативный процесс 51"/>
            <p:cNvSpPr/>
            <p:nvPr/>
          </p:nvSpPr>
          <p:spPr>
            <a:xfrm>
              <a:off x="285720" y="5500702"/>
              <a:ext cx="3929090" cy="1143008"/>
            </a:xfrm>
            <a:prstGeom prst="flowChartAlternateProcess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57158" y="5643578"/>
              <a:ext cx="3764293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"Сказка о попе и о работнике его </a:t>
              </a:r>
              <a:r>
                <a:rPr lang="ru-RU" sz="2400" dirty="0" err="1" smtClean="0">
                  <a:latin typeface="Times New Roman" pitchFamily="18" charset="0"/>
                  <a:cs typeface="Times New Roman" pitchFamily="18" charset="0"/>
                </a:rPr>
                <a:t>Балде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"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285720" y="4214818"/>
            <a:ext cx="3929090" cy="1143008"/>
            <a:chOff x="285720" y="4214818"/>
            <a:chExt cx="3929090" cy="1143008"/>
          </a:xfrm>
        </p:grpSpPr>
        <p:sp>
          <p:nvSpPr>
            <p:cNvPr id="53" name="Блок-схема: альтернативный процесс 52"/>
            <p:cNvSpPr/>
            <p:nvPr/>
          </p:nvSpPr>
          <p:spPr>
            <a:xfrm>
              <a:off x="285720" y="4214818"/>
              <a:ext cx="3929090" cy="1143008"/>
            </a:xfrm>
            <a:prstGeom prst="flowChartAlternateProcess">
              <a:avLst/>
            </a:prstGeom>
            <a:solidFill>
              <a:srgbClr val="FFFFB3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500034" y="4357694"/>
              <a:ext cx="3429024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«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Сказка </a:t>
              </a:r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о царе </a:t>
              </a:r>
              <a:r>
                <a:rPr lang="ru-RU" sz="2400" dirty="0" err="1">
                  <a:latin typeface="Times New Roman" pitchFamily="18" charset="0"/>
                  <a:cs typeface="Times New Roman" pitchFamily="18" charset="0"/>
                </a:rPr>
                <a:t>Салтане</a:t>
              </a:r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...»</a:t>
              </a: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285720" y="357166"/>
            <a:ext cx="3929090" cy="1143008"/>
            <a:chOff x="285720" y="357166"/>
            <a:chExt cx="3929090" cy="1143008"/>
          </a:xfrm>
        </p:grpSpPr>
        <p:sp>
          <p:nvSpPr>
            <p:cNvPr id="51" name="Блок-схема: альтернативный процесс 50"/>
            <p:cNvSpPr/>
            <p:nvPr/>
          </p:nvSpPr>
          <p:spPr>
            <a:xfrm>
              <a:off x="285720" y="357166"/>
              <a:ext cx="3929090" cy="1143008"/>
            </a:xfrm>
            <a:prstGeom prst="flowChartAlternate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57158" y="500042"/>
              <a:ext cx="3786213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«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Сказка </a:t>
              </a:r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о 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золотом петушке»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2" name="Блок-схема: альтернативный процесс 21">
            <a:hlinkClick r:id="rId2" action="ppaction://hlinksldjump">
              <a:snd r:embed="rId3" name="chimes.wav"/>
            </a:hlinkClick>
          </p:cNvPr>
          <p:cNvSpPr/>
          <p:nvPr/>
        </p:nvSpPr>
        <p:spPr>
          <a:xfrm>
            <a:off x="4286249" y="571480"/>
            <a:ext cx="821299" cy="71438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Блок-схема: альтернативный процесс 54">
            <a:hlinkClick r:id="rId4" action="ppaction://hlinksldjump">
              <a:snd r:embed="rId3" name="chimes.wav"/>
            </a:hlinkClick>
          </p:cNvPr>
          <p:cNvSpPr/>
          <p:nvPr/>
        </p:nvSpPr>
        <p:spPr>
          <a:xfrm>
            <a:off x="5233902" y="571480"/>
            <a:ext cx="821299" cy="71438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Блок-схема: альтернативный процесс 55">
            <a:hlinkClick r:id="rId5" action="ppaction://hlinksldjump">
              <a:snd r:embed="rId3" name="chimes.wav"/>
            </a:hlinkClick>
          </p:cNvPr>
          <p:cNvSpPr/>
          <p:nvPr/>
        </p:nvSpPr>
        <p:spPr>
          <a:xfrm>
            <a:off x="6181554" y="571480"/>
            <a:ext cx="821299" cy="71438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Блок-схема: альтернативный процесс 56">
            <a:hlinkClick r:id="rId6" action="ppaction://hlinksldjump">
              <a:snd r:embed="rId3" name="chimes.wav"/>
            </a:hlinkClick>
          </p:cNvPr>
          <p:cNvSpPr/>
          <p:nvPr/>
        </p:nvSpPr>
        <p:spPr>
          <a:xfrm>
            <a:off x="7129207" y="571480"/>
            <a:ext cx="821299" cy="71438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Блок-схема: альтернативный процесс 57">
            <a:hlinkClick r:id="rId7" action="ppaction://hlinksldjump">
              <a:snd r:embed="rId3" name="chimes.wav"/>
            </a:hlinkClick>
          </p:cNvPr>
          <p:cNvSpPr/>
          <p:nvPr/>
        </p:nvSpPr>
        <p:spPr>
          <a:xfrm>
            <a:off x="8108420" y="571480"/>
            <a:ext cx="821299" cy="71438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Блок-схема: альтернативный процесс 59">
            <a:hlinkClick r:id="rId8" action="ppaction://hlinksldjump">
              <a:snd r:embed="rId3" name="chimes.wav"/>
            </a:hlinkClick>
          </p:cNvPr>
          <p:cNvSpPr/>
          <p:nvPr/>
        </p:nvSpPr>
        <p:spPr>
          <a:xfrm>
            <a:off x="4267289" y="1857364"/>
            <a:ext cx="821299" cy="714380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Блок-схема: альтернативный процесс 60">
            <a:hlinkClick r:id="rId9" action="ppaction://hlinksldjump">
              <a:snd r:embed="rId3" name="chimes.wav"/>
            </a:hlinkClick>
          </p:cNvPr>
          <p:cNvSpPr/>
          <p:nvPr/>
        </p:nvSpPr>
        <p:spPr>
          <a:xfrm>
            <a:off x="5214942" y="1857364"/>
            <a:ext cx="821299" cy="714380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Блок-схема: альтернативный процесс 61">
            <a:hlinkClick r:id="rId10" action="ppaction://hlinksldjump">
              <a:snd r:embed="rId3" name="chimes.wav"/>
            </a:hlinkClick>
          </p:cNvPr>
          <p:cNvSpPr/>
          <p:nvPr/>
        </p:nvSpPr>
        <p:spPr>
          <a:xfrm>
            <a:off x="6162594" y="1857364"/>
            <a:ext cx="821299" cy="714380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Блок-схема: альтернативный процесс 62">
            <a:hlinkClick r:id="rId11" action="ppaction://hlinksldjump">
              <a:snd r:embed="rId3" name="chimes.wav"/>
            </a:hlinkClick>
          </p:cNvPr>
          <p:cNvSpPr/>
          <p:nvPr/>
        </p:nvSpPr>
        <p:spPr>
          <a:xfrm>
            <a:off x="7110247" y="1857364"/>
            <a:ext cx="821299" cy="714380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Блок-схема: альтернативный процесс 63">
            <a:hlinkClick r:id="rId12" action="ppaction://hlinksldjump">
              <a:snd r:embed="rId3" name="chimes.wav"/>
            </a:hlinkClick>
          </p:cNvPr>
          <p:cNvSpPr/>
          <p:nvPr/>
        </p:nvSpPr>
        <p:spPr>
          <a:xfrm>
            <a:off x="8089460" y="1857364"/>
            <a:ext cx="821299" cy="714380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Блок-схема: альтернативный процесс 64">
            <a:hlinkClick r:id="rId13" action="ppaction://hlinksldjump">
              <a:snd r:embed="rId3" name="chimes.wav"/>
            </a:hlinkClick>
          </p:cNvPr>
          <p:cNvSpPr/>
          <p:nvPr/>
        </p:nvSpPr>
        <p:spPr>
          <a:xfrm>
            <a:off x="4286248" y="3143248"/>
            <a:ext cx="821299" cy="714380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Блок-схема: альтернативный процесс 65">
            <a:hlinkClick r:id="rId14" action="ppaction://hlinksldjump">
              <a:snd r:embed="rId3" name="chimes.wav"/>
            </a:hlinkClick>
          </p:cNvPr>
          <p:cNvSpPr/>
          <p:nvPr/>
        </p:nvSpPr>
        <p:spPr>
          <a:xfrm>
            <a:off x="5233901" y="3143248"/>
            <a:ext cx="821299" cy="714380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Блок-схема: альтернативный процесс 66">
            <a:hlinkClick r:id="rId15" action="ppaction://hlinksldjump">
              <a:snd r:embed="rId3" name="chimes.wav"/>
            </a:hlinkClick>
          </p:cNvPr>
          <p:cNvSpPr/>
          <p:nvPr/>
        </p:nvSpPr>
        <p:spPr>
          <a:xfrm>
            <a:off x="6181553" y="3143248"/>
            <a:ext cx="821299" cy="714380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Блок-схема: альтернативный процесс 67">
            <a:hlinkClick r:id="rId2" action="ppaction://hlinksldjump">
              <a:snd r:embed="rId3" name="chimes.wav"/>
            </a:hlinkClick>
          </p:cNvPr>
          <p:cNvSpPr/>
          <p:nvPr/>
        </p:nvSpPr>
        <p:spPr>
          <a:xfrm>
            <a:off x="7129206" y="3143248"/>
            <a:ext cx="821299" cy="714380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Блок-схема: альтернативный процесс 68">
            <a:hlinkClick r:id="rId16" action="ppaction://hlinksldjump">
              <a:snd r:embed="rId3" name="chimes.wav"/>
            </a:hlinkClick>
          </p:cNvPr>
          <p:cNvSpPr/>
          <p:nvPr/>
        </p:nvSpPr>
        <p:spPr>
          <a:xfrm>
            <a:off x="8108419" y="3143248"/>
            <a:ext cx="821299" cy="714380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Блок-схема: альтернативный процесс 69">
            <a:hlinkClick r:id="rId17" action="ppaction://hlinksldjump">
              <a:snd r:embed="rId3" name="chimes.wav"/>
            </a:hlinkClick>
          </p:cNvPr>
          <p:cNvSpPr/>
          <p:nvPr/>
        </p:nvSpPr>
        <p:spPr>
          <a:xfrm>
            <a:off x="4267289" y="4357694"/>
            <a:ext cx="821299" cy="714380"/>
          </a:xfrm>
          <a:prstGeom prst="flowChartAlternateProcess">
            <a:avLst/>
          </a:prstGeom>
          <a:solidFill>
            <a:srgbClr val="FFFFB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Блок-схема: альтернативный процесс 70">
            <a:hlinkClick r:id="rId18" action="ppaction://hlinksldjump">
              <a:snd r:embed="rId3" name="chimes.wav"/>
            </a:hlinkClick>
          </p:cNvPr>
          <p:cNvSpPr/>
          <p:nvPr/>
        </p:nvSpPr>
        <p:spPr>
          <a:xfrm>
            <a:off x="5214942" y="4357694"/>
            <a:ext cx="821299" cy="714380"/>
          </a:xfrm>
          <a:prstGeom prst="flowChartAlternateProcess">
            <a:avLst/>
          </a:prstGeom>
          <a:solidFill>
            <a:srgbClr val="FFFFB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Блок-схема: альтернативный процесс 71">
            <a:hlinkClick r:id="rId19" action="ppaction://hlinksldjump">
              <a:snd r:embed="rId3" name="chimes.wav"/>
            </a:hlinkClick>
          </p:cNvPr>
          <p:cNvSpPr/>
          <p:nvPr/>
        </p:nvSpPr>
        <p:spPr>
          <a:xfrm>
            <a:off x="6162594" y="4357694"/>
            <a:ext cx="821299" cy="714380"/>
          </a:xfrm>
          <a:prstGeom prst="flowChartAlternateProcess">
            <a:avLst/>
          </a:prstGeom>
          <a:solidFill>
            <a:srgbClr val="FFFFB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Блок-схема: альтернативный процесс 72">
            <a:hlinkClick r:id="rId20" action="ppaction://hlinksldjump"/>
          </p:cNvPr>
          <p:cNvSpPr/>
          <p:nvPr/>
        </p:nvSpPr>
        <p:spPr>
          <a:xfrm>
            <a:off x="7110247" y="4357694"/>
            <a:ext cx="821299" cy="714380"/>
          </a:xfrm>
          <a:prstGeom prst="flowChartAlternateProcess">
            <a:avLst/>
          </a:prstGeom>
          <a:solidFill>
            <a:srgbClr val="FFFFB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Блок-схема: альтернативный процесс 73">
            <a:hlinkClick r:id="rId21" action="ppaction://hlinksldjump">
              <a:snd r:embed="rId3" name="chimes.wav"/>
            </a:hlinkClick>
          </p:cNvPr>
          <p:cNvSpPr/>
          <p:nvPr/>
        </p:nvSpPr>
        <p:spPr>
          <a:xfrm>
            <a:off x="8089460" y="4357694"/>
            <a:ext cx="821299" cy="714380"/>
          </a:xfrm>
          <a:prstGeom prst="flowChartAlternateProcess">
            <a:avLst/>
          </a:prstGeom>
          <a:solidFill>
            <a:srgbClr val="FFFFB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Блок-схема: альтернативный процесс 74">
            <a:hlinkClick r:id="rId22" action="ppaction://hlinksldjump">
              <a:snd r:embed="rId3" name="chimes.wav"/>
            </a:hlinkClick>
          </p:cNvPr>
          <p:cNvSpPr/>
          <p:nvPr/>
        </p:nvSpPr>
        <p:spPr>
          <a:xfrm>
            <a:off x="4286248" y="5643578"/>
            <a:ext cx="821299" cy="714380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Блок-схема: альтернативный процесс 75">
            <a:hlinkClick r:id="rId8" action="ppaction://hlinksldjump">
              <a:snd r:embed="rId3" name="chimes.wav"/>
            </a:hlinkClick>
          </p:cNvPr>
          <p:cNvSpPr/>
          <p:nvPr/>
        </p:nvSpPr>
        <p:spPr>
          <a:xfrm>
            <a:off x="5233901" y="5643578"/>
            <a:ext cx="821299" cy="714380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Блок-схема: альтернативный процесс 76">
            <a:hlinkClick r:id="rId11" action="ppaction://hlinksldjump">
              <a:snd r:embed="rId3" name="chimes.wav"/>
            </a:hlinkClick>
          </p:cNvPr>
          <p:cNvSpPr/>
          <p:nvPr/>
        </p:nvSpPr>
        <p:spPr>
          <a:xfrm>
            <a:off x="6181553" y="5643578"/>
            <a:ext cx="821299" cy="714380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Блок-схема: альтернативный процесс 77">
            <a:hlinkClick r:id="rId13" action="ppaction://hlinksldjump">
              <a:snd r:embed="rId3" name="chimes.wav"/>
            </a:hlinkClick>
          </p:cNvPr>
          <p:cNvSpPr/>
          <p:nvPr/>
        </p:nvSpPr>
        <p:spPr>
          <a:xfrm>
            <a:off x="7129206" y="5643578"/>
            <a:ext cx="821299" cy="714380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Блок-схема: альтернативный процесс 78">
            <a:hlinkClick r:id="rId14" action="ppaction://hlinksldjump">
              <a:snd r:embed="rId3" name="chimes.wav"/>
            </a:hlinkClick>
          </p:cNvPr>
          <p:cNvSpPr/>
          <p:nvPr/>
        </p:nvSpPr>
        <p:spPr>
          <a:xfrm>
            <a:off x="8108419" y="5643578"/>
            <a:ext cx="821299" cy="714380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Блок-схема: альтернативный процесс 41"/>
          <p:cNvSpPr/>
          <p:nvPr/>
        </p:nvSpPr>
        <p:spPr>
          <a:xfrm>
            <a:off x="5286380" y="5643578"/>
            <a:ext cx="749861" cy="71435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Блок-схема: альтернативный процесс 42"/>
          <p:cNvSpPr/>
          <p:nvPr/>
        </p:nvSpPr>
        <p:spPr>
          <a:xfrm>
            <a:off x="4286248" y="1857364"/>
            <a:ext cx="785818" cy="71438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Блок-схема: альтернативный процесс 43"/>
          <p:cNvSpPr/>
          <p:nvPr/>
        </p:nvSpPr>
        <p:spPr>
          <a:xfrm>
            <a:off x="5214942" y="1857364"/>
            <a:ext cx="785818" cy="71438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Блок-схема: альтернативный процесс 44"/>
          <p:cNvSpPr/>
          <p:nvPr/>
        </p:nvSpPr>
        <p:spPr>
          <a:xfrm>
            <a:off x="6215074" y="1857364"/>
            <a:ext cx="749861" cy="71438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Блок-схема: альтернативный процесс 45"/>
          <p:cNvSpPr/>
          <p:nvPr/>
        </p:nvSpPr>
        <p:spPr>
          <a:xfrm>
            <a:off x="7143768" y="1857364"/>
            <a:ext cx="785818" cy="71438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Блок-схема: альтернативный процесс 46"/>
          <p:cNvSpPr/>
          <p:nvPr/>
        </p:nvSpPr>
        <p:spPr>
          <a:xfrm>
            <a:off x="8143900" y="1857364"/>
            <a:ext cx="714379" cy="71438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Блок-схема: альтернативный процесс 47"/>
          <p:cNvSpPr/>
          <p:nvPr/>
        </p:nvSpPr>
        <p:spPr>
          <a:xfrm>
            <a:off x="4286248" y="3143248"/>
            <a:ext cx="785818" cy="71438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Блок-схема: альтернативный процесс 48"/>
          <p:cNvSpPr/>
          <p:nvPr/>
        </p:nvSpPr>
        <p:spPr>
          <a:xfrm>
            <a:off x="5286380" y="3143248"/>
            <a:ext cx="749861" cy="71438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Блок-схема: альтернативный процесс 58"/>
          <p:cNvSpPr/>
          <p:nvPr/>
        </p:nvSpPr>
        <p:spPr>
          <a:xfrm>
            <a:off x="6215074" y="3143248"/>
            <a:ext cx="749861" cy="71435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Блок-схема: альтернативный процесс 79"/>
          <p:cNvSpPr/>
          <p:nvPr/>
        </p:nvSpPr>
        <p:spPr>
          <a:xfrm>
            <a:off x="7143768" y="3143248"/>
            <a:ext cx="749861" cy="71435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Блок-схема: альтернативный процесс 80"/>
          <p:cNvSpPr/>
          <p:nvPr/>
        </p:nvSpPr>
        <p:spPr>
          <a:xfrm>
            <a:off x="8143900" y="3143248"/>
            <a:ext cx="749861" cy="71435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Блок-схема: альтернативный процесс 81"/>
          <p:cNvSpPr/>
          <p:nvPr/>
        </p:nvSpPr>
        <p:spPr>
          <a:xfrm>
            <a:off x="4286248" y="4357694"/>
            <a:ext cx="749861" cy="71435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Блок-схема: альтернативный процесс 82"/>
          <p:cNvSpPr/>
          <p:nvPr/>
        </p:nvSpPr>
        <p:spPr>
          <a:xfrm>
            <a:off x="5214942" y="4357694"/>
            <a:ext cx="749861" cy="71435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Блок-схема: альтернативный процесс 84"/>
          <p:cNvSpPr/>
          <p:nvPr/>
        </p:nvSpPr>
        <p:spPr>
          <a:xfrm>
            <a:off x="6143636" y="4357694"/>
            <a:ext cx="785818" cy="71435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Блок-схема: альтернативный процесс 85"/>
          <p:cNvSpPr/>
          <p:nvPr/>
        </p:nvSpPr>
        <p:spPr>
          <a:xfrm>
            <a:off x="7143768" y="4357694"/>
            <a:ext cx="749861" cy="71435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Блок-схема: альтернативный процесс 86"/>
          <p:cNvSpPr/>
          <p:nvPr/>
        </p:nvSpPr>
        <p:spPr>
          <a:xfrm>
            <a:off x="8072462" y="4357694"/>
            <a:ext cx="785818" cy="71435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Блок-схема: альтернативный процесс 83"/>
          <p:cNvSpPr/>
          <p:nvPr/>
        </p:nvSpPr>
        <p:spPr>
          <a:xfrm>
            <a:off x="4286248" y="571480"/>
            <a:ext cx="749861" cy="71435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Блок-схема: альтернативный процесс 87"/>
          <p:cNvSpPr/>
          <p:nvPr/>
        </p:nvSpPr>
        <p:spPr>
          <a:xfrm>
            <a:off x="5286380" y="571480"/>
            <a:ext cx="749861" cy="71435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Блок-схема: альтернативный процесс 88"/>
          <p:cNvSpPr/>
          <p:nvPr/>
        </p:nvSpPr>
        <p:spPr>
          <a:xfrm>
            <a:off x="6215074" y="571480"/>
            <a:ext cx="749861" cy="71435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Блок-схема: альтернативный процесс 89"/>
          <p:cNvSpPr/>
          <p:nvPr/>
        </p:nvSpPr>
        <p:spPr>
          <a:xfrm>
            <a:off x="7143768" y="571480"/>
            <a:ext cx="749861" cy="71435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Блок-схема: альтернативный процесс 90"/>
          <p:cNvSpPr/>
          <p:nvPr/>
        </p:nvSpPr>
        <p:spPr>
          <a:xfrm>
            <a:off x="8143900" y="571480"/>
            <a:ext cx="749861" cy="71435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Блок-схема: альтернативный процесс 91"/>
          <p:cNvSpPr/>
          <p:nvPr/>
        </p:nvSpPr>
        <p:spPr>
          <a:xfrm>
            <a:off x="4286248" y="5643578"/>
            <a:ext cx="749861" cy="71435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Блок-схема: альтернативный процесс 92"/>
          <p:cNvSpPr/>
          <p:nvPr/>
        </p:nvSpPr>
        <p:spPr>
          <a:xfrm>
            <a:off x="8143900" y="5643578"/>
            <a:ext cx="749861" cy="71435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Блок-схема: альтернативный процесс 93"/>
          <p:cNvSpPr/>
          <p:nvPr/>
        </p:nvSpPr>
        <p:spPr>
          <a:xfrm>
            <a:off x="6215074" y="5643578"/>
            <a:ext cx="749861" cy="71435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Блок-схема: альтернативный процесс 94"/>
          <p:cNvSpPr/>
          <p:nvPr/>
        </p:nvSpPr>
        <p:spPr>
          <a:xfrm>
            <a:off x="7143768" y="5643578"/>
            <a:ext cx="749861" cy="71435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Управляющая кнопка: настраиваемая 96">
            <a:hlinkClick r:id="" action="ppaction://hlinkshowjump?jump=endshow" highlightClick="1"/>
          </p:cNvPr>
          <p:cNvSpPr/>
          <p:nvPr/>
        </p:nvSpPr>
        <p:spPr>
          <a:xfrm>
            <a:off x="8001024" y="6500834"/>
            <a:ext cx="1000132" cy="214314"/>
          </a:xfrm>
          <a:prstGeom prst="actionButtonBlank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ВЫХОД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39963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9" grpId="0" animBg="1"/>
      <p:bldP spid="80" grpId="0" animBg="1"/>
      <p:bldP spid="81" grpId="0" animBg="1"/>
      <p:bldP spid="82" grpId="0" animBg="1"/>
      <p:bldP spid="83" grpId="0" animBg="1"/>
      <p:bldP spid="85" grpId="0" animBg="1"/>
      <p:bldP spid="86" grpId="0" animBg="1"/>
      <p:bldP spid="87" grpId="0" animBg="1"/>
      <p:bldP spid="84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ымянный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000100" y="2428868"/>
            <a:ext cx="1790403" cy="4092354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3" name="Рисунок 2" descr="1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29190" y="2285992"/>
            <a:ext cx="1322246" cy="1285884"/>
          </a:xfrm>
          <a:prstGeom prst="rect">
            <a:avLst/>
          </a:prstGeom>
          <a:effectLst>
            <a:softEdge rad="31750"/>
          </a:effectLst>
        </p:spPr>
      </p:pic>
      <p:grpSp>
        <p:nvGrpSpPr>
          <p:cNvPr id="5" name="Группа 4"/>
          <p:cNvGrpSpPr/>
          <p:nvPr/>
        </p:nvGrpSpPr>
        <p:grpSpPr>
          <a:xfrm>
            <a:off x="928662" y="285728"/>
            <a:ext cx="6500858" cy="714380"/>
            <a:chOff x="285720" y="1643050"/>
            <a:chExt cx="3929090" cy="1143008"/>
          </a:xfrm>
        </p:grpSpPr>
        <p:sp>
          <p:nvSpPr>
            <p:cNvPr id="6" name="Блок-схема: альтернативный процесс 5"/>
            <p:cNvSpPr/>
            <p:nvPr/>
          </p:nvSpPr>
          <p:spPr>
            <a:xfrm>
              <a:off x="285720" y="1643050"/>
              <a:ext cx="3929090" cy="1143008"/>
            </a:xfrm>
            <a:prstGeom prst="flowChartAlternateProcess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571472" y="1785927"/>
              <a:ext cx="3357586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«Сказка о рыбаке и рыбке»</a:t>
              </a:r>
            </a:p>
          </p:txBody>
        </p:sp>
      </p:grpSp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Тридцать три года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Сколько лет рыбачил старик?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4" action="ppaction://hlinksldjump">
              <a:snd r:embed="rId5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55814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ымянный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000100" y="2428868"/>
            <a:ext cx="1790403" cy="4092354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3" name="Рисунок 2" descr="1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29190" y="2285992"/>
            <a:ext cx="1322246" cy="1285884"/>
          </a:xfrm>
          <a:prstGeom prst="rect">
            <a:avLst/>
          </a:prstGeom>
          <a:effectLst>
            <a:softEdge rad="31750"/>
          </a:effectLst>
        </p:spPr>
      </p:pic>
      <p:grpSp>
        <p:nvGrpSpPr>
          <p:cNvPr id="4" name="Группа 4"/>
          <p:cNvGrpSpPr/>
          <p:nvPr/>
        </p:nvGrpSpPr>
        <p:grpSpPr>
          <a:xfrm>
            <a:off x="928662" y="285728"/>
            <a:ext cx="6500858" cy="714380"/>
            <a:chOff x="285720" y="1643050"/>
            <a:chExt cx="3929090" cy="1143008"/>
          </a:xfrm>
        </p:grpSpPr>
        <p:sp>
          <p:nvSpPr>
            <p:cNvPr id="6" name="Блок-схема: альтернативный процесс 5"/>
            <p:cNvSpPr/>
            <p:nvPr/>
          </p:nvSpPr>
          <p:spPr>
            <a:xfrm>
              <a:off x="285720" y="1643050"/>
              <a:ext cx="3929090" cy="1143008"/>
            </a:xfrm>
            <a:prstGeom prst="flowChartAlternateProcess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571472" y="1785927"/>
              <a:ext cx="3357586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«Сказка о рыбаке и рыбке»</a:t>
              </a:r>
            </a:p>
          </p:txBody>
        </p:sp>
      </p:grpSp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Неводом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Какой рыболовной снастью ловил рыбу старик?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4" action="ppaction://hlinksldjump">
              <a:snd r:embed="rId5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32349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ымянный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000100" y="2428868"/>
            <a:ext cx="1790403" cy="4092354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3" name="Рисунок 2" descr="1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29190" y="2285992"/>
            <a:ext cx="1322246" cy="1285884"/>
          </a:xfrm>
          <a:prstGeom prst="rect">
            <a:avLst/>
          </a:prstGeom>
          <a:effectLst>
            <a:softEdge rad="31750"/>
          </a:effectLst>
        </p:spPr>
      </p:pic>
      <p:grpSp>
        <p:nvGrpSpPr>
          <p:cNvPr id="4" name="Группа 4"/>
          <p:cNvGrpSpPr/>
          <p:nvPr/>
        </p:nvGrpSpPr>
        <p:grpSpPr>
          <a:xfrm>
            <a:off x="928662" y="285728"/>
            <a:ext cx="6500858" cy="714380"/>
            <a:chOff x="285720" y="1643050"/>
            <a:chExt cx="3929090" cy="1143008"/>
          </a:xfrm>
        </p:grpSpPr>
        <p:sp>
          <p:nvSpPr>
            <p:cNvPr id="6" name="Блок-схема: альтернативный процесс 5"/>
            <p:cNvSpPr/>
            <p:nvPr/>
          </p:nvSpPr>
          <p:spPr>
            <a:xfrm>
              <a:off x="285720" y="1643050"/>
              <a:ext cx="3929090" cy="1143008"/>
            </a:xfrm>
            <a:prstGeom prst="flowChartAlternateProcess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571472" y="1785927"/>
              <a:ext cx="3357586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«Сказка о рыбаке и рыбке»</a:t>
              </a:r>
            </a:p>
          </p:txBody>
        </p:sp>
      </p:grpSp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Шесть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Сколько раз за всю сказку ходил старик на берег моря?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4" action="ppaction://hlinksldjump">
              <a:snd r:embed="rId5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92588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ымянный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000100" y="2428868"/>
            <a:ext cx="1790403" cy="4092354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3" name="Рисунок 2" descr="1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29190" y="2285992"/>
            <a:ext cx="1322246" cy="1285884"/>
          </a:xfrm>
          <a:prstGeom prst="rect">
            <a:avLst/>
          </a:prstGeom>
          <a:effectLst>
            <a:softEdge rad="31750"/>
          </a:effectLst>
        </p:spPr>
      </p:pic>
      <p:grpSp>
        <p:nvGrpSpPr>
          <p:cNvPr id="4" name="Группа 4"/>
          <p:cNvGrpSpPr/>
          <p:nvPr/>
        </p:nvGrpSpPr>
        <p:grpSpPr>
          <a:xfrm>
            <a:off x="928662" y="285728"/>
            <a:ext cx="6500858" cy="714380"/>
            <a:chOff x="285720" y="1643050"/>
            <a:chExt cx="3929090" cy="1143008"/>
          </a:xfrm>
        </p:grpSpPr>
        <p:sp>
          <p:nvSpPr>
            <p:cNvPr id="6" name="Блок-схема: альтернативный процесс 5"/>
            <p:cNvSpPr/>
            <p:nvPr/>
          </p:nvSpPr>
          <p:spPr>
            <a:xfrm>
              <a:off x="285720" y="1643050"/>
              <a:ext cx="3929090" cy="1143008"/>
            </a:xfrm>
            <a:prstGeom prst="flowChartAlternateProcess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571472" y="1785927"/>
              <a:ext cx="3357586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«Сказка о рыбаке и рыбке»</a:t>
              </a:r>
            </a:p>
          </p:txBody>
        </p:sp>
      </p:grpSp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Две недели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Сколько времени старуха была царицей?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4" action="ppaction://hlinksldjump">
              <a:snd r:embed="rId5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17654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4"/>
          <p:cNvGrpSpPr/>
          <p:nvPr/>
        </p:nvGrpSpPr>
        <p:grpSpPr>
          <a:xfrm>
            <a:off x="857224" y="285728"/>
            <a:ext cx="6643734" cy="714380"/>
            <a:chOff x="242543" y="1643050"/>
            <a:chExt cx="4015444" cy="114300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6" name="Блок-схема: альтернативный процесс 5"/>
            <p:cNvSpPr/>
            <p:nvPr/>
          </p:nvSpPr>
          <p:spPr>
            <a:xfrm>
              <a:off x="285720" y="1643050"/>
              <a:ext cx="3929090" cy="1143008"/>
            </a:xfrm>
            <a:prstGeom prst="flowChartAlternateProcess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42543" y="1785927"/>
              <a:ext cx="401544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«Сказка о 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мёртвой царевне и о семи богатырях»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 семи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тереме у скольких богатырей гостила царевна?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2" action="ppaction://hlinksldjump">
              <a:snd r:embed="rId3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2014-06-11 23-42-32 Яндекс.Фотки - Google Chrome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84892" y="2911270"/>
            <a:ext cx="2915471" cy="3732418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5" name="Рисунок 14" descr="291_vb3x4zsmgfz.gif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58082" y="2500306"/>
            <a:ext cx="1625440" cy="107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82694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/>
          <p:nvPr/>
        </p:nvGrpSpPr>
        <p:grpSpPr>
          <a:xfrm>
            <a:off x="857224" y="285728"/>
            <a:ext cx="6643734" cy="714380"/>
            <a:chOff x="242543" y="1643050"/>
            <a:chExt cx="4015444" cy="114300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6" name="Блок-схема: альтернативный процесс 5"/>
            <p:cNvSpPr/>
            <p:nvPr/>
          </p:nvSpPr>
          <p:spPr>
            <a:xfrm>
              <a:off x="285720" y="1643050"/>
              <a:ext cx="3929090" cy="1143008"/>
            </a:xfrm>
            <a:prstGeom prst="flowChartAlternateProcess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42543" y="1785927"/>
              <a:ext cx="401544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«Сказка о 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мёртвой царевне и о семи богатырях»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Ветер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Кто помог </a:t>
            </a:r>
            <a:r>
              <a:rPr lang="ru-RU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Елисею</a:t>
            </a: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найти невесту?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2" action="ppaction://hlinksldjump">
              <a:snd r:embed="rId3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2014-06-11 23-42-32 Яндекс.Фотки - Google Chrome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84892" y="2911270"/>
            <a:ext cx="2915471" cy="3732418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5" name="Рисунок 14" descr="291_vb3x4zsmgfz.gif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58082" y="2500306"/>
            <a:ext cx="1625440" cy="107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92898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/>
          <p:nvPr/>
        </p:nvGrpSpPr>
        <p:grpSpPr>
          <a:xfrm>
            <a:off x="857224" y="285728"/>
            <a:ext cx="6643734" cy="714380"/>
            <a:chOff x="242543" y="1643050"/>
            <a:chExt cx="4015444" cy="114300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6" name="Блок-схема: альтернативный процесс 5"/>
            <p:cNvSpPr/>
            <p:nvPr/>
          </p:nvSpPr>
          <p:spPr>
            <a:xfrm>
              <a:off x="285720" y="1643050"/>
              <a:ext cx="3929090" cy="1143008"/>
            </a:xfrm>
            <a:prstGeom prst="flowChartAlternateProcess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42543" y="1785927"/>
              <a:ext cx="401544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«Сказка о 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мёртвой царевне и о семи богатырях»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 Солнцу, Месяцу, Ветру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 кому обращался королевич </a:t>
            </a:r>
            <a:r>
              <a:rPr lang="ru-RU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Елисей</a:t>
            </a: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в поисках?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2" action="ppaction://hlinksldjump">
              <a:snd r:embed="rId3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2014-06-11 23-42-32 Яндекс.Фотки - Google Chrome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84892" y="2911270"/>
            <a:ext cx="2915471" cy="3732418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5" name="Рисунок 14" descr="291_vb3x4zsmgfz.gif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58082" y="2500306"/>
            <a:ext cx="1625440" cy="107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16130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/>
          <p:nvPr/>
        </p:nvGrpSpPr>
        <p:grpSpPr>
          <a:xfrm>
            <a:off x="857224" y="285728"/>
            <a:ext cx="6643734" cy="714380"/>
            <a:chOff x="242543" y="1643050"/>
            <a:chExt cx="4015444" cy="114300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6" name="Блок-схема: альтернативный процесс 5"/>
            <p:cNvSpPr/>
            <p:nvPr/>
          </p:nvSpPr>
          <p:spPr>
            <a:xfrm>
              <a:off x="285720" y="1643050"/>
              <a:ext cx="3929090" cy="1143008"/>
            </a:xfrm>
            <a:prstGeom prst="flowChartAlternateProcess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42543" y="1785927"/>
              <a:ext cx="401544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«Сказка о 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мёртвой царевне и о семи богатырях»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Соколко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 семи богатырей была собака. А какая у неё была кличка?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2" action="ppaction://hlinksldjump">
              <a:snd r:embed="rId3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2014-06-11 23-42-32 Яндекс.Фотки - Google Chrome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84892" y="2911270"/>
            <a:ext cx="2915471" cy="3732418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5" name="Рисунок 14" descr="291_vb3x4zsmgfz.gif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58082" y="2500306"/>
            <a:ext cx="1625440" cy="107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7328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/>
          <p:nvPr/>
        </p:nvGrpSpPr>
        <p:grpSpPr>
          <a:xfrm>
            <a:off x="857224" y="285728"/>
            <a:ext cx="6643734" cy="714380"/>
            <a:chOff x="242543" y="1643050"/>
            <a:chExt cx="4015444" cy="114300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6" name="Блок-схема: альтернативный процесс 5"/>
            <p:cNvSpPr/>
            <p:nvPr/>
          </p:nvSpPr>
          <p:spPr>
            <a:xfrm>
              <a:off x="285720" y="1643050"/>
              <a:ext cx="3929090" cy="1143008"/>
            </a:xfrm>
            <a:prstGeom prst="flowChartAlternateProcess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42543" y="1785927"/>
              <a:ext cx="401544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«Сказка о 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мёртвой царевне и о семи богатырях»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Сто сорок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Сколько теремов получил в приданое королевич </a:t>
            </a:r>
            <a:r>
              <a:rPr lang="ru-RU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Елисей</a:t>
            </a: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2" action="ppaction://hlinksldjump">
              <a:snd r:embed="rId3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2014-06-11 23-42-32 Яндекс.Фотки - Google Chrome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84892" y="2911270"/>
            <a:ext cx="2915471" cy="3732418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5" name="Рисунок 14" descr="291_vb3x4zsmgfz.gif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58082" y="2500306"/>
            <a:ext cx="1625440" cy="107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8967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3" descr="pushkin_s_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571500"/>
            <a:ext cx="432435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4357688" y="214313"/>
            <a:ext cx="4572000" cy="58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400" i="1">
                <a:latin typeface="Bookman Old Style" panose="02050604050505020204" pitchFamily="18" charset="0"/>
              </a:rPr>
              <a:t>Отец, </a:t>
            </a:r>
          </a:p>
          <a:p>
            <a:pPr algn="ctr" eaLnBrk="1" hangingPunct="1"/>
            <a:r>
              <a:rPr lang="ru-RU" altLang="ru-RU" sz="3400" i="1" u="sng">
                <a:latin typeface="Bookman Old Style" panose="02050604050505020204" pitchFamily="18" charset="0"/>
              </a:rPr>
              <a:t>Сергей Львович</a:t>
            </a:r>
            <a:r>
              <a:rPr lang="ru-RU" altLang="ru-RU" sz="3400" i="1">
                <a:latin typeface="Bookman Old Style" panose="02050604050505020204" pitchFamily="18" charset="0"/>
              </a:rPr>
              <a:t>, небогатый помещик, человек образованный, хорошо знал литературу, </a:t>
            </a:r>
          </a:p>
          <a:p>
            <a:pPr algn="ctr" eaLnBrk="1" hangingPunct="1"/>
            <a:r>
              <a:rPr lang="ru-RU" altLang="ru-RU" sz="3400" i="1">
                <a:latin typeface="Bookman Old Style" panose="02050604050505020204" pitchFamily="18" charset="0"/>
              </a:rPr>
              <a:t>был знаком со многими русскими писателями и сам немного писал.</a:t>
            </a:r>
          </a:p>
        </p:txBody>
      </p:sp>
      <p:sp>
        <p:nvSpPr>
          <p:cNvPr id="4100" name="TextBox 5"/>
          <p:cNvSpPr txBox="1">
            <a:spLocks noChangeArrowheads="1"/>
          </p:cNvSpPr>
          <p:nvPr/>
        </p:nvSpPr>
        <p:spPr bwMode="auto">
          <a:xfrm>
            <a:off x="428625" y="6143625"/>
            <a:ext cx="39290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 i="1">
                <a:latin typeface="Bookman Old Style" panose="02050604050505020204" pitchFamily="18" charset="0"/>
              </a:rPr>
              <a:t>С.Л. Пушкин. 1824.</a:t>
            </a:r>
          </a:p>
        </p:txBody>
      </p:sp>
    </p:spTree>
    <p:extLst>
      <p:ext uri="{BB962C8B-B14F-4D97-AF65-F5344CB8AC3E}">
        <p14:creationId xmlns:p14="http://schemas.microsoft.com/office/powerpoint/2010/main" val="2332036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410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3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714744" y="1357298"/>
            <a:ext cx="4057824" cy="4615757"/>
          </a:xfrm>
          <a:prstGeom prst="rect">
            <a:avLst/>
          </a:prstGeom>
          <a:effectLst>
            <a:softEdge rad="31750"/>
          </a:effectLst>
        </p:spPr>
      </p:pic>
      <p:grpSp>
        <p:nvGrpSpPr>
          <p:cNvPr id="2" name="Группа 4"/>
          <p:cNvGrpSpPr/>
          <p:nvPr/>
        </p:nvGrpSpPr>
        <p:grpSpPr>
          <a:xfrm>
            <a:off x="857224" y="285728"/>
            <a:ext cx="6643734" cy="714380"/>
            <a:chOff x="242543" y="1643050"/>
            <a:chExt cx="4015444" cy="1143008"/>
          </a:xfrm>
          <a:solidFill>
            <a:srgbClr val="FFFFB3"/>
          </a:solidFill>
        </p:grpSpPr>
        <p:sp>
          <p:nvSpPr>
            <p:cNvPr id="6" name="Блок-схема: альтернативный процесс 5"/>
            <p:cNvSpPr/>
            <p:nvPr/>
          </p:nvSpPr>
          <p:spPr>
            <a:xfrm>
              <a:off x="285720" y="1643050"/>
              <a:ext cx="3929090" cy="1143008"/>
            </a:xfrm>
            <a:prstGeom prst="flowChartAlternateProcess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42543" y="1785927"/>
              <a:ext cx="401544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«Сказка о 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царе </a:t>
              </a:r>
              <a:r>
                <a:rPr lang="ru-RU" sz="2400" dirty="0" err="1" smtClean="0">
                  <a:latin typeface="Times New Roman" pitchFamily="18" charset="0"/>
                  <a:cs typeface="Times New Roman" pitchFamily="18" charset="0"/>
                </a:rPr>
                <a:t>Салтане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…»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rgbClr val="FFFFB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Две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rgbClr val="FFFFB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Сколько сестёр-завистниц было у жены царя </a:t>
            </a:r>
            <a:r>
              <a:rPr lang="ru-RU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Салтана</a:t>
            </a: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3" action="ppaction://hlinksldjump">
              <a:snd r:embed="rId4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2.pn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0" y="1916971"/>
            <a:ext cx="3214710" cy="4941029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59356663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3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714744" y="1357298"/>
            <a:ext cx="4057824" cy="4615757"/>
          </a:xfrm>
          <a:prstGeom prst="rect">
            <a:avLst/>
          </a:prstGeom>
          <a:effectLst>
            <a:softEdge rad="31750"/>
          </a:effectLst>
        </p:spPr>
      </p:pic>
      <p:grpSp>
        <p:nvGrpSpPr>
          <p:cNvPr id="2" name="Группа 4"/>
          <p:cNvGrpSpPr/>
          <p:nvPr/>
        </p:nvGrpSpPr>
        <p:grpSpPr>
          <a:xfrm>
            <a:off x="857224" y="285728"/>
            <a:ext cx="6643734" cy="714380"/>
            <a:chOff x="242543" y="1643050"/>
            <a:chExt cx="4015444" cy="1143008"/>
          </a:xfrm>
          <a:solidFill>
            <a:srgbClr val="FFFFB3"/>
          </a:solidFill>
        </p:grpSpPr>
        <p:sp>
          <p:nvSpPr>
            <p:cNvPr id="6" name="Блок-схема: альтернативный процесс 5"/>
            <p:cNvSpPr/>
            <p:nvPr/>
          </p:nvSpPr>
          <p:spPr>
            <a:xfrm>
              <a:off x="285720" y="1643050"/>
              <a:ext cx="3929090" cy="1143008"/>
            </a:xfrm>
            <a:prstGeom prst="flowChartAlternateProcess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42543" y="1785927"/>
              <a:ext cx="401544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«Сказка о 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царе </a:t>
              </a:r>
              <a:r>
                <a:rPr lang="ru-RU" sz="2400" dirty="0" err="1" smtClean="0">
                  <a:latin typeface="Times New Roman" pitchFamily="18" charset="0"/>
                  <a:cs typeface="Times New Roman" pitchFamily="18" charset="0"/>
                </a:rPr>
                <a:t>Салтане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…»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rgbClr val="FFFFB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Сестрой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rgbClr val="FFFFB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Кем приходится ткачиха молодой жене царя </a:t>
            </a:r>
            <a:r>
              <a:rPr lang="ru-RU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Салтана</a:t>
            </a: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3" action="ppaction://hlinksldjump">
              <a:snd r:embed="rId4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2.pn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0" y="1916971"/>
            <a:ext cx="3214710" cy="4941029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54152643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3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714744" y="1357298"/>
            <a:ext cx="4057824" cy="4615757"/>
          </a:xfrm>
          <a:prstGeom prst="rect">
            <a:avLst/>
          </a:prstGeom>
          <a:effectLst>
            <a:softEdge rad="31750"/>
          </a:effectLst>
        </p:spPr>
      </p:pic>
      <p:grpSp>
        <p:nvGrpSpPr>
          <p:cNvPr id="2" name="Группа 4"/>
          <p:cNvGrpSpPr/>
          <p:nvPr/>
        </p:nvGrpSpPr>
        <p:grpSpPr>
          <a:xfrm>
            <a:off x="857224" y="285728"/>
            <a:ext cx="6643734" cy="714380"/>
            <a:chOff x="242543" y="1643050"/>
            <a:chExt cx="4015444" cy="1143008"/>
          </a:xfrm>
          <a:solidFill>
            <a:srgbClr val="FFFFB3"/>
          </a:solidFill>
        </p:grpSpPr>
        <p:sp>
          <p:nvSpPr>
            <p:cNvPr id="6" name="Блок-схема: альтернативный процесс 5"/>
            <p:cNvSpPr/>
            <p:nvPr/>
          </p:nvSpPr>
          <p:spPr>
            <a:xfrm>
              <a:off x="285720" y="1643050"/>
              <a:ext cx="3929090" cy="1143008"/>
            </a:xfrm>
            <a:prstGeom prst="flowChartAlternateProcess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42543" y="1785927"/>
              <a:ext cx="401544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«Сказка о 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царе </a:t>
              </a:r>
              <a:r>
                <a:rPr lang="ru-RU" sz="2400" dirty="0" err="1" smtClean="0">
                  <a:latin typeface="Times New Roman" pitchFamily="18" charset="0"/>
                  <a:cs typeface="Times New Roman" pitchFamily="18" charset="0"/>
                </a:rPr>
                <a:t>Салтане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…»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rgbClr val="FFFFB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Князь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rgbClr val="FFFFB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Какой титул был у </a:t>
            </a:r>
            <a:r>
              <a:rPr lang="ru-RU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Гвидона</a:t>
            </a: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3" action="ppaction://hlinksldjump">
              <a:snd r:embed="rId4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2.pn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0" y="1916971"/>
            <a:ext cx="3214710" cy="4941029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42993780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3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714744" y="1357298"/>
            <a:ext cx="4057824" cy="4615757"/>
          </a:xfrm>
          <a:prstGeom prst="rect">
            <a:avLst/>
          </a:prstGeom>
          <a:effectLst>
            <a:softEdge rad="31750"/>
          </a:effectLst>
        </p:spPr>
      </p:pic>
      <p:grpSp>
        <p:nvGrpSpPr>
          <p:cNvPr id="2" name="Группа 4"/>
          <p:cNvGrpSpPr/>
          <p:nvPr/>
        </p:nvGrpSpPr>
        <p:grpSpPr>
          <a:xfrm>
            <a:off x="857224" y="285728"/>
            <a:ext cx="6643734" cy="714380"/>
            <a:chOff x="242543" y="1643050"/>
            <a:chExt cx="4015444" cy="1143008"/>
          </a:xfrm>
          <a:solidFill>
            <a:srgbClr val="FFFFB3"/>
          </a:solidFill>
        </p:grpSpPr>
        <p:sp>
          <p:nvSpPr>
            <p:cNvPr id="6" name="Блок-схема: альтернативный процесс 5"/>
            <p:cNvSpPr/>
            <p:nvPr/>
          </p:nvSpPr>
          <p:spPr>
            <a:xfrm>
              <a:off x="285720" y="1643050"/>
              <a:ext cx="3929090" cy="1143008"/>
            </a:xfrm>
            <a:prstGeom prst="flowChartAlternateProcess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42543" y="1785927"/>
              <a:ext cx="401544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«Сказка о 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царе </a:t>
              </a:r>
              <a:r>
                <a:rPr lang="ru-RU" sz="2400" dirty="0" err="1" smtClean="0">
                  <a:latin typeface="Times New Roman" pitchFamily="18" charset="0"/>
                  <a:cs typeface="Times New Roman" pitchFamily="18" charset="0"/>
                </a:rPr>
                <a:t>Салтане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…»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rgbClr val="FFFFB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Салтанович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rgbClr val="FFFFB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Какое отчество у князя </a:t>
            </a:r>
            <a:r>
              <a:rPr lang="ru-RU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Гвидона</a:t>
            </a: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3" action="ppaction://hlinksldjump">
              <a:snd r:embed="rId4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2.pn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0" y="1916971"/>
            <a:ext cx="3214710" cy="4941029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98647689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3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714744" y="1357298"/>
            <a:ext cx="4057824" cy="4615757"/>
          </a:xfrm>
          <a:prstGeom prst="rect">
            <a:avLst/>
          </a:prstGeom>
          <a:effectLst>
            <a:softEdge rad="31750"/>
          </a:effectLst>
        </p:spPr>
      </p:pic>
      <p:grpSp>
        <p:nvGrpSpPr>
          <p:cNvPr id="2" name="Группа 4"/>
          <p:cNvGrpSpPr/>
          <p:nvPr/>
        </p:nvGrpSpPr>
        <p:grpSpPr>
          <a:xfrm>
            <a:off x="857224" y="285728"/>
            <a:ext cx="6643734" cy="714380"/>
            <a:chOff x="242543" y="1643050"/>
            <a:chExt cx="4015444" cy="1143008"/>
          </a:xfrm>
          <a:solidFill>
            <a:srgbClr val="FFFFB3"/>
          </a:solidFill>
        </p:grpSpPr>
        <p:sp>
          <p:nvSpPr>
            <p:cNvPr id="6" name="Блок-схема: альтернативный процесс 5"/>
            <p:cNvSpPr/>
            <p:nvPr/>
          </p:nvSpPr>
          <p:spPr>
            <a:xfrm>
              <a:off x="285720" y="1643050"/>
              <a:ext cx="3929090" cy="1143008"/>
            </a:xfrm>
            <a:prstGeom prst="flowChartAlternateProcess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42543" y="1785927"/>
              <a:ext cx="401544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«Сказка о 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царе </a:t>
              </a:r>
              <a:r>
                <a:rPr lang="ru-RU" sz="2400" dirty="0" err="1" smtClean="0">
                  <a:latin typeface="Times New Roman" pitchFamily="18" charset="0"/>
                  <a:cs typeface="Times New Roman" pitchFamily="18" charset="0"/>
                </a:rPr>
                <a:t>Салтане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…»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rgbClr val="FFFFB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один аршин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rgbClr val="FFFFB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Какого роста родился сын царя </a:t>
            </a:r>
            <a:r>
              <a:rPr lang="ru-RU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Салтана</a:t>
            </a: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Гвидон</a:t>
            </a: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3" action="ppaction://hlinksldjump">
              <a:snd r:embed="rId4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2.pn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0" y="1916971"/>
            <a:ext cx="3214710" cy="4941029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68369108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/>
          <p:nvPr/>
        </p:nvGrpSpPr>
        <p:grpSpPr>
          <a:xfrm>
            <a:off x="857224" y="285728"/>
            <a:ext cx="6643734" cy="714380"/>
            <a:chOff x="242543" y="1643050"/>
            <a:chExt cx="4015444" cy="1143008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" name="Блок-схема: альтернативный процесс 5"/>
            <p:cNvSpPr/>
            <p:nvPr/>
          </p:nvSpPr>
          <p:spPr>
            <a:xfrm>
              <a:off x="285720" y="1643050"/>
              <a:ext cx="3929090" cy="1143008"/>
            </a:xfrm>
            <a:prstGeom prst="flowChartAlternateProcess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42543" y="1785927"/>
              <a:ext cx="401544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«Сказка о 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золотом петушке»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Мудрец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Кто подарил царю </a:t>
            </a:r>
            <a:r>
              <a:rPr lang="ru-RU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Дадону</a:t>
            </a: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золотого петушка?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2" action="ppaction://hlinksldjump">
              <a:snd r:embed="rId3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3" descr="C:\Users\User\Desktop\Пушкин\otrisovki_petuchok\Царь с шамаханской царицей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0" y="2857496"/>
            <a:ext cx="2949096" cy="3673468"/>
          </a:xfrm>
          <a:prstGeom prst="rect">
            <a:avLst/>
          </a:prstGeom>
          <a:noFill/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308775490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/>
          <p:nvPr/>
        </p:nvGrpSpPr>
        <p:grpSpPr>
          <a:xfrm>
            <a:off x="857224" y="285728"/>
            <a:ext cx="6643734" cy="714380"/>
            <a:chOff x="242543" y="1643050"/>
            <a:chExt cx="4015444" cy="1143008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" name="Блок-схема: альтернативный процесс 5"/>
            <p:cNvSpPr/>
            <p:nvPr/>
          </p:nvSpPr>
          <p:spPr>
            <a:xfrm>
              <a:off x="285720" y="1643050"/>
              <a:ext cx="3929090" cy="1143008"/>
            </a:xfrm>
            <a:prstGeom prst="flowChartAlternateProcess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42543" y="1785927"/>
              <a:ext cx="401544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«Сказка о 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золотом петушке»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 спицу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Куда было велено царю </a:t>
            </a:r>
            <a:r>
              <a:rPr lang="ru-RU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Дадону</a:t>
            </a: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посадить золотого петушка?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2" action="ppaction://hlinksldjump">
              <a:snd r:embed="rId3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3" descr="C:\Users\User\Desktop\Пушкин\otrisovki_petuchok\Царь с шамаханской царицей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0" y="2857496"/>
            <a:ext cx="2949096" cy="3673468"/>
          </a:xfrm>
          <a:prstGeom prst="rect">
            <a:avLst/>
          </a:prstGeom>
          <a:noFill/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424272573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/>
          <p:nvPr/>
        </p:nvGrpSpPr>
        <p:grpSpPr>
          <a:xfrm>
            <a:off x="857224" y="285728"/>
            <a:ext cx="6643734" cy="714380"/>
            <a:chOff x="242543" y="1643050"/>
            <a:chExt cx="4015444" cy="1143008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" name="Блок-схема: альтернативный процесс 5"/>
            <p:cNvSpPr/>
            <p:nvPr/>
          </p:nvSpPr>
          <p:spPr>
            <a:xfrm>
              <a:off x="285720" y="1643050"/>
              <a:ext cx="3929090" cy="1143008"/>
            </a:xfrm>
            <a:prstGeom prst="flowChartAlternateProcess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42543" y="1785927"/>
              <a:ext cx="401544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«Сказка о 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золотом петушке»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Два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Сколько было сыновей у царя </a:t>
            </a:r>
            <a:r>
              <a:rPr lang="ru-RU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Дадона</a:t>
            </a: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2" action="ppaction://hlinksldjump">
              <a:snd r:embed="rId3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3" descr="C:\Users\User\Desktop\Пушкин\otrisovki_petuchok\Царь с шамаханской царицей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0" y="2857496"/>
            <a:ext cx="2949096" cy="3673468"/>
          </a:xfrm>
          <a:prstGeom prst="rect">
            <a:avLst/>
          </a:prstGeom>
          <a:noFill/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96379762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/>
          <p:nvPr/>
        </p:nvGrpSpPr>
        <p:grpSpPr>
          <a:xfrm>
            <a:off x="857224" y="285728"/>
            <a:ext cx="6643734" cy="714380"/>
            <a:chOff x="242543" y="1643050"/>
            <a:chExt cx="4015444" cy="1143008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" name="Блок-схема: альтернативный процесс 5"/>
            <p:cNvSpPr/>
            <p:nvPr/>
          </p:nvSpPr>
          <p:spPr>
            <a:xfrm>
              <a:off x="285720" y="1643050"/>
              <a:ext cx="3929090" cy="1143008"/>
            </a:xfrm>
            <a:prstGeom prst="flowChartAlternateProcess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42543" y="1785927"/>
              <a:ext cx="401544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«Сказка о 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золотом петушке»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Семь дней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Сколько дней пировали </a:t>
            </a:r>
            <a:r>
              <a:rPr lang="ru-RU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Шамаханская</a:t>
            </a: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царица и царь </a:t>
            </a:r>
            <a:r>
              <a:rPr lang="ru-RU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Дадон</a:t>
            </a: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2" action="ppaction://hlinksldjump">
              <a:snd r:embed="rId3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3" descr="C:\Users\User\Desktop\Пушкин\otrisovki_petuchok\Царь с шамаханской царицей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0" y="2857496"/>
            <a:ext cx="2949096" cy="3673468"/>
          </a:xfrm>
          <a:prstGeom prst="rect">
            <a:avLst/>
          </a:prstGeom>
          <a:noFill/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113278936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/>
          <p:nvPr/>
        </p:nvGrpSpPr>
        <p:grpSpPr>
          <a:xfrm>
            <a:off x="857224" y="285728"/>
            <a:ext cx="6643734" cy="714380"/>
            <a:chOff x="242543" y="1643050"/>
            <a:chExt cx="4015444" cy="1143008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" name="Блок-схема: альтернативный процесс 5"/>
            <p:cNvSpPr/>
            <p:nvPr/>
          </p:nvSpPr>
          <p:spPr>
            <a:xfrm>
              <a:off x="285720" y="1643050"/>
              <a:ext cx="3929090" cy="1143008"/>
            </a:xfrm>
            <a:prstGeom prst="flowChartAlternateProcess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42543" y="1785927"/>
              <a:ext cx="401544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«Сказка о 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золотом петушке»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Одна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Сколько просьб было у мудреца-звездочёта к царю </a:t>
            </a:r>
            <a:r>
              <a:rPr lang="ru-RU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Дадону</a:t>
            </a: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2" action="ppaction://hlinksldjump">
              <a:snd r:embed="rId3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3" descr="C:\Users\User\Desktop\Пушкин\otrisovki_petuchok\Царь с шамаханской царицей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0" y="2857496"/>
            <a:ext cx="2949096" cy="3673468"/>
          </a:xfrm>
          <a:prstGeom prst="rect">
            <a:avLst/>
          </a:prstGeom>
          <a:noFill/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22581742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4" descr="pushkina_n_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85750"/>
            <a:ext cx="3452812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5"/>
          <p:cNvSpPr txBox="1">
            <a:spLocks noChangeArrowheads="1"/>
          </p:cNvSpPr>
          <p:nvPr/>
        </p:nvSpPr>
        <p:spPr bwMode="auto">
          <a:xfrm>
            <a:off x="3786188" y="142875"/>
            <a:ext cx="5214937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100" i="1">
                <a:latin typeface="Bookman Old Style" panose="02050604050505020204" pitchFamily="18" charset="0"/>
              </a:rPr>
              <a:t>Мать, </a:t>
            </a:r>
          </a:p>
          <a:p>
            <a:pPr algn="ctr" eaLnBrk="1" hangingPunct="1"/>
            <a:r>
              <a:rPr lang="ru-RU" altLang="ru-RU" sz="3100" i="1" u="sng">
                <a:latin typeface="Bookman Old Style" panose="02050604050505020204" pitchFamily="18" charset="0"/>
              </a:rPr>
              <a:t>Надежда Осиповна</a:t>
            </a:r>
            <a:r>
              <a:rPr lang="ru-RU" altLang="ru-RU" sz="3100" i="1">
                <a:latin typeface="Bookman Old Style" panose="02050604050505020204" pitchFamily="18" charset="0"/>
              </a:rPr>
              <a:t>, приходилась внучкой арапу Петра </a:t>
            </a:r>
            <a:r>
              <a:rPr lang="en-US" altLang="ru-RU" sz="3100" i="1">
                <a:latin typeface="Bookman Old Style" panose="02050604050505020204" pitchFamily="18" charset="0"/>
              </a:rPr>
              <a:t>I</a:t>
            </a:r>
            <a:r>
              <a:rPr lang="ru-RU" altLang="ru-RU" sz="3100" i="1">
                <a:latin typeface="Bookman Old Style" panose="02050604050505020204" pitchFamily="18" charset="0"/>
              </a:rPr>
              <a:t>, впоследствии русскому генералу Ганнибалу</a:t>
            </a:r>
            <a:r>
              <a:rPr lang="ru-RU" altLang="ru-RU" sz="3100"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5124" name="TextBox 6"/>
          <p:cNvSpPr txBox="1">
            <a:spLocks noChangeArrowheads="1"/>
          </p:cNvSpPr>
          <p:nvPr/>
        </p:nvSpPr>
        <p:spPr bwMode="auto">
          <a:xfrm>
            <a:off x="214313" y="4500563"/>
            <a:ext cx="3429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i="1">
                <a:latin typeface="Bookman Old Style" panose="02050604050505020204" pitchFamily="18" charset="0"/>
              </a:rPr>
              <a:t>Н.О. Пушкина. 1800-е гг.</a:t>
            </a:r>
          </a:p>
        </p:txBody>
      </p:sp>
      <p:pic>
        <p:nvPicPr>
          <p:cNvPr id="5125" name="Рисунок 7" descr="gannibal_a_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3071813"/>
            <a:ext cx="2571750" cy="321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Box 8"/>
          <p:cNvSpPr txBox="1">
            <a:spLocks noChangeArrowheads="1"/>
          </p:cNvSpPr>
          <p:nvPr/>
        </p:nvSpPr>
        <p:spPr bwMode="auto">
          <a:xfrm>
            <a:off x="6215063" y="3571875"/>
            <a:ext cx="2714625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i="1">
                <a:latin typeface="Bookman Old Style" panose="02050604050505020204" pitchFamily="18" charset="0"/>
              </a:rPr>
              <a:t>Прадедушка, </a:t>
            </a:r>
          </a:p>
          <a:p>
            <a:pPr algn="ctr" eaLnBrk="1" hangingPunct="1"/>
            <a:r>
              <a:rPr lang="ru-RU" altLang="ru-RU" sz="2800" i="1" u="sng">
                <a:latin typeface="Bookman Old Style" panose="02050604050505020204" pitchFamily="18" charset="0"/>
              </a:rPr>
              <a:t>Абрам Петрович Ганнибал:</a:t>
            </a:r>
          </a:p>
          <a:p>
            <a:pPr algn="ctr" eaLnBrk="1" hangingPunct="1"/>
            <a:r>
              <a:rPr lang="ru-RU" altLang="ru-RU" sz="2800" i="1">
                <a:latin typeface="Bookman Old Style" panose="02050604050505020204" pitchFamily="18" charset="0"/>
              </a:rPr>
              <a:t> "Арап Петра Великого"</a:t>
            </a:r>
          </a:p>
        </p:txBody>
      </p:sp>
      <p:sp>
        <p:nvSpPr>
          <p:cNvPr id="5127" name="TextBox 10"/>
          <p:cNvSpPr txBox="1">
            <a:spLocks noChangeArrowheads="1"/>
          </p:cNvSpPr>
          <p:nvPr/>
        </p:nvSpPr>
        <p:spPr bwMode="auto">
          <a:xfrm>
            <a:off x="3714750" y="6286500"/>
            <a:ext cx="2714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i="1">
                <a:latin typeface="Bookman Old Style" panose="02050604050505020204" pitchFamily="18" charset="0"/>
              </a:rPr>
              <a:t>А.П. Ганнибал </a:t>
            </a:r>
          </a:p>
        </p:txBody>
      </p:sp>
    </p:spTree>
    <p:extLst>
      <p:ext uri="{BB962C8B-B14F-4D97-AF65-F5344CB8AC3E}">
        <p14:creationId xmlns:p14="http://schemas.microsoft.com/office/powerpoint/2010/main" val="49032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4" grpId="0"/>
      <p:bldP spid="5126" grpId="0"/>
      <p:bldP spid="512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2345859-0ba478e115b911a5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flipH="1">
            <a:off x="4857752" y="2428868"/>
            <a:ext cx="1576367" cy="1928826"/>
          </a:xfrm>
          <a:prstGeom prst="rect">
            <a:avLst/>
          </a:prstGeom>
          <a:effectLst>
            <a:softEdge rad="31750"/>
          </a:effectLst>
        </p:spPr>
      </p:pic>
      <p:grpSp>
        <p:nvGrpSpPr>
          <p:cNvPr id="2" name="Группа 4"/>
          <p:cNvGrpSpPr/>
          <p:nvPr/>
        </p:nvGrpSpPr>
        <p:grpSpPr>
          <a:xfrm>
            <a:off x="857224" y="285728"/>
            <a:ext cx="6643734" cy="714380"/>
            <a:chOff x="242543" y="1643050"/>
            <a:chExt cx="4015444" cy="1143008"/>
          </a:xfrm>
          <a:solidFill>
            <a:schemeClr val="bg1">
              <a:lumMod val="95000"/>
            </a:schemeClr>
          </a:solidFill>
        </p:grpSpPr>
        <p:sp>
          <p:nvSpPr>
            <p:cNvPr id="6" name="Блок-схема: альтернативный процесс 5"/>
            <p:cNvSpPr/>
            <p:nvPr/>
          </p:nvSpPr>
          <p:spPr>
            <a:xfrm>
              <a:off x="285720" y="1643050"/>
              <a:ext cx="3929090" cy="1143008"/>
            </a:xfrm>
            <a:prstGeom prst="flowChartAlternateProcess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42543" y="1785927"/>
              <a:ext cx="401544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«Сказка о 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попе и о работнике его </a:t>
              </a:r>
              <a:r>
                <a:rPr lang="ru-RU" sz="2400" dirty="0" err="1" smtClean="0">
                  <a:latin typeface="Times New Roman" pitchFamily="18" charset="0"/>
                  <a:cs typeface="Times New Roman" pitchFamily="18" charset="0"/>
                </a:rPr>
                <a:t>Балде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»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 три щелчка по лбу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 какую плату работал </a:t>
            </a:r>
            <a:r>
              <a:rPr lang="ru-RU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Балда</a:t>
            </a: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у попа?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3" action="ppaction://hlinksldjump">
              <a:snd r:embed="rId4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2345859-0ba478e115b911a5.pn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flipH="1">
            <a:off x="428596" y="3214686"/>
            <a:ext cx="2286016" cy="3429000"/>
          </a:xfrm>
          <a:prstGeom prst="rect">
            <a:avLst/>
          </a:prstGeom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41032823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2345859-0ba478e115b911a5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flipH="1">
            <a:off x="4857752" y="2428868"/>
            <a:ext cx="1576367" cy="1928826"/>
          </a:xfrm>
          <a:prstGeom prst="rect">
            <a:avLst/>
          </a:prstGeom>
          <a:effectLst>
            <a:softEdge rad="31750"/>
          </a:effectLst>
        </p:spPr>
      </p:pic>
      <p:grpSp>
        <p:nvGrpSpPr>
          <p:cNvPr id="2" name="Группа 4"/>
          <p:cNvGrpSpPr/>
          <p:nvPr/>
        </p:nvGrpSpPr>
        <p:grpSpPr>
          <a:xfrm>
            <a:off x="857224" y="285728"/>
            <a:ext cx="6643734" cy="714380"/>
            <a:chOff x="242543" y="1643050"/>
            <a:chExt cx="4015444" cy="1143008"/>
          </a:xfrm>
          <a:solidFill>
            <a:schemeClr val="bg1">
              <a:lumMod val="95000"/>
            </a:schemeClr>
          </a:solidFill>
        </p:grpSpPr>
        <p:sp>
          <p:nvSpPr>
            <p:cNvPr id="6" name="Блок-схема: альтернативный процесс 5"/>
            <p:cNvSpPr/>
            <p:nvPr/>
          </p:nvSpPr>
          <p:spPr>
            <a:xfrm>
              <a:off x="285720" y="1643050"/>
              <a:ext cx="3929090" cy="1143008"/>
            </a:xfrm>
            <a:prstGeom prst="flowChartAlternateProcess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42543" y="1785927"/>
              <a:ext cx="401544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«Сказка о 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попе и о работнике его </a:t>
              </a:r>
              <a:r>
                <a:rPr lang="ru-RU" sz="2400" dirty="0" err="1" smtClean="0">
                  <a:latin typeface="Times New Roman" pitchFamily="18" charset="0"/>
                  <a:cs typeface="Times New Roman" pitchFamily="18" charset="0"/>
                </a:rPr>
                <a:t>Балде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»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 четверых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 скольких человек ел </a:t>
            </a:r>
            <a:r>
              <a:rPr lang="ru-RU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Балда</a:t>
            </a: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3" action="ppaction://hlinksldjump">
              <a:snd r:embed="rId4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2345859-0ba478e115b911a5.pn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flipH="1">
            <a:off x="428596" y="3214686"/>
            <a:ext cx="2286016" cy="3429000"/>
          </a:xfrm>
          <a:prstGeom prst="rect">
            <a:avLst/>
          </a:prstGeom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217612273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2345859-0ba478e115b911a5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flipH="1">
            <a:off x="4857752" y="2428868"/>
            <a:ext cx="1576367" cy="1928826"/>
          </a:xfrm>
          <a:prstGeom prst="rect">
            <a:avLst/>
          </a:prstGeom>
          <a:effectLst>
            <a:softEdge rad="31750"/>
          </a:effectLst>
        </p:spPr>
      </p:pic>
      <p:grpSp>
        <p:nvGrpSpPr>
          <p:cNvPr id="2" name="Группа 4"/>
          <p:cNvGrpSpPr/>
          <p:nvPr/>
        </p:nvGrpSpPr>
        <p:grpSpPr>
          <a:xfrm>
            <a:off x="857224" y="285728"/>
            <a:ext cx="6643734" cy="714380"/>
            <a:chOff x="242543" y="1643050"/>
            <a:chExt cx="4015444" cy="1143008"/>
          </a:xfrm>
          <a:solidFill>
            <a:schemeClr val="bg1">
              <a:lumMod val="95000"/>
            </a:schemeClr>
          </a:solidFill>
        </p:grpSpPr>
        <p:sp>
          <p:nvSpPr>
            <p:cNvPr id="6" name="Блок-схема: альтернативный процесс 5"/>
            <p:cNvSpPr/>
            <p:nvPr/>
          </p:nvSpPr>
          <p:spPr>
            <a:xfrm>
              <a:off x="285720" y="1643050"/>
              <a:ext cx="3929090" cy="1143008"/>
            </a:xfrm>
            <a:prstGeom prst="flowChartAlternateProcess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42543" y="1785927"/>
              <a:ext cx="401544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«Сказка о 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попе и о работнике его </a:t>
              </a:r>
              <a:r>
                <a:rPr lang="ru-RU" sz="2400" dirty="0" err="1" smtClean="0">
                  <a:latin typeface="Times New Roman" pitchFamily="18" charset="0"/>
                  <a:cs typeface="Times New Roman" pitchFamily="18" charset="0"/>
                </a:rPr>
                <a:t>Балде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»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Полбу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Какую кашу любил </a:t>
            </a:r>
            <a:r>
              <a:rPr lang="ru-RU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Балда</a:t>
            </a: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3" action="ppaction://hlinksldjump">
              <a:snd r:embed="rId4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2345859-0ba478e115b911a5.pn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flipH="1">
            <a:off x="428596" y="3214686"/>
            <a:ext cx="2286016" cy="3429000"/>
          </a:xfrm>
          <a:prstGeom prst="rect">
            <a:avLst/>
          </a:prstGeom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9685166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2345859-0ba478e115b911a5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flipH="1">
            <a:off x="4857752" y="2428868"/>
            <a:ext cx="1576367" cy="1928826"/>
          </a:xfrm>
          <a:prstGeom prst="rect">
            <a:avLst/>
          </a:prstGeom>
          <a:effectLst>
            <a:softEdge rad="31750"/>
          </a:effectLst>
        </p:spPr>
      </p:pic>
      <p:grpSp>
        <p:nvGrpSpPr>
          <p:cNvPr id="2" name="Группа 4"/>
          <p:cNvGrpSpPr/>
          <p:nvPr/>
        </p:nvGrpSpPr>
        <p:grpSpPr>
          <a:xfrm>
            <a:off x="857224" y="285728"/>
            <a:ext cx="6643734" cy="714380"/>
            <a:chOff x="242543" y="1643050"/>
            <a:chExt cx="4015444" cy="1143008"/>
          </a:xfrm>
          <a:solidFill>
            <a:schemeClr val="bg1">
              <a:lumMod val="95000"/>
            </a:schemeClr>
          </a:solidFill>
        </p:grpSpPr>
        <p:sp>
          <p:nvSpPr>
            <p:cNvPr id="6" name="Блок-схема: альтернативный процесс 5"/>
            <p:cNvSpPr/>
            <p:nvPr/>
          </p:nvSpPr>
          <p:spPr>
            <a:xfrm>
              <a:off x="285720" y="1643050"/>
              <a:ext cx="3929090" cy="1143008"/>
            </a:xfrm>
            <a:prstGeom prst="flowChartAlternateProcess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42543" y="1785927"/>
              <a:ext cx="401544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«Сказка о 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попе и о работнике его </a:t>
              </a:r>
              <a:r>
                <a:rPr lang="ru-RU" sz="2400" dirty="0" err="1" smtClean="0">
                  <a:latin typeface="Times New Roman" pitchFamily="18" charset="0"/>
                  <a:cs typeface="Times New Roman" pitchFamily="18" charset="0"/>
                </a:rPr>
                <a:t>Балде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»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 семерых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 скольких человек работал </a:t>
            </a:r>
            <a:r>
              <a:rPr lang="ru-RU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Балда</a:t>
            </a: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3" action="ppaction://hlinksldjump">
              <a:snd r:embed="rId4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2345859-0ba478e115b911a5.pn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flipH="1">
            <a:off x="428596" y="3214686"/>
            <a:ext cx="2286016" cy="3429000"/>
          </a:xfrm>
          <a:prstGeom prst="rect">
            <a:avLst/>
          </a:prstGeom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212011145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2345859-0ba478e115b911a5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flipH="1">
            <a:off x="4857752" y="2428868"/>
            <a:ext cx="1576367" cy="1928826"/>
          </a:xfrm>
          <a:prstGeom prst="rect">
            <a:avLst/>
          </a:prstGeom>
          <a:effectLst>
            <a:softEdge rad="31750"/>
          </a:effectLst>
        </p:spPr>
      </p:pic>
      <p:grpSp>
        <p:nvGrpSpPr>
          <p:cNvPr id="2" name="Группа 4"/>
          <p:cNvGrpSpPr/>
          <p:nvPr/>
        </p:nvGrpSpPr>
        <p:grpSpPr>
          <a:xfrm>
            <a:off x="857224" y="285728"/>
            <a:ext cx="6643734" cy="714380"/>
            <a:chOff x="242543" y="1643050"/>
            <a:chExt cx="4015444" cy="1143008"/>
          </a:xfrm>
          <a:solidFill>
            <a:schemeClr val="bg1">
              <a:lumMod val="95000"/>
            </a:schemeClr>
          </a:solidFill>
        </p:grpSpPr>
        <p:sp>
          <p:nvSpPr>
            <p:cNvPr id="6" name="Блок-схема: альтернативный процесс 5"/>
            <p:cNvSpPr/>
            <p:nvPr/>
          </p:nvSpPr>
          <p:spPr>
            <a:xfrm>
              <a:off x="285720" y="1643050"/>
              <a:ext cx="3929090" cy="1143008"/>
            </a:xfrm>
            <a:prstGeom prst="flowChartAlternateProcess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42543" y="1785927"/>
              <a:ext cx="401544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«Сказка о 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попе и о работнике его </a:t>
              </a:r>
              <a:r>
                <a:rPr lang="ru-RU" sz="2400" dirty="0" err="1" smtClean="0">
                  <a:latin typeface="Times New Roman" pitchFamily="18" charset="0"/>
                  <a:cs typeface="Times New Roman" pitchFamily="18" charset="0"/>
                </a:rPr>
                <a:t>Балде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»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Трёх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Скольких работников </a:t>
            </a:r>
            <a:r>
              <a:rPr lang="ru-RU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Балда</a:t>
            </a: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«сэкономил» попу?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3" action="ppaction://hlinksldjump">
              <a:snd r:embed="rId4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2345859-0ba478e115b911a5.pn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flipH="1">
            <a:off x="428596" y="3214686"/>
            <a:ext cx="2286016" cy="3429000"/>
          </a:xfrm>
          <a:prstGeom prst="rect">
            <a:avLst/>
          </a:prstGeom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66850188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17316035_15-p-fon-dlya-prezentatsii-russkii-yazik-nachal-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91680" y="1196752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5" name="Рисунок 4" descr="1231284_1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7624" y="2132856"/>
            <a:ext cx="6948264" cy="23047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79712" y="758309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Оцени своё настроение на уроке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17316035_15-p-fon-dlya-prezentatsii-russkii-yazik-nachal-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6" y="830897"/>
            <a:ext cx="8496944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https://kartinkin.net/uploads/posts/2021-04/1617316035_15-p-fon-dlya-prezentatsii-russkii-yazik-nachal-20.jpg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фон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https://www.e-book24.ru/upload/iblock/a29/a291678e5077627307eebb6ac1b39032.jpg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учебник 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http://itd1.mycdn.me/image?id=901689437782&amp;t=20&amp;plc=MOBILE&amp;tkn=*_o8qxe0UAQ5YPAlVU7sbZORjchs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кот учёный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https://jdr.ru/wp-content/uploads/2020/06/a60ed93202077466c2cf93be677e9e5c.jpg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А. С. Пушкин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https://www.mos.ru/upload/newsfeed/newsfeed/Pyshkin-rebenokHydojnikKsavedeMestr18001802godiMetallicheskayaplastinkamaslo.jpg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А.С. Пушкин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8"/>
              </a:rPr>
              <a:t>http://www.shukshinka.ru/centr_det_bib/19.11.2021%20-%201.jpg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А.С. Пушкин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9"/>
              </a:rPr>
              <a:t>https://lermontovka-spb.ru/m/t/event_photo/eu-loaoueaaho9m_large.jpg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9"/>
              </a:rPr>
              <a:t> А.С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Пушкин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https://alumni.mgimo.ru/resources/000/000/000/005/680/5680176_1024x768.jpg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родители Пушкина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11"/>
              </a:rPr>
              <a:t>https://ic.pics.livejournal.com/sergey_v_fomin/72076302/4926382/4926382_original.jpg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Арина Родионовна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12"/>
              </a:rPr>
              <a:t>https://kulturologia.ru/files/u23606/236069859.jpg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комната Пушкина в лицее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13"/>
              </a:rPr>
              <a:t>https://cdn.fishki.net/upload/post/2021/07/27/3858901/1-30631403-m.jpg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дуэль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14"/>
              </a:rPr>
              <a:t>https://cdn.culture.ru/images/30b38432-1370-5239-81d4-efcd41c4b4a6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сказки Пушкина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15"/>
              </a:rPr>
              <a:t>https://vospitatel-sada.ru/kartinki/2021/06/56.jpg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«Сказка о золотом петушке»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16"/>
              </a:rPr>
              <a:t>https://placepic.ru/wp-content/uploads/2021/08/23-2.jpg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«Сказка о золотом петушке»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17"/>
              </a:rPr>
              <a:t>https://ckaska.ru/wp-content/uploads/2020/06/ovtjhyak.jpg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«Сказка о рыбаке и рыбке»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18"/>
              </a:rPr>
              <a:t>https://printonic.ru/uploads/images/2016/02/22/img_56cae2e513c19.jpg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«Сказка о мёртвой царевне и семи богатырях»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19"/>
              </a:rPr>
              <a:t>https://www.etoretro.ru/data/media/4761/1493821540727.jpg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«Сказка о мёртвой царевне и семи богатырях»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20"/>
              </a:rPr>
              <a:t>https://vospitatel-sada.ru/kartinki/2021/06/61.jpg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«Сказка о попе и работнике его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Балде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21"/>
              </a:rPr>
              <a:t>https://i2.imageban.ru/out/2010/08/23/76b5e065d31ab1216062916168682d06.jpg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«Сказка о царе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Салтане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22"/>
              </a:rPr>
              <a:t>http://zabavniks.com/wp-content/uploads/33_bogatyrya_4_09082946.jpg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33 богатыря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23"/>
              </a:rPr>
              <a:t>https://klike.net/uploads/posts/2020-02/1581672932_24.jpg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человек-вопросик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24"/>
              </a:rPr>
              <a:t>https://fsd.multiurok.ru/html/2019/10/22/s_5daf2f38ce658/1231284_1.png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смайлики</a:t>
            </a: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2915816" y="404664"/>
            <a:ext cx="33123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Используемые источники: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C:\Documents and Settings\Admin\Рабочий стол\Пушкин\pushkin_l_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214313"/>
            <a:ext cx="2871788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5" descr="C:\Documents and Settings\Admin\Рабочий стол\Пушкин\pavlischeva_o_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14313"/>
            <a:ext cx="3114675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3214688" y="214313"/>
            <a:ext cx="2857500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i="1">
                <a:latin typeface="Bookman Old Style" panose="02050604050505020204" pitchFamily="18" charset="0"/>
                <a:cs typeface="Times New Roman" panose="02020603050405020304" pitchFamily="18" charset="0"/>
              </a:rPr>
              <a:t>Детей в семье Пушкиных было трое. Старшая -Ольга,  второй  - Александр и младший – Лёвушка, любимец семьи.</a:t>
            </a:r>
          </a:p>
        </p:txBody>
      </p:sp>
      <p:pic>
        <p:nvPicPr>
          <p:cNvPr id="6149" name="Picture 6" descr="C:\Documents and Settings\Admin\Рабочий стол\Пушкин\pushkin_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3500438"/>
            <a:ext cx="19208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Box 7"/>
          <p:cNvSpPr txBox="1">
            <a:spLocks noChangeArrowheads="1"/>
          </p:cNvSpPr>
          <p:nvPr/>
        </p:nvSpPr>
        <p:spPr bwMode="auto">
          <a:xfrm>
            <a:off x="214313" y="3857625"/>
            <a:ext cx="34401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 i="1">
                <a:latin typeface="Bookman Old Style" panose="02050604050505020204" pitchFamily="18" charset="0"/>
                <a:cs typeface="Times New Roman" panose="02020603050405020304" pitchFamily="18" charset="0"/>
              </a:rPr>
              <a:t>Ольга Сергеевна</a:t>
            </a:r>
          </a:p>
        </p:txBody>
      </p:sp>
      <p:sp>
        <p:nvSpPr>
          <p:cNvPr id="6151" name="TextBox 8"/>
          <p:cNvSpPr txBox="1">
            <a:spLocks noChangeArrowheads="1"/>
          </p:cNvSpPr>
          <p:nvPr/>
        </p:nvSpPr>
        <p:spPr bwMode="auto">
          <a:xfrm>
            <a:off x="6000750" y="4071938"/>
            <a:ext cx="2882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 i="1">
                <a:latin typeface="Bookman Old Style" panose="02050604050505020204" pitchFamily="18" charset="0"/>
                <a:cs typeface="Times New Roman" panose="02020603050405020304" pitchFamily="18" charset="0"/>
              </a:rPr>
              <a:t>Лев</a:t>
            </a:r>
            <a:r>
              <a:rPr lang="ru-RU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>
                <a:latin typeface="Bookman Old Style" panose="02050604050505020204" pitchFamily="18" charset="0"/>
                <a:cs typeface="Times New Roman" panose="02020603050405020304" pitchFamily="18" charset="0"/>
              </a:rPr>
              <a:t>Сергеевич</a:t>
            </a:r>
          </a:p>
        </p:txBody>
      </p:sp>
      <p:sp>
        <p:nvSpPr>
          <p:cNvPr id="6152" name="TextBox 10"/>
          <p:cNvSpPr txBox="1">
            <a:spLocks noChangeArrowheads="1"/>
          </p:cNvSpPr>
          <p:nvPr/>
        </p:nvSpPr>
        <p:spPr bwMode="auto">
          <a:xfrm>
            <a:off x="2357438" y="6143625"/>
            <a:ext cx="43576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 i="1">
                <a:latin typeface="Bookman Old Style" panose="02050604050505020204" pitchFamily="18" charset="0"/>
                <a:cs typeface="Times New Roman" panose="02020603050405020304" pitchFamily="18" charset="0"/>
              </a:rPr>
              <a:t>Александр</a:t>
            </a:r>
            <a:r>
              <a:rPr lang="ru-RU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>
                <a:latin typeface="Bookman Old Style" panose="02050604050505020204" pitchFamily="18" charset="0"/>
                <a:cs typeface="Times New Roman" panose="02020603050405020304" pitchFamily="18" charset="0"/>
              </a:rPr>
              <a:t>Сергеевич</a:t>
            </a:r>
          </a:p>
        </p:txBody>
      </p:sp>
    </p:spTree>
    <p:extLst>
      <p:ext uri="{BB962C8B-B14F-4D97-AF65-F5344CB8AC3E}">
        <p14:creationId xmlns:p14="http://schemas.microsoft.com/office/powerpoint/2010/main" val="1945854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6150" grpId="0"/>
      <p:bldP spid="6151" grpId="0"/>
      <p:bldP spid="61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C:\Documents and Settings\Admin\Рабочий стол\Пушкин\gannibal_m_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42875"/>
            <a:ext cx="2724150" cy="380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4" descr="C:\Documents and Settings\Admin\Рабочий стол\пушкин1\ari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285750"/>
            <a:ext cx="2519362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Box 6"/>
          <p:cNvSpPr txBox="1">
            <a:spLocks noChangeArrowheads="1"/>
          </p:cNvSpPr>
          <p:nvPr/>
        </p:nvSpPr>
        <p:spPr bwMode="auto">
          <a:xfrm>
            <a:off x="142875" y="4857750"/>
            <a:ext cx="885825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700" i="1">
                <a:latin typeface="Bookman Old Style" panose="02050604050505020204" pitchFamily="18" charset="0"/>
                <a:cs typeface="Times New Roman" panose="02020603050405020304" pitchFamily="18" charset="0"/>
              </a:rPr>
              <a:t>Любовь к родному языку маленькому Пушкину привили бабушка, Мария Алексеевна Ганнибал, превосходно говорившая и писавшая по-русски, и </a:t>
            </a:r>
          </a:p>
          <a:p>
            <a:pPr algn="ctr" eaLnBrk="1" hangingPunct="1"/>
            <a:r>
              <a:rPr lang="ru-RU" altLang="ru-RU" sz="2700" i="1">
                <a:latin typeface="Bookman Old Style" panose="02050604050505020204" pitchFamily="18" charset="0"/>
                <a:cs typeface="Times New Roman" panose="02020603050405020304" pitchFamily="18" charset="0"/>
              </a:rPr>
              <a:t>няня Арина Родионовна.</a:t>
            </a:r>
          </a:p>
        </p:txBody>
      </p:sp>
      <p:sp>
        <p:nvSpPr>
          <p:cNvPr id="7173" name="TextBox 7"/>
          <p:cNvSpPr txBox="1">
            <a:spLocks noChangeArrowheads="1"/>
          </p:cNvSpPr>
          <p:nvPr/>
        </p:nvSpPr>
        <p:spPr bwMode="auto">
          <a:xfrm>
            <a:off x="357188" y="4000500"/>
            <a:ext cx="32972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 i="1">
                <a:latin typeface="Bookman Old Style" panose="02050604050505020204" pitchFamily="18" charset="0"/>
                <a:cs typeface="Times New Roman" panose="02020603050405020304" pitchFamily="18" charset="0"/>
              </a:rPr>
              <a:t>Ганнибал</a:t>
            </a: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/>
            <a:r>
              <a:rPr lang="ru-RU" altLang="ru-RU" sz="2400" b="1" i="1">
                <a:latin typeface="Bookman Old Style" panose="02050604050505020204" pitchFamily="18" charset="0"/>
                <a:cs typeface="Times New Roman" panose="02020603050405020304" pitchFamily="18" charset="0"/>
              </a:rPr>
              <a:t>Мария</a:t>
            </a: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i="1">
                <a:latin typeface="Bookman Old Style" panose="02050604050505020204" pitchFamily="18" charset="0"/>
                <a:cs typeface="Times New Roman" panose="02020603050405020304" pitchFamily="18" charset="0"/>
              </a:rPr>
              <a:t>Алексеевна</a:t>
            </a:r>
          </a:p>
        </p:txBody>
      </p:sp>
      <p:sp>
        <p:nvSpPr>
          <p:cNvPr id="7174" name="TextBox 8"/>
          <p:cNvSpPr txBox="1">
            <a:spLocks noChangeArrowheads="1"/>
          </p:cNvSpPr>
          <p:nvPr/>
        </p:nvSpPr>
        <p:spPr bwMode="auto">
          <a:xfrm>
            <a:off x="5286375" y="3929063"/>
            <a:ext cx="32797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 i="1">
                <a:latin typeface="Bookman Old Style" panose="02050604050505020204" pitchFamily="18" charset="0"/>
                <a:cs typeface="Times New Roman" panose="02020603050405020304" pitchFamily="18" charset="0"/>
              </a:rPr>
              <a:t>Яковлева</a:t>
            </a: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/>
            <a:r>
              <a:rPr lang="ru-RU" altLang="ru-RU" sz="2400" b="1" i="1">
                <a:latin typeface="Bookman Old Style" panose="02050604050505020204" pitchFamily="18" charset="0"/>
                <a:cs typeface="Times New Roman" panose="02020603050405020304" pitchFamily="18" charset="0"/>
              </a:rPr>
              <a:t>Арина</a:t>
            </a: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i="1">
                <a:latin typeface="Bookman Old Style" panose="02050604050505020204" pitchFamily="18" charset="0"/>
                <a:cs typeface="Times New Roman" panose="02020603050405020304" pitchFamily="18" charset="0"/>
              </a:rPr>
              <a:t>Родионовна</a:t>
            </a:r>
          </a:p>
        </p:txBody>
      </p:sp>
    </p:spTree>
    <p:extLst>
      <p:ext uri="{BB962C8B-B14F-4D97-AF65-F5344CB8AC3E}">
        <p14:creationId xmlns:p14="http://schemas.microsoft.com/office/powerpoint/2010/main" val="152524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3" grpId="0"/>
      <p:bldP spid="717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617316035_15-p-fon-dlya-prezentatsii-russkii-yazik-nachal-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59832" y="400596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Речевая разминка</a:t>
            </a:r>
            <a:endParaRPr lang="ru-RU" sz="28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3768" y="1875596"/>
            <a:ext cx="41044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Раз зубок, два зубок -</a:t>
            </a:r>
          </a:p>
          <a:p>
            <a:r>
              <a:rPr lang="ru-RU" sz="2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Скоро Дашеньке годок!</a:t>
            </a:r>
          </a:p>
          <a:p>
            <a:r>
              <a:rPr lang="ru-RU" sz="2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Хнычет доченька опять,</a:t>
            </a:r>
          </a:p>
          <a:p>
            <a:r>
              <a:rPr lang="ru-RU" sz="2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Будем Дашу утешать:</a:t>
            </a:r>
          </a:p>
          <a:p>
            <a:r>
              <a:rPr lang="ru-RU" sz="2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Уж вы, зубки, вырастайте</a:t>
            </a:r>
          </a:p>
          <a:p>
            <a:r>
              <a:rPr lang="ru-RU" sz="2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Потихонечку, полегонечку -</a:t>
            </a:r>
          </a:p>
          <a:p>
            <a:r>
              <a:rPr lang="ru-RU" sz="2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Не мешайте дочке спать!</a:t>
            </a:r>
          </a:p>
          <a:p>
            <a:r>
              <a:rPr lang="ru-RU" sz="2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Не мешайте ей играть!</a:t>
            </a:r>
          </a:p>
          <a:p>
            <a:r>
              <a:rPr lang="ru-RU" sz="2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Будем прыгать и скакать,</a:t>
            </a:r>
          </a:p>
          <a:p>
            <a:r>
              <a:rPr lang="ru-RU" sz="2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Маму нежно обнимать!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31640" y="980728"/>
            <a:ext cx="6264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Прочитайте текст. Определите, что это за произведение?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640" y="5775647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Прочитайте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потешку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выразительно.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1581672932_24.jpg"/>
          <p:cNvPicPr>
            <a:picLocks noChangeAspect="1"/>
          </p:cNvPicPr>
          <p:nvPr/>
        </p:nvPicPr>
        <p:blipFill>
          <a:blip r:embed="rId3" cstate="print"/>
          <a:srcRect l="11151" t="5901" r="18500" b="8001"/>
          <a:stretch>
            <a:fillRect/>
          </a:stretch>
        </p:blipFill>
        <p:spPr>
          <a:xfrm>
            <a:off x="7740352" y="260648"/>
            <a:ext cx="1152128" cy="12033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9" name="TextBox 8"/>
          <p:cNvSpPr txBox="1"/>
          <p:nvPr/>
        </p:nvSpPr>
        <p:spPr>
          <a:xfrm>
            <a:off x="6372200" y="5127575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потешка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7316035_15-p-fon-dlya-prezentatsii-russkii-yazik-nachal-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1720" y="529516"/>
            <a:ext cx="5040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Кот учёный зашифровал слова. </a:t>
            </a:r>
          </a:p>
          <a:p>
            <a:r>
              <a:rPr lang="ru-RU" sz="2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Отгадайте их.</a:t>
            </a:r>
            <a:endParaRPr lang="ru-RU" sz="28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1988840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ru-RU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WQ</a:t>
            </a:r>
            <a:r>
              <a:rPr lang="ru-RU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UTQIANVTRD</a:t>
            </a:r>
            <a:r>
              <a:rPr lang="ru-RU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TSJ </a:t>
            </a:r>
            <a:r>
              <a:rPr lang="ru-RU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JZS</a:t>
            </a:r>
            <a:r>
              <a:rPr lang="ru-RU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URMQATIV</a:t>
            </a:r>
            <a:r>
              <a:rPr lang="ru-RU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Ь</a:t>
            </a:r>
          </a:p>
        </p:txBody>
      </p:sp>
      <p:pic>
        <p:nvPicPr>
          <p:cNvPr id="7" name="Рисунок 6" descr="1581672932_24.jpg"/>
          <p:cNvPicPr>
            <a:picLocks noChangeAspect="1"/>
          </p:cNvPicPr>
          <p:nvPr/>
        </p:nvPicPr>
        <p:blipFill>
          <a:blip r:embed="rId3" cstate="print"/>
          <a:srcRect l="11151" t="5901" r="18500" b="8001"/>
          <a:stretch>
            <a:fillRect/>
          </a:stretch>
        </p:blipFill>
        <p:spPr>
          <a:xfrm>
            <a:off x="7740352" y="260648"/>
            <a:ext cx="1152128" cy="12033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TextBox 7"/>
          <p:cNvSpPr txBox="1"/>
          <p:nvPr/>
        </p:nvSpPr>
        <p:spPr>
          <a:xfrm>
            <a:off x="2915816" y="4005064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Читать, думать.</a:t>
            </a:r>
            <a:endParaRPr lang="ru-RU" sz="36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</TotalTime>
  <Words>1345</Words>
  <Application>Microsoft Office PowerPoint</Application>
  <PresentationFormat>Экран (4:3)</PresentationFormat>
  <Paragraphs>253</Paragraphs>
  <Slides>56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63" baseType="lpstr">
      <vt:lpstr>Arial</vt:lpstr>
      <vt:lpstr>Bookman Old Style</vt:lpstr>
      <vt:lpstr>Calibri</vt:lpstr>
      <vt:lpstr>Comic Sans MS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 Windows</cp:lastModifiedBy>
  <cp:revision>106</cp:revision>
  <dcterms:created xsi:type="dcterms:W3CDTF">2022-08-04T06:47:40Z</dcterms:created>
  <dcterms:modified xsi:type="dcterms:W3CDTF">2024-05-27T14:18:21Z</dcterms:modified>
</cp:coreProperties>
</file>