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77" r:id="rId5"/>
    <p:sldId id="260" r:id="rId6"/>
    <p:sldId id="273" r:id="rId7"/>
    <p:sldId id="275" r:id="rId8"/>
    <p:sldId id="279" r:id="rId9"/>
    <p:sldId id="282" r:id="rId10"/>
    <p:sldId id="264" r:id="rId11"/>
    <p:sldId id="276" r:id="rId12"/>
    <p:sldId id="278" r:id="rId13"/>
    <p:sldId id="281" r:id="rId14"/>
    <p:sldId id="270" r:id="rId15"/>
    <p:sldId id="266" r:id="rId16"/>
    <p:sldId id="27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0000"/>
    <a:srgbClr val="600000"/>
    <a:srgbClr val="F7EA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69" autoAdjust="0"/>
    <p:restoredTop sz="94671" autoAdjust="0"/>
  </p:normalViewPr>
  <p:slideViewPr>
    <p:cSldViewPr>
      <p:cViewPr varScale="1">
        <p:scale>
          <a:sx n="64" d="100"/>
          <a:sy n="64" d="100"/>
        </p:scale>
        <p:origin x="187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53E9271-01B2-444A-9826-5174CE75D0B3}" type="doc">
      <dgm:prSet loTypeId="urn:microsoft.com/office/officeart/2008/layout/CircularPictureCallout" loCatId="picture" qsTypeId="urn:microsoft.com/office/officeart/2005/8/quickstyle/simple1" qsCatId="simple" csTypeId="urn:microsoft.com/office/officeart/2005/8/colors/accent1_2" csCatId="accent1" phldr="1"/>
      <dgm:spPr/>
    </dgm:pt>
    <dgm:pt modelId="{D24019E0-6228-4797-9ECE-8FB04B160520}">
      <dgm:prSet phldrT="[Текст]" phldr="1"/>
      <dgm:spPr/>
      <dgm:t>
        <a:bodyPr/>
        <a:lstStyle/>
        <a:p>
          <a:endParaRPr lang="ru-RU"/>
        </a:p>
      </dgm:t>
    </dgm:pt>
    <dgm:pt modelId="{08054872-BF77-4D25-9E23-89152D5DFD19}" type="parTrans" cxnId="{527D8E6D-2CD6-4FCF-966F-6ABB0DB15B8F}">
      <dgm:prSet/>
      <dgm:spPr/>
      <dgm:t>
        <a:bodyPr/>
        <a:lstStyle/>
        <a:p>
          <a:endParaRPr lang="ru-RU"/>
        </a:p>
      </dgm:t>
    </dgm:pt>
    <dgm:pt modelId="{6184FE85-C275-4230-B434-0F89C0F235E3}" type="sibTrans" cxnId="{527D8E6D-2CD6-4FCF-966F-6ABB0DB15B8F}">
      <dgm:prSet/>
      <dgm:spPr>
        <a:blipFill>
          <a:blip xmlns:r="http://schemas.openxmlformats.org/officeDocument/2006/relationships"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endParaRPr lang="ru-RU"/>
        </a:p>
      </dgm:t>
    </dgm:pt>
    <dgm:pt modelId="{A3236A16-DD79-4728-9859-3F92B2AEF56E}" type="pres">
      <dgm:prSet presAssocID="{453E9271-01B2-444A-9826-5174CE75D0B3}" presName="Name0" presStyleCnt="0">
        <dgm:presLayoutVars>
          <dgm:chMax val="7"/>
          <dgm:chPref val="7"/>
          <dgm:dir/>
        </dgm:presLayoutVars>
      </dgm:prSet>
      <dgm:spPr/>
    </dgm:pt>
    <dgm:pt modelId="{6651BA06-6615-42B3-AA84-3FAF4EE8256E}" type="pres">
      <dgm:prSet presAssocID="{453E9271-01B2-444A-9826-5174CE75D0B3}" presName="Name1" presStyleCnt="0"/>
      <dgm:spPr/>
    </dgm:pt>
    <dgm:pt modelId="{9114DB24-9B23-4BA8-95C7-6587F2297889}" type="pres">
      <dgm:prSet presAssocID="{6184FE85-C275-4230-B434-0F89C0F235E3}" presName="picture_1" presStyleCnt="0"/>
      <dgm:spPr/>
    </dgm:pt>
    <dgm:pt modelId="{17D4B776-4347-4D2D-94F9-43F73CCF5683}" type="pres">
      <dgm:prSet presAssocID="{6184FE85-C275-4230-B434-0F89C0F235E3}" presName="pictureRepeatNode" presStyleLbl="alignImgPlace1" presStyleIdx="0" presStyleCnt="1" custScaleX="121739" custScaleY="116253"/>
      <dgm:spPr/>
    </dgm:pt>
    <dgm:pt modelId="{6D7351F0-FAF1-4D04-BB11-BE6B78066C05}" type="pres">
      <dgm:prSet presAssocID="{D24019E0-6228-4797-9ECE-8FB04B160520}" presName="text_1" presStyleLbl="node1" presStyleIdx="0" presStyleCnt="0">
        <dgm:presLayoutVars>
          <dgm:bulletEnabled val="1"/>
        </dgm:presLayoutVars>
      </dgm:prSet>
      <dgm:spPr/>
    </dgm:pt>
  </dgm:ptLst>
  <dgm:cxnLst>
    <dgm:cxn modelId="{1EBC7233-8114-4A92-889D-A2FA86A09564}" type="presOf" srcId="{D24019E0-6228-4797-9ECE-8FB04B160520}" destId="{6D7351F0-FAF1-4D04-BB11-BE6B78066C05}" srcOrd="0" destOrd="0" presId="urn:microsoft.com/office/officeart/2008/layout/CircularPictureCallout"/>
    <dgm:cxn modelId="{527D8E6D-2CD6-4FCF-966F-6ABB0DB15B8F}" srcId="{453E9271-01B2-444A-9826-5174CE75D0B3}" destId="{D24019E0-6228-4797-9ECE-8FB04B160520}" srcOrd="0" destOrd="0" parTransId="{08054872-BF77-4D25-9E23-89152D5DFD19}" sibTransId="{6184FE85-C275-4230-B434-0F89C0F235E3}"/>
    <dgm:cxn modelId="{85A03774-FD18-4A05-A148-5733D3E29C80}" type="presOf" srcId="{6184FE85-C275-4230-B434-0F89C0F235E3}" destId="{17D4B776-4347-4D2D-94F9-43F73CCF5683}" srcOrd="0" destOrd="0" presId="urn:microsoft.com/office/officeart/2008/layout/CircularPictureCallout"/>
    <dgm:cxn modelId="{3C058875-4ACA-4C51-B8C6-1F2214C36961}" type="presOf" srcId="{453E9271-01B2-444A-9826-5174CE75D0B3}" destId="{A3236A16-DD79-4728-9859-3F92B2AEF56E}" srcOrd="0" destOrd="0" presId="urn:microsoft.com/office/officeart/2008/layout/CircularPictureCallout"/>
    <dgm:cxn modelId="{F6E52CD1-2FF3-4216-928D-5075720C6239}" type="presParOf" srcId="{A3236A16-DD79-4728-9859-3F92B2AEF56E}" destId="{6651BA06-6615-42B3-AA84-3FAF4EE8256E}" srcOrd="0" destOrd="0" presId="urn:microsoft.com/office/officeart/2008/layout/CircularPictureCallout"/>
    <dgm:cxn modelId="{1D1E723B-330F-4657-8BF0-B9A5AF61E247}" type="presParOf" srcId="{6651BA06-6615-42B3-AA84-3FAF4EE8256E}" destId="{9114DB24-9B23-4BA8-95C7-6587F2297889}" srcOrd="0" destOrd="0" presId="urn:microsoft.com/office/officeart/2008/layout/CircularPictureCallout"/>
    <dgm:cxn modelId="{6FB6FCC7-344A-4B77-B9A7-D1DA3F3E1AF0}" type="presParOf" srcId="{9114DB24-9B23-4BA8-95C7-6587F2297889}" destId="{17D4B776-4347-4D2D-94F9-43F73CCF5683}" srcOrd="0" destOrd="0" presId="urn:microsoft.com/office/officeart/2008/layout/CircularPictureCallout"/>
    <dgm:cxn modelId="{2D1BC845-F808-48D4-8CA5-11BCB02061BB}" type="presParOf" srcId="{6651BA06-6615-42B3-AA84-3FAF4EE8256E}" destId="{6D7351F0-FAF1-4D04-BB11-BE6B78066C05}" srcOrd="1" destOrd="0" presId="urn:microsoft.com/office/officeart/2008/layout/CircularPictureCallou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D4B776-4347-4D2D-94F9-43F73CCF5683}">
      <dsp:nvSpPr>
        <dsp:cNvPr id="0" name=""/>
        <dsp:cNvSpPr/>
      </dsp:nvSpPr>
      <dsp:spPr>
        <a:xfrm>
          <a:off x="648072" y="441474"/>
          <a:ext cx="2016221" cy="1925363"/>
        </a:xfrm>
        <a:prstGeom prst="ellipse">
          <a:avLst/>
        </a:prstGeom>
        <a:blipFill>
          <a:blip xmlns:r="http://schemas.openxmlformats.org/officeDocument/2006/relationships"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 w="25400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7351F0-FAF1-4D04-BB11-BE6B78066C05}">
      <dsp:nvSpPr>
        <dsp:cNvPr id="0" name=""/>
        <dsp:cNvSpPr/>
      </dsp:nvSpPr>
      <dsp:spPr>
        <a:xfrm>
          <a:off x="1126204" y="1455497"/>
          <a:ext cx="1059957" cy="54654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000" kern="1200"/>
        </a:p>
      </dsp:txBody>
      <dsp:txXfrm>
        <a:off x="1126204" y="1455497"/>
        <a:ext cx="1059957" cy="5465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CircularPictureCallout">
  <dgm:title val=""/>
  <dgm:desc val=""/>
  <dgm:catLst>
    <dgm:cat type="picture" pri="2000"/>
    <dgm:cat type="pictureconvert" pri="2000"/>
  </dgm:catLst>
  <dgm:sampData>
    <dgm:dataModel>
      <dgm:ptLst>
        <dgm:pt modelId="0" type="doc"/>
        <dgm:pt modelId="1"/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2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axis="ch" ptType="node" func="cnt" op="lte" val="1">
          <dgm:constrLst>
            <dgm:constr type="h" for="ch" forName="picture_1" refType="h"/>
            <dgm:constr type="w" for="ch" forName="picture_1" refType="h" refFor="ch" refForName="picture_1" op="equ"/>
            <dgm:constr type="l" for="ch" forName="picture_1"/>
            <dgm:constr type="t" for="ch" forName="picture_1"/>
            <dgm:constr type="w" for="ch" forName="text_1" refType="w" refFor="ch" refForName="picture_1" fact="0.64"/>
            <dgm:constr type="h" for="ch" forName="text_1" refType="h" refFor="ch" refForName="picture_1" fact="0.33"/>
            <dgm:constr type="l" for="ch" forName="text_1" refType="w" refFor="ch" refForName="picture_1" fact="0.18"/>
            <dgm:constr type="t" for="ch" forName="text_1" refType="h" refFor="ch" refForName="picture_1" fact="0.531"/>
          </dgm:constrLst>
        </dgm:if>
        <dgm:if name="Name4" axis="ch" ptType="node" func="cnt" op="lte" val="2">
          <dgm:choose name="Name5">
            <dgm:if name="Name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l" for="ch" forName="picture_2" refType="w" refFor="ch" refForName="picture_1" fact="1.21"/>
                <dgm:constr type="ctrY" for="ch" forName="picture_2" refType="h" refFor="ch" refForName="picture_1" fact="0.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if>
            <dgm:else name="Name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else>
          </dgm:choose>
        </dgm:if>
        <dgm:if name="Name8" axis="ch" ptType="node" func="cnt" op="lte" val="3">
          <dgm:choose name="Name9">
            <dgm:if name="Name10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l" for="ch" forName="picture_2" refType="w" refFor="ch" refForName="picture_1" fact="1.21"/>
                <dgm:constr type="ctrY" for="ch" forName="picture_2" refType="h" refFor="ch" refForName="picture_1" fact="0.18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l" for="ch" forName="picture_3" refType="w" refFor="ch" refForName="picture_1" fact="1.21"/>
                <dgm:constr type="ctrY" for="ch" forName="picture_3" refType="h" refFor="ch" refForName="picture_1" fact="0.812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if>
            <dgm:else name="Name11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18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812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else>
          </dgm:choose>
        </dgm:if>
        <dgm:if name="Name12" axis="ch" ptType="node" func="cnt" op="lte" val="4">
          <dgm:choose name="Name13">
            <dgm:if name="Name14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l" for="ch" forName="picture_2" refType="w" refFor="ch" refForName="picture_1" fact="1.354"/>
                <dgm:constr type="ctrY" for="ch" forName="picture_2" refType="h" refFor="ch" refForName="picture_1" fact="0.1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l" for="ch" forName="picture_3" refType="w" refFor="ch" refForName="picture_1" fact="1.21"/>
                <dgm:constr type="ctrY" for="ch" forName="picture_3" refType="h" refFor="ch" refForName="picture_1" fact="0.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l" for="ch" forName="picture_4" refType="w" refFor="ch" refForName="picture_1" fact="1.354"/>
                <dgm:constr type="ctrY" for="ch" forName="picture_4" refType="h" refFor="ch" refForName="picture_1" fact="0.8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if>
            <dgm:else name="Name15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r" for="ch" forName="picture_2" refType="w"/>
                <dgm:constr type="rOff" for="ch" forName="picture_2" refType="w" refFor="ch" refForName="picture_1" fact="-1.354"/>
                <dgm:constr type="ctrY" for="ch" forName="picture_2" refType="h" refFor="ch" refForName="picture_1" fact="0.1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r" for="ch" forName="picture_4" refType="w"/>
                <dgm:constr type="rOff" for="ch" forName="picture_4" refType="w" refFor="ch" refForName="picture_1" fact="-1.354"/>
                <dgm:constr type="ctrY" for="ch" forName="picture_4" refType="h" refFor="ch" refForName="picture_1" fact="0.8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else>
          </dgm:choose>
        </dgm:if>
        <dgm:if name="Name16" axis="ch" ptType="node" func="cnt" op="lte" val="5">
          <dgm:choose name="Name17">
            <dgm:if name="Name18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l" for="ch" forName="picture_2" refType="w" refFor="ch" refForName="picture_1" fact="1.375"/>
                <dgm:constr type="ctrY" for="ch" forName="picture_2" refType="h" refFor="ch" refForName="picture_1" fact="0.11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l" for="ch" forName="picture_3" refType="w" refFor="ch" refForName="picture_1" fact="1.21"/>
                <dgm:constr type="ctrY" for="ch" forName="picture_3" refType="h" refFor="ch" refForName="picture_1" fact="0.353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l" for="ch" forName="picture_4" refType="w" refFor="ch" refForName="picture_1" fact="1.21"/>
                <dgm:constr type="ctrY" for="ch" forName="picture_4" refType="h" refFor="ch" refForName="picture_1" fact="0.647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l" for="ch" forName="picture_5" refType="w" refFor="ch" refForName="picture_1" fact="1.375"/>
                <dgm:constr type="ctrY" for="ch" forName="picture_5" refType="h" refFor="ch" refForName="picture_1" fact="0.8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if>
            <dgm:else name="Name19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r" for="ch" forName="picture_2" refType="w"/>
                <dgm:constr type="rOff" for="ch" forName="picture_2" refType="w" refFor="ch" refForName="picture_1" fact="-1.375"/>
                <dgm:constr type="ctrY" for="ch" forName="picture_2" refType="h" refFor="ch" refForName="picture_1" fact="0.11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353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647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r" for="ch" forName="picture_5" refType="w"/>
                <dgm:constr type="rOff" for="ch" forName="picture_5" refType="w" refFor="ch" refForName="picture_1" fact="-1.375"/>
                <dgm:constr type="ctrY" for="ch" forName="picture_5" refType="h" refFor="ch" refForName="picture_1" fact="0.8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else>
          </dgm:choose>
        </dgm:if>
        <dgm:if name="Name20" axis="ch" ptType="node" func="cnt" op="lte" val="6">
          <dgm:choose name="Name21">
            <dgm:if name="Name22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l" for="ch" forName="picture_2" refType="w" refFor="ch" refForName="picture_1" fact="1.4238"/>
                <dgm:constr type="ctrY" for="ch" forName="picture_2" refType="h" refFor="ch" refForName="picture_1" fact="0.09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l" for="ch" forName="picture_3" refType="w" refFor="ch" refForName="picture_1" fact="1.2667"/>
                <dgm:constr type="ctrY" for="ch" forName="picture_3" refType="h" refFor="ch" refForName="picture_1" fact="0.261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l" for="ch" forName="picture_4" refType="w" refFor="ch" refForName="picture_1" fact="1.21"/>
                <dgm:constr type="ctrY" for="ch" forName="picture_4" refType="h" refFor="ch" refForName="picture_1" fact="0.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l" for="ch" forName="picture_5" refType="w" refFor="ch" refForName="picture_1" fact="1.2667"/>
                <dgm:constr type="ctrY" for="ch" forName="picture_5" refType="h" refFor="ch" refForName="picture_1" fact="0.73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l" for="ch" forName="picture_6" refType="w" refFor="ch" refForName="picture_1" fact="1.4238"/>
                <dgm:constr type="ctrY" for="ch" forName="picture_6" refType="h" refFor="ch" refForName="picture_1" fact="0.91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if>
            <dgm:else name="Name23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r" for="ch" forName="picture_2" refType="w"/>
                <dgm:constr type="rOff" for="ch" forName="picture_2" refType="w" refFor="ch" refForName="picture_1" fact="-1.4238"/>
                <dgm:constr type="ctrY" for="ch" forName="picture_2" refType="h" refFor="ch" refForName="picture_1" fact="0.09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r" for="ch" forName="picture_3" refType="w"/>
                <dgm:constr type="rOff" for="ch" forName="picture_3" refType="w" refFor="ch" refForName="picture_1" fact="-1.2667"/>
                <dgm:constr type="ctrY" for="ch" forName="picture_3" refType="h" refFor="ch" refForName="picture_1" fact="0.261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r" for="ch" forName="picture_5" refType="w"/>
                <dgm:constr type="rOff" for="ch" forName="picture_5" refType="w" refFor="ch" refForName="picture_1" fact="-1.2667"/>
                <dgm:constr type="ctrY" for="ch" forName="picture_5" refType="h" refFor="ch" refForName="picture_1" fact="0.73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r" for="ch" forName="picture_6" refType="w"/>
                <dgm:constr type="rOff" for="ch" forName="picture_6" refType="w" refFor="ch" refForName="picture_1" fact="-1.4238"/>
                <dgm:constr type="ctrY" for="ch" forName="picture_6" refType="h" refFor="ch" refForName="picture_1" fact="0.91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else>
          </dgm:choose>
        </dgm:if>
        <dgm:else name="Name24">
          <dgm:choose name="Name25">
            <dgm:if name="Name2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l" for="ch" forName="picture_2" refType="w" refFor="ch" refForName="picture_1" fact="1.4363"/>
                <dgm:constr type="ctrY" for="ch" forName="picture_2" refType="h" refFor="ch" refForName="picture_1" fact="0.0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l" for="ch" forName="picture_3" refType="w" refFor="ch" refForName="picture_1" fact="1.2898"/>
                <dgm:constr type="ctrY" for="ch" forName="picture_3" refType="h" refFor="ch" refForName="picture_1" fact="0.227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l" for="ch" forName="picture_4" refType="w" refFor="ch" refForName="picture_1" fact="1.21"/>
                <dgm:constr type="ctrY" for="ch" forName="picture_4" refType="h" refFor="ch" refForName="picture_1" fact="0.40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l" for="ch" forName="picture_5" refType="w" refFor="ch" refForName="picture_1" fact="1.21"/>
                <dgm:constr type="ctrY" for="ch" forName="picture_5" refType="h" refFor="ch" refForName="picture_1" fact="0.595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l" for="ch" forName="picture_6" refType="w" refFor="ch" refForName="picture_1" fact="1.2898"/>
                <dgm:constr type="ctrY" for="ch" forName="picture_6" refType="h" refFor="ch" refForName="picture_1" fact="0.773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l" for="ch" forName="picture_7" refType="w" refFor="ch" refForName="picture_1" fact="1.4363"/>
                <dgm:constr type="ctrY" for="ch" forName="picture_7" refType="h" refFor="ch" refForName="picture_1" fact="0.925"/>
                <dgm:constr type="l" for="ch" forName="line_7" refType="ctrX" refFor="ch" refForName="picture_1"/>
                <dgm:constr type="h" for="ch" forName="line_7"/>
                <dgm:constr type="r" for="ch" forName="line_7" refType="ctrX" refFor="ch" refForName="picture_7"/>
                <dgm:constr type="ctrY" for="ch" forName="line_7" refType="ctrY" refFor="ch" refForName="picture_7"/>
                <dgm:constr type="r" for="ch" forName="textparent_7" refType="w"/>
                <dgm:constr type="h" for="ch" forName="textparent_7" refType="h" refFor="ch" refForName="picture_7"/>
                <dgm:constr type="l" for="ch" forName="textparent_7" refType="r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if>
            <dgm:else name="Name2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r" for="ch" forName="picture_2" refType="w"/>
                <dgm:constr type="rOff" for="ch" forName="picture_2" refType="w" refFor="ch" refForName="picture_1" fact="-1.4363"/>
                <dgm:constr type="ctrY" for="ch" forName="picture_2" refType="h" refFor="ch" refForName="picture_1" fact="0.0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r" for="ch" forName="picture_3" refType="w"/>
                <dgm:constr type="rOff" for="ch" forName="picture_3" refType="w" refFor="ch" refForName="picture_1" fact="-1.2898"/>
                <dgm:constr type="ctrY" for="ch" forName="picture_3" refType="h" refFor="ch" refForName="picture_1" fact="0.227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40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r" for="ch" forName="picture_5" refType="w"/>
                <dgm:constr type="rOff" for="ch" forName="picture_5" refType="w" refFor="ch" refForName="picture_1" fact="-1.21"/>
                <dgm:constr type="ctrY" for="ch" forName="picture_5" refType="h" refFor="ch" refForName="picture_1" fact="0.595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r" for="ch" forName="picture_6" refType="w"/>
                <dgm:constr type="rOff" for="ch" forName="picture_6" refType="w" refFor="ch" refForName="picture_1" fact="-1.2898"/>
                <dgm:constr type="ctrY" for="ch" forName="picture_6" refType="h" refFor="ch" refForName="picture_1" fact="0.773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r" for="ch" forName="picture_7" refType="w"/>
                <dgm:constr type="rOff" for="ch" forName="picture_7" refType="w" refFor="ch" refForName="picture_1" fact="-1.4363"/>
                <dgm:constr type="ctrY" for="ch" forName="picture_7" refType="h" refFor="ch" refForName="picture_1" fact="0.925"/>
                <dgm:constr type="r" for="ch" forName="line_7" refType="ctrX" refFor="ch" refForName="picture_1"/>
                <dgm:constr type="h" for="ch" forName="line_7"/>
                <dgm:constr type="l" for="ch" forName="line_7" refType="ctrX" refFor="ch" refForName="picture_7"/>
                <dgm:constr type="ctrY" for="ch" forName="line_7" refType="ctrY" refFor="ch" refForName="picture_7"/>
                <dgm:constr type="l" for="ch" forName="textparent_7"/>
                <dgm:constr type="h" for="ch" forName="textparent_7" refType="h" refFor="ch" refForName="picture_7"/>
                <dgm:constr type="r" for="ch" forName="textparent_7" refType="l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else>
          </dgm:choose>
        </dgm:else>
      </dgm:choose>
      <dgm:forEach name="wrapper" axis="self" ptType="parTrans">
        <dgm:forEach name="wrapper2" axis="self" ptType="sibTrans" st="2">
          <dgm:forEach name="pictureRepeat" axis="self">
            <dgm:layoutNode name="pictureRepeatNode" styleLbl="alignImgPlace1">
              <dgm:alg type="sp"/>
              <dgm:shape xmlns:r="http://schemas.openxmlformats.org/officeDocument/2006/relationships" type="ellipse" r:blip="" blipPhldr="1">
                <dgm:adjLst/>
              </dgm:shape>
              <dgm:presOf axis="self"/>
            </dgm:layoutNode>
          </dgm:forEach>
        </dgm:forEach>
      </dgm:forEach>
      <dgm:forEach name="Name28" axis="ch" ptType="sibTrans" hideLastTrans="0" cnt="1">
        <dgm:layoutNode name="picture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9" ref="pictureRepeat"/>
        </dgm:layoutNode>
      </dgm:forEach>
      <dgm:forEach name="Name30" axis="ch" ptType="node" cnt="1">
        <dgm:layoutNode name="text_1" styleLbl="node1">
          <dgm:varLst>
            <dgm:bulletEnabled val="1"/>
          </dgm:varLst>
          <dgm:alg type="tx">
            <dgm:param type="txAnchorVert" val="b"/>
            <dgm:param type="txAnchorVertCh" val="b"/>
            <dgm:param type="parTxRTLAlign" val="r"/>
            <dgm:param type="shpTxRTLAlignCh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65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</dgm:forEach>
      <dgm:forEach name="Name31" axis="ch" ptType="sibTrans" hideLastTrans="0" st="2" cnt="1">
        <dgm:layoutNode name="picture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2" ref="pictureRepeat"/>
        </dgm:layoutNode>
      </dgm:forEach>
      <dgm:forEach name="Name33" axis="ch" ptType="node" st="2" cnt="1">
        <dgm:layoutNode name="line_2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2">
          <dgm:choose name="Name34">
            <dgm:if name="Name35" func="var" arg="dir" op="equ" val="norm">
              <dgm:alg type="lin">
                <dgm:param type="horzAlign" val="l"/>
              </dgm:alg>
            </dgm:if>
            <dgm:else name="Name36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2" refType="w"/>
            <dgm:constr type="h" for="ch" forName="text_2" refType="h"/>
          </dgm:constrLst>
          <dgm:presOf/>
          <dgm:layoutNode name="text_2" styleLbl="revTx">
            <dgm:varLst>
              <dgm:bulletEnabled val="1"/>
            </dgm:varLst>
            <dgm:choose name="Name37">
              <dgm:if name="Name38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39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0" axis="ch" ptType="sibTrans" hideLastTrans="0" st="3" cnt="1">
        <dgm:layoutNode name="picture_3">
          <dgm:alg type="sp"/>
          <dgm:shape xmlns:r="http://schemas.openxmlformats.org/officeDocument/2006/relationships" r:blip="">
            <dgm:adjLst/>
          </dgm:shape>
          <dgm:presOf/>
          <dgm:constrLst/>
          <dgm:forEach name="Name41" ref="pictureRepeat"/>
        </dgm:layoutNode>
      </dgm:forEach>
      <dgm:forEach name="Name42" axis="ch" ptType="node" st="3" cnt="1">
        <dgm:layoutNode name="line_3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3">
          <dgm:choose name="Name43">
            <dgm:if name="Name44" func="var" arg="dir" op="equ" val="norm">
              <dgm:alg type="lin">
                <dgm:param type="horzAlign" val="l"/>
              </dgm:alg>
            </dgm:if>
            <dgm:else name="Name45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3" refType="w"/>
            <dgm:constr type="h" for="ch" forName="text_3" refType="h"/>
          </dgm:constrLst>
          <dgm:presOf/>
          <dgm:layoutNode name="text_3" styleLbl="revTx">
            <dgm:varLst>
              <dgm:bulletEnabled val="1"/>
            </dgm:varLst>
            <dgm:choose name="Name46">
              <dgm:if name="Name47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48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9" axis="ch" ptType="sibTrans" hideLastTrans="0" st="4" cnt="1">
        <dgm:layoutNode name="picture_4">
          <dgm:alg type="sp"/>
          <dgm:shape xmlns:r="http://schemas.openxmlformats.org/officeDocument/2006/relationships" r:blip="">
            <dgm:adjLst/>
          </dgm:shape>
          <dgm:presOf/>
          <dgm:constrLst/>
          <dgm:forEach name="Name50" ref="pictureRepeat"/>
        </dgm:layoutNode>
      </dgm:forEach>
      <dgm:forEach name="Name51" axis="ch" ptType="node" st="4" cnt="1">
        <dgm:layoutNode name="line_4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4">
          <dgm:choose name="Name52">
            <dgm:if name="Name53" func="var" arg="dir" op="equ" val="norm">
              <dgm:alg type="lin">
                <dgm:param type="horzAlign" val="l"/>
              </dgm:alg>
            </dgm:if>
            <dgm:else name="Name54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4" refType="w"/>
            <dgm:constr type="h" for="ch" forName="text_4" refType="h"/>
          </dgm:constrLst>
          <dgm:presOf/>
          <dgm:layoutNode name="text_4" styleLbl="revTx">
            <dgm:varLst>
              <dgm:bulletEnabled val="1"/>
            </dgm:varLst>
            <dgm:choose name="Name55">
              <dgm:if name="Name56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57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58" axis="ch" ptType="sibTrans" hideLastTrans="0" st="5" cnt="1">
        <dgm:layoutNode name="picture_5">
          <dgm:alg type="sp"/>
          <dgm:shape xmlns:r="http://schemas.openxmlformats.org/officeDocument/2006/relationships" r:blip="">
            <dgm:adjLst/>
          </dgm:shape>
          <dgm:presOf/>
          <dgm:constrLst/>
          <dgm:forEach name="Name59" ref="pictureRepeat"/>
        </dgm:layoutNode>
      </dgm:forEach>
      <dgm:forEach name="Name60" axis="ch" ptType="node" st="5" cnt="1">
        <dgm:layoutNode name="line_5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5">
          <dgm:choose name="Name61">
            <dgm:if name="Name62" func="var" arg="dir" op="equ" val="norm">
              <dgm:alg type="lin">
                <dgm:param type="horzAlign" val="l"/>
              </dgm:alg>
            </dgm:if>
            <dgm:else name="Name63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5" refType="w"/>
            <dgm:constr type="h" for="ch" forName="text_5" refType="h"/>
          </dgm:constrLst>
          <dgm:presOf/>
          <dgm:layoutNode name="text_5" styleLbl="revTx">
            <dgm:varLst>
              <dgm:bulletEnabled val="1"/>
            </dgm:varLst>
            <dgm:choose name="Name64">
              <dgm:if name="Name65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66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67" axis="ch" ptType="sibTrans" hideLastTrans="0" st="6" cnt="1">
        <dgm:layoutNode name="picture_6">
          <dgm:alg type="sp"/>
          <dgm:shape xmlns:r="http://schemas.openxmlformats.org/officeDocument/2006/relationships" r:blip="">
            <dgm:adjLst/>
          </dgm:shape>
          <dgm:presOf/>
          <dgm:constrLst/>
          <dgm:forEach name="Name68" ref="pictureRepeat"/>
        </dgm:layoutNode>
      </dgm:forEach>
      <dgm:forEach name="Name69" axis="ch" ptType="node" st="6" cnt="1">
        <dgm:layoutNode name="line_6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6">
          <dgm:choose name="Name70">
            <dgm:if name="Name71" func="var" arg="dir" op="equ" val="norm">
              <dgm:alg type="lin">
                <dgm:param type="horzAlign" val="l"/>
              </dgm:alg>
            </dgm:if>
            <dgm:else name="Name72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6" refType="w"/>
            <dgm:constr type="h" for="ch" forName="text_6" refType="h"/>
          </dgm:constrLst>
          <dgm:presOf/>
          <dgm:layoutNode name="text_6" styleLbl="revTx">
            <dgm:varLst>
              <dgm:bulletEnabled val="1"/>
            </dgm:varLst>
            <dgm:choose name="Name73">
              <dgm:if name="Name74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75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76" axis="ch" ptType="sibTrans" hideLastTrans="0" st="7" cnt="1">
        <dgm:layoutNode name="picture_7">
          <dgm:alg type="sp"/>
          <dgm:shape xmlns:r="http://schemas.openxmlformats.org/officeDocument/2006/relationships" r:blip="">
            <dgm:adjLst/>
          </dgm:shape>
          <dgm:presOf/>
          <dgm:constrLst/>
          <dgm:forEach name="Name77" ref="pictureRepeat"/>
        </dgm:layoutNode>
      </dgm:forEach>
      <dgm:forEach name="Name78" axis="ch" ptType="node" st="7" cnt="1">
        <dgm:layoutNode name="line_7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7">
          <dgm:choose name="Name79">
            <dgm:if name="Name80" func="var" arg="dir" op="equ" val="norm">
              <dgm:alg type="lin">
                <dgm:param type="horzAlign" val="l"/>
              </dgm:alg>
            </dgm:if>
            <dgm:else name="Name81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7" refType="w"/>
            <dgm:constr type="h" for="ch" forName="text_7" refType="h"/>
          </dgm:constrLst>
          <dgm:presOf/>
          <dgm:layoutNode name="text_7" styleLbl="revTx">
            <dgm:varLst>
              <dgm:bulletEnabled val="1"/>
            </dgm:varLst>
            <dgm:choose name="Name82">
              <dgm:if name="Name83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84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03.05.2024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25.jpeg"/><Relationship Id="rId2" Type="http://schemas.openxmlformats.org/officeDocument/2006/relationships/hyperlink" Target="http://psypress.ru/psynews/25570.s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27.png"/><Relationship Id="rId2" Type="http://schemas.openxmlformats.org/officeDocument/2006/relationships/hyperlink" Target="http://psypress.ru/psynews/25570.s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3.png"/><Relationship Id="rId7" Type="http://schemas.microsoft.com/office/2007/relationships/hdphoto" Target="../media/hdphoto3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microsoft.com/office/2007/relationships/hdphoto" Target="../media/hdphoto2.wdp"/><Relationship Id="rId10" Type="http://schemas.microsoft.com/office/2007/relationships/hdphoto" Target="../media/hdphoto4.wdp"/><Relationship Id="rId4" Type="http://schemas.openxmlformats.org/officeDocument/2006/relationships/image" Target="../media/image28.png"/><Relationship Id="rId9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5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G"/><Relationship Id="rId5" Type="http://schemas.openxmlformats.org/officeDocument/2006/relationships/image" Target="../media/image33.JPG"/><Relationship Id="rId4" Type="http://schemas.openxmlformats.org/officeDocument/2006/relationships/image" Target="../media/image32.JP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13" Type="http://schemas.openxmlformats.org/officeDocument/2006/relationships/image" Target="../media/image44.jpeg"/><Relationship Id="rId3" Type="http://schemas.openxmlformats.org/officeDocument/2006/relationships/image" Target="../media/image3.png"/><Relationship Id="rId7" Type="http://schemas.openxmlformats.org/officeDocument/2006/relationships/image" Target="../media/image39.png"/><Relationship Id="rId12" Type="http://schemas.openxmlformats.org/officeDocument/2006/relationships/image" Target="../media/image4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11" Type="http://schemas.openxmlformats.org/officeDocument/2006/relationships/image" Target="../media/image42.png"/><Relationship Id="rId5" Type="http://schemas.openxmlformats.org/officeDocument/2006/relationships/image" Target="../media/image37.jpeg"/><Relationship Id="rId10" Type="http://schemas.openxmlformats.org/officeDocument/2006/relationships/image" Target="../media/image41.jpeg"/><Relationship Id="rId4" Type="http://schemas.openxmlformats.org/officeDocument/2006/relationships/image" Target="../media/image36.jpeg"/><Relationship Id="rId9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5.jpeg"/><Relationship Id="rId7" Type="http://schemas.openxmlformats.org/officeDocument/2006/relationships/image" Target="../media/image7.jpeg"/><Relationship Id="rId2" Type="http://schemas.openxmlformats.org/officeDocument/2006/relationships/hyperlink" Target="http://www.google.ru/url?sa=i&amp;rct=j&amp;q=&amp;esrc=s&amp;source=images&amp;cd=&amp;cad=rja&amp;uact=8&amp;ved=0CAcQjRxqFQoTCNy2uYC0xscCFeGXcgodPvgAIQ&amp;url=http://www.eseur.ru/Podgotovka_k_Vserossiyskoy_konferencii_rabotnikov_dopolnitelnogo_obrazovaniya_detey/&amp;ei=_oLdVdy_GOGvygO-8IOIAg&amp;psig=AFQjCNE8Mgc4mPN3j_rUHnoplUAH-jWPgQ&amp;ust=144066673575125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ogle.ru/url?sa=i&amp;rct=j&amp;q=&amp;esrc=s&amp;source=images&amp;cd=&amp;cad=rja&amp;uact=8&amp;ved=0CAcQjRxqFQoTCMGY25O1xscCFUXAcgoddO4JSA&amp;url=http://komitet-demiynsk.edusite.ru/p49aa1.html&amp;ei=M4TdVYGzDsWAywP03KfABA&amp;psig=AFQjCNFzeyTMtISR8SrV6IFeackKwbYN4g&amp;ust=1440667043863526" TargetMode="External"/><Relationship Id="rId5" Type="http://schemas.openxmlformats.org/officeDocument/2006/relationships/image" Target="../media/image6.gif"/><Relationship Id="rId4" Type="http://schemas.openxmlformats.org/officeDocument/2006/relationships/hyperlink" Target="http://www.google.ru/url?sa=i&amp;rct=j&amp;q=&amp;esrc=s&amp;source=images&amp;cd=&amp;cad=rja&amp;uact=8&amp;ved=0CAcQjRxqFQoTCID4xvi0xscCFSGXcgodRSgBHA&amp;url=http://kuitto.3dn.ru/index/vneurochnaja_dejatelnost/0-113&amp;ei=-oPdVYCTEaGuygPF0ITgAQ&amp;psig=AFQjCNEyXhrO3kNQ2Nh9xKmKGgWgbUH61g&amp;ust=1440666867361041" TargetMode="External"/><Relationship Id="rId9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13" Type="http://schemas.openxmlformats.org/officeDocument/2006/relationships/image" Target="../media/image2.png"/><Relationship Id="rId3" Type="http://schemas.openxmlformats.org/officeDocument/2006/relationships/image" Target="../media/image9.png"/><Relationship Id="rId7" Type="http://schemas.openxmlformats.org/officeDocument/2006/relationships/diagramQuickStyle" Target="../diagrams/quickStyle1.xml"/><Relationship Id="rId12" Type="http://schemas.openxmlformats.org/officeDocument/2006/relationships/image" Target="../media/image1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11" Type="http://schemas.openxmlformats.org/officeDocument/2006/relationships/hyperlink" Target="http://www.google.ru/url?sa=i&amp;rct=j&amp;q=&amp;esrc=s&amp;source=images&amp;cd=&amp;cad=rja&amp;uact=8&amp;ved=0CAcQjRxqFQoTCOuZxciyxscCFUK-cgodH8gFZg&amp;url=http://www.therunet.com/articles/1059-12-proryvnyh-tehnologiy-kotorye-izmenyat-mir&amp;ei=fIHdVevrK8L8ygOfkJewBg&amp;psig=AFQjCNGnPNez9Q5veoyY3asSDzR5owgwLA&amp;ust=1440666303808191" TargetMode="External"/><Relationship Id="rId5" Type="http://schemas.openxmlformats.org/officeDocument/2006/relationships/diagramData" Target="../diagrams/data1.xml"/><Relationship Id="rId10" Type="http://schemas.openxmlformats.org/officeDocument/2006/relationships/image" Target="../media/image11.jpeg"/><Relationship Id="rId4" Type="http://schemas.microsoft.com/office/2007/relationships/hdphoto" Target="../media/hdphoto1.wdp"/><Relationship Id="rId9" Type="http://schemas.microsoft.com/office/2007/relationships/diagramDrawing" Target="../diagrams/drawing1.xml"/><Relationship Id="rId1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4.png"/><Relationship Id="rId7" Type="http://schemas.openxmlformats.org/officeDocument/2006/relationships/image" Target="../media/image16.jpeg"/><Relationship Id="rId2" Type="http://schemas.openxmlformats.org/officeDocument/2006/relationships/hyperlink" Target="http://www.google.ru/url?sa=i&amp;rct=j&amp;q=&amp;esrc=s&amp;source=images&amp;cd=&amp;cad=rja&amp;uact=8&amp;ved=0CAcQjRxqFQoTCIXFnJrPxscCFeKXcgodcvkAzA&amp;url=http://commerra.ru/gimnazicheskoe-obrazovanie/&amp;ei=hJ_dVYXzDOKvygPy8oPgDA&amp;psig=AFQjCNEyXhrO3kNQ2Nh9xKmKGgWgbUH61g&amp;ust=144066686736104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ogle.ru/url?sa=i&amp;rct=j&amp;q=&amp;esrc=s&amp;source=images&amp;cd=&amp;cad=rja&amp;uact=8&amp;ved=0CAcQjRxqFQoTCIf1t_jPxscCFUr8cgodn0IO2g&amp;url=http://bambinostory.com/nachalnaya-shkola/&amp;ei=SaDdVcesMMr4ywOfhbnQDQ&amp;psig=AFQjCNEyXhrO3kNQ2Nh9xKmKGgWgbUH61g&amp;ust=1440666867361041" TargetMode="External"/><Relationship Id="rId5" Type="http://schemas.openxmlformats.org/officeDocument/2006/relationships/image" Target="../media/image15.jpeg"/><Relationship Id="rId4" Type="http://schemas.openxmlformats.org/officeDocument/2006/relationships/hyperlink" Target="http://psypress.ru/psynews/25570.shtml" TargetMode="External"/><Relationship Id="rId9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G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1784" y="1268760"/>
            <a:ext cx="8060432" cy="3384376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200" dirty="0">
                <a:solidFill>
                  <a:srgbClr val="920000"/>
                </a:solidFill>
                <a:latin typeface="Arial Black" panose="020B0A04020102020204" pitchFamily="34" charset="0"/>
              </a:rPr>
              <a:t> Внеурочная деятельность</a:t>
            </a:r>
            <a:br>
              <a:rPr lang="ru-RU" sz="3200" dirty="0">
                <a:solidFill>
                  <a:srgbClr val="920000"/>
                </a:solidFill>
                <a:latin typeface="Arial Black" panose="020B0A04020102020204" pitchFamily="34" charset="0"/>
              </a:rPr>
            </a:br>
            <a:r>
              <a:rPr lang="ru-RU" sz="3200" dirty="0">
                <a:solidFill>
                  <a:srgbClr val="920000"/>
                </a:solidFill>
                <a:latin typeface="Arial Black" panose="020B0A04020102020204" pitchFamily="34" charset="0"/>
              </a:rPr>
              <a:t>учащихся как путь повышения эффективности воспитательной работы в современной школе </a:t>
            </a:r>
            <a:br>
              <a:rPr lang="ru-RU" sz="3200" dirty="0">
                <a:solidFill>
                  <a:srgbClr val="920000"/>
                </a:solidFill>
                <a:latin typeface="Arial Black" panose="020B0A04020102020204" pitchFamily="34" charset="0"/>
              </a:rPr>
            </a:br>
            <a:endParaRPr lang="ru-RU" sz="3200" dirty="0">
              <a:solidFill>
                <a:srgbClr val="92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4568" y="2132856"/>
            <a:ext cx="1706563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107504" y="116632"/>
            <a:ext cx="8928992" cy="6624736"/>
            <a:chOff x="107504" y="116632"/>
            <a:chExt cx="8928992" cy="6624736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56176" y="306542"/>
              <a:ext cx="2750443" cy="750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Рамка 3"/>
            <p:cNvSpPr/>
            <p:nvPr/>
          </p:nvSpPr>
          <p:spPr>
            <a:xfrm>
              <a:off x="107504" y="116632"/>
              <a:ext cx="8928992" cy="6624736"/>
            </a:xfrm>
            <a:prstGeom prst="frame">
              <a:avLst>
                <a:gd name="adj1" fmla="val 1555"/>
              </a:avLst>
            </a:prstGeom>
            <a:solidFill>
              <a:srgbClr val="002060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9" name="Подзаголовок 2"/>
          <p:cNvSpPr txBox="1">
            <a:spLocks/>
          </p:cNvSpPr>
          <p:nvPr/>
        </p:nvSpPr>
        <p:spPr>
          <a:xfrm>
            <a:off x="3357554" y="5589240"/>
            <a:ext cx="5094966" cy="8164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dirty="0">
                <a:solidFill>
                  <a:srgbClr val="002060"/>
                </a:solidFill>
                <a:latin typeface="Arial Black" panose="020B0A04020102020204" pitchFamily="34" charset="0"/>
              </a:rPr>
              <a:t>Юркина И.Г., заместитель директора </a:t>
            </a:r>
          </a:p>
          <a:p>
            <a:r>
              <a:rPr lang="ru-RU" sz="1800" dirty="0">
                <a:solidFill>
                  <a:srgbClr val="002060"/>
                </a:solidFill>
                <a:latin typeface="Arial Black" panose="020B0A04020102020204" pitchFamily="34" charset="0"/>
              </a:rPr>
              <a:t>МАОУ СОШ №8 г. Холмска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1327" y="281122"/>
            <a:ext cx="1030313" cy="98763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4683571"/>
            <a:ext cx="2809875" cy="1811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10937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475656" y="341784"/>
            <a:ext cx="62646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2400" dirty="0">
                <a:solidFill>
                  <a:srgbClr val="920000"/>
                </a:solidFill>
                <a:latin typeface="Arial Black" panose="020B0A04020102020204" pitchFamily="34" charset="0"/>
              </a:rPr>
              <a:t>ОБЩЕКУЛЬТУРНОЕ НАПРАВЛЕНИЕ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4498154"/>
              </p:ext>
            </p:extLst>
          </p:nvPr>
        </p:nvGraphicFramePr>
        <p:xfrm>
          <a:off x="431539" y="1412776"/>
          <a:ext cx="8475080" cy="516552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3214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17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21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6330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6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6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6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600000"/>
                          </a:solidFill>
                          <a:effectLst/>
                          <a:latin typeface="Arial Black" panose="020B0A04020102020204" pitchFamily="34" charset="0"/>
                        </a:rPr>
                        <a:t>ШКОЛА</a:t>
                      </a:r>
                      <a:endParaRPr lang="ru-RU" sz="1400" dirty="0">
                        <a:solidFill>
                          <a:srgbClr val="6000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A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</a:rPr>
                        <a:t>Первая половина дня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</a:rPr>
                        <a:t> Урочная деятельность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Проектно-исследовательская деятельность.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50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</a:rPr>
                        <a:t> Вторая</a:t>
                      </a:r>
                      <a:r>
                        <a:rPr lang="ru-RU" sz="1200" baseline="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</a:rPr>
                        <a:t> половина дня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- «Юный художник» (1 – 4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кл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., ГПД)</a:t>
                      </a:r>
                    </a:p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- «Позитив» (6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кл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.)</a:t>
                      </a:r>
                    </a:p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- «Реверанс» (5</a:t>
                      </a:r>
                      <a:r>
                        <a:rPr lang="ru-RU" sz="1400" baseline="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aseline="0" dirty="0" err="1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кл</a:t>
                      </a:r>
                      <a:r>
                        <a:rPr lang="ru-RU" sz="1400" baseline="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.)</a:t>
                      </a:r>
                    </a:p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400" baseline="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Проектно-исследовательская деятельность.</a:t>
                      </a:r>
                    </a:p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400" baseline="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Праздники, концерты, конкурсы, игровые программы, акции.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371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600000"/>
                          </a:solidFill>
                          <a:effectLst/>
                          <a:latin typeface="Arial Black" panose="020B0A04020102020204" pitchFamily="34" charset="0"/>
                        </a:rPr>
                        <a:t> СЕМЬЯ,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6000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ГОРОДСКИЕ УЧРЕЖДЕНИЯ ДОПОЛНИТЕЛЬНОГО ОБРАЗОВАНИЯ, КУЛЬТУРЫ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A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</a:rPr>
                        <a:t> Вторая</a:t>
                      </a:r>
                      <a:r>
                        <a:rPr lang="ru-RU" sz="1200" baseline="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</a:rPr>
                        <a:t> половина дня, выходные дни, каникулы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</a:rPr>
                        <a:t> Дом детского творчества,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 Школа искусств,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 РЦДК,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 ДДТ,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 КДЦ «Россия».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7413" name="Picture 5" descr="http://psypress.ru/files/25570/school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24744" y="1336458"/>
            <a:ext cx="1959562" cy="14686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Группа 9"/>
          <p:cNvGrpSpPr/>
          <p:nvPr/>
        </p:nvGrpSpPr>
        <p:grpSpPr>
          <a:xfrm>
            <a:off x="107504" y="116632"/>
            <a:ext cx="8928992" cy="6624736"/>
            <a:chOff x="107504" y="116632"/>
            <a:chExt cx="8928992" cy="6624736"/>
          </a:xfrm>
        </p:grpSpPr>
        <p:pic>
          <p:nvPicPr>
            <p:cNvPr id="11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08304" y="306544"/>
              <a:ext cx="1598315" cy="4359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Рамка 11"/>
            <p:cNvSpPr/>
            <p:nvPr/>
          </p:nvSpPr>
          <p:spPr>
            <a:xfrm>
              <a:off x="107504" y="116632"/>
              <a:ext cx="8928992" cy="6624736"/>
            </a:xfrm>
            <a:prstGeom prst="frame">
              <a:avLst>
                <a:gd name="adj1" fmla="val 1555"/>
              </a:avLst>
            </a:prstGeom>
            <a:solidFill>
              <a:srgbClr val="002060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1327" y="281122"/>
            <a:ext cx="1030313" cy="987638"/>
          </a:xfrm>
          <a:prstGeom prst="rect">
            <a:avLst/>
          </a:prstGeom>
        </p:spPr>
      </p:pic>
      <p:pic>
        <p:nvPicPr>
          <p:cNvPr id="1026" name="Picture 2" descr="Картинки по запросу ДОПОЛНИТЕЛЬНОЕ ОБРАЗОВАНИЕ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533649"/>
            <a:ext cx="1905000" cy="1790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Картинки по запросу ТАНЦЫ ДЕТ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5157192"/>
            <a:ext cx="2016224" cy="1341706"/>
          </a:xfrm>
          <a:prstGeom prst="rect">
            <a:avLst/>
          </a:prstGeom>
          <a:ln w="38100" cap="sq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52532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475656" y="341784"/>
            <a:ext cx="62646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2400" dirty="0">
                <a:solidFill>
                  <a:srgbClr val="920000"/>
                </a:solidFill>
                <a:latin typeface="Arial Black" panose="020B0A04020102020204" pitchFamily="34" charset="0"/>
              </a:rPr>
              <a:t>ДУХОВНО-НРАВСТВЕННОЕ,  СПОРТИВНО-ОЗДОРОВИТЕЛЬНОЕ, СОЦИАЛЬНОЕ  НАПРАВЛЕНИЯ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8786023"/>
              </p:ext>
            </p:extLst>
          </p:nvPr>
        </p:nvGraphicFramePr>
        <p:xfrm>
          <a:off x="431540" y="1412776"/>
          <a:ext cx="8280920" cy="523753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2682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045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08112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6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6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6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600000"/>
                          </a:solidFill>
                          <a:effectLst/>
                          <a:latin typeface="Arial Black" panose="020B0A04020102020204" pitchFamily="34" charset="0"/>
                        </a:rPr>
                        <a:t>ШКОЛА</a:t>
                      </a:r>
                      <a:endParaRPr lang="ru-RU" sz="1400" dirty="0">
                        <a:solidFill>
                          <a:srgbClr val="6000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A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</a:rPr>
                        <a:t>Первая половина дня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</a:rPr>
                        <a:t> Уроки психологии, технологии,</a:t>
                      </a:r>
                      <a:r>
                        <a:rPr lang="ru-RU" sz="1400" baseline="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</a:rPr>
                        <a:t> физической культуры.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Проектно-исследовательская деятельность.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Динамическая пауза (1 классы)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922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</a:rPr>
                        <a:t> Вторая</a:t>
                      </a:r>
                      <a:r>
                        <a:rPr lang="ru-RU" sz="1200" baseline="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</a:rPr>
                        <a:t> половина дня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</a:rPr>
                        <a:t> - 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психологический клуб «Радуга» (ГПД)</a:t>
                      </a:r>
                    </a:p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- «Орлята России» (1-4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кл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.)</a:t>
                      </a:r>
                    </a:p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- «Я, ты, он, она» (5кл.)</a:t>
                      </a:r>
                    </a:p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- «Безопасная дорога» (1 – 4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кл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.)</a:t>
                      </a:r>
                    </a:p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- «Разговоры о важном» (1-11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кл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.)</a:t>
                      </a:r>
                    </a:p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- «Билет в будущее»- (8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кл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.)</a:t>
                      </a:r>
                    </a:p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- «Россия- мои горизонты» (6-11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кл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.)</a:t>
                      </a:r>
                    </a:p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- Спортивные секции «Патриот», волейбол, баскетбол (7-11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кл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.)</a:t>
                      </a:r>
                    </a:p>
                    <a:p>
                      <a:pPr marL="27305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Проектно-исследовательская деятельность.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371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600000"/>
                          </a:solidFill>
                          <a:effectLst/>
                          <a:latin typeface="Arial Black" panose="020B0A04020102020204" pitchFamily="34" charset="0"/>
                        </a:rPr>
                        <a:t> СЕМЬЯ,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6000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ГОРОДСКИЕ УЧРЕЖДЕНИЯ ДОПОЛНИТЕЛЬНОГО ОБРАЗОВАНИЯ, СПОРТА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A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</a:rPr>
                        <a:t> Вторая</a:t>
                      </a:r>
                      <a:r>
                        <a:rPr lang="ru-RU" sz="1200" baseline="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</a:rPr>
                        <a:t> половина дня, выходные дни, каникулы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СЮН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ДДТ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ДЮСШ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Бассейн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Спортивные клубы</a:t>
                      </a:r>
                      <a:r>
                        <a:rPr lang="ru-RU" sz="1400" baseline="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 и секции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7413" name="Picture 5" descr="http://psypress.ru/files/25570/school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24744" y="1336458"/>
            <a:ext cx="1959562" cy="14686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Группа 9"/>
          <p:cNvGrpSpPr/>
          <p:nvPr/>
        </p:nvGrpSpPr>
        <p:grpSpPr>
          <a:xfrm>
            <a:off x="107504" y="116632"/>
            <a:ext cx="8928992" cy="6624736"/>
            <a:chOff x="107504" y="116632"/>
            <a:chExt cx="8928992" cy="6624736"/>
          </a:xfrm>
        </p:grpSpPr>
        <p:pic>
          <p:nvPicPr>
            <p:cNvPr id="11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08304" y="306544"/>
              <a:ext cx="1598315" cy="4359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Рамка 11"/>
            <p:cNvSpPr/>
            <p:nvPr/>
          </p:nvSpPr>
          <p:spPr>
            <a:xfrm>
              <a:off x="107504" y="116632"/>
              <a:ext cx="8928992" cy="6624736"/>
            </a:xfrm>
            <a:prstGeom prst="frame">
              <a:avLst>
                <a:gd name="adj1" fmla="val 1555"/>
              </a:avLst>
            </a:prstGeom>
            <a:solidFill>
              <a:srgbClr val="002060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1327" y="281122"/>
            <a:ext cx="1030313" cy="987638"/>
          </a:xfrm>
          <a:prstGeom prst="rect">
            <a:avLst/>
          </a:prstGeom>
        </p:spPr>
      </p:pic>
      <p:pic>
        <p:nvPicPr>
          <p:cNvPr id="3074" name="Picture 2" descr="Картинки по запросу СПОРТИВНЫЕ СЕКЦИИ ДЕТИ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5328204"/>
            <a:ext cx="1741735" cy="1159047"/>
          </a:xfrm>
          <a:prstGeom prst="rect">
            <a:avLst/>
          </a:prstGeom>
          <a:ln w="38100" cap="sq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936" y="2538412"/>
            <a:ext cx="2114723" cy="2114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06092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107504" y="116632"/>
            <a:ext cx="8928992" cy="6624736"/>
            <a:chOff x="107504" y="116632"/>
            <a:chExt cx="8928992" cy="6624736"/>
          </a:xfrm>
        </p:grpSpPr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08304" y="306544"/>
              <a:ext cx="1598315" cy="4359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Рамка 10"/>
            <p:cNvSpPr/>
            <p:nvPr/>
          </p:nvSpPr>
          <p:spPr>
            <a:xfrm>
              <a:off x="107504" y="116632"/>
              <a:ext cx="8928992" cy="6624736"/>
            </a:xfrm>
            <a:prstGeom prst="frame">
              <a:avLst>
                <a:gd name="adj1" fmla="val 1555"/>
              </a:avLst>
            </a:prstGeom>
            <a:solidFill>
              <a:srgbClr val="002060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327" y="281122"/>
            <a:ext cx="1030313" cy="98763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62A5CFE-04A5-CD9B-60DB-32B8383E0FA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452729"/>
            <a:ext cx="2880319" cy="2520280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60D8102-E7BE-1C3A-4494-C5FA14BD08F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308" t="6577" r="9273" b="8557"/>
          <a:stretch/>
        </p:blipFill>
        <p:spPr>
          <a:xfrm>
            <a:off x="3635896" y="1420083"/>
            <a:ext cx="2776022" cy="2543270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8CDE9BC-4305-2AF1-7AC4-86D87A22D84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2" r="-1" b="5483"/>
          <a:stretch/>
        </p:blipFill>
        <p:spPr>
          <a:xfrm>
            <a:off x="6676783" y="1410427"/>
            <a:ext cx="1868704" cy="2552926"/>
          </a:xfrm>
          <a:prstGeom prst="rect">
            <a:avLst/>
          </a:prstGeom>
          <a:ln w="28575">
            <a:solidFill>
              <a:srgbClr val="920000"/>
            </a:solidFill>
          </a:ln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74175F6D-7A3C-660C-E4D8-72207E7BE35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4156978"/>
            <a:ext cx="5076056" cy="2419879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19777707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107504" y="116632"/>
            <a:ext cx="8928992" cy="6624736"/>
            <a:chOff x="107504" y="116632"/>
            <a:chExt cx="8928992" cy="6624736"/>
          </a:xfrm>
        </p:grpSpPr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08304" y="306544"/>
              <a:ext cx="1598315" cy="4359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Рамка 10"/>
            <p:cNvSpPr/>
            <p:nvPr/>
          </p:nvSpPr>
          <p:spPr>
            <a:xfrm>
              <a:off x="107504" y="116632"/>
              <a:ext cx="8928992" cy="6624736"/>
            </a:xfrm>
            <a:prstGeom prst="frame">
              <a:avLst>
                <a:gd name="adj1" fmla="val 1555"/>
              </a:avLst>
            </a:prstGeom>
            <a:solidFill>
              <a:srgbClr val="002060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327" y="281122"/>
            <a:ext cx="1030313" cy="987638"/>
          </a:xfrm>
          <a:prstGeom prst="rect">
            <a:avLst/>
          </a:prstGeom>
        </p:spPr>
      </p:pic>
      <p:grpSp>
        <p:nvGrpSpPr>
          <p:cNvPr id="22" name="Группа 21">
            <a:extLst>
              <a:ext uri="{FF2B5EF4-FFF2-40B4-BE49-F238E27FC236}">
                <a16:creationId xmlns:a16="http://schemas.microsoft.com/office/drawing/2014/main" id="{8D014266-5D59-1863-A523-D7FEE6A98B34}"/>
              </a:ext>
            </a:extLst>
          </p:cNvPr>
          <p:cNvGrpSpPr/>
          <p:nvPr/>
        </p:nvGrpSpPr>
        <p:grpSpPr>
          <a:xfrm>
            <a:off x="539552" y="1772816"/>
            <a:ext cx="8182482" cy="3051969"/>
            <a:chOff x="495150" y="1696614"/>
            <a:chExt cx="8182482" cy="3051969"/>
          </a:xfrm>
        </p:grpSpPr>
        <p:pic>
          <p:nvPicPr>
            <p:cNvPr id="18" name="Рисунок 17">
              <a:extLst>
                <a:ext uri="{FF2B5EF4-FFF2-40B4-BE49-F238E27FC236}">
                  <a16:creationId xmlns:a16="http://schemas.microsoft.com/office/drawing/2014/main" id="{652935AE-20EF-E393-BD1E-D9413C7C14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33" r="16668" b="2412"/>
            <a:stretch/>
          </p:blipFill>
          <p:spPr>
            <a:xfrm>
              <a:off x="495150" y="1700806"/>
              <a:ext cx="3024337" cy="3043585"/>
            </a:xfrm>
            <a:prstGeom prst="rect">
              <a:avLst/>
            </a:prstGeom>
            <a:ln w="28575">
              <a:solidFill>
                <a:srgbClr val="920000"/>
              </a:solidFill>
            </a:ln>
          </p:spPr>
        </p:pic>
        <p:pic>
          <p:nvPicPr>
            <p:cNvPr id="19" name="Рисунок 18">
              <a:extLst>
                <a:ext uri="{FF2B5EF4-FFF2-40B4-BE49-F238E27FC236}">
                  <a16:creationId xmlns:a16="http://schemas.microsoft.com/office/drawing/2014/main" id="{0F7F235C-41EC-0D62-263F-2039E28726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999" r="11539"/>
            <a:stretch/>
          </p:blipFill>
          <p:spPr>
            <a:xfrm>
              <a:off x="6946404" y="1704998"/>
              <a:ext cx="1731228" cy="3043585"/>
            </a:xfrm>
            <a:prstGeom prst="rect">
              <a:avLst/>
            </a:prstGeom>
            <a:ln w="28575">
              <a:solidFill>
                <a:srgbClr val="920000"/>
              </a:solidFill>
            </a:ln>
          </p:spPr>
        </p:pic>
        <p:pic>
          <p:nvPicPr>
            <p:cNvPr id="20" name="Рисунок 19">
              <a:extLst>
                <a:ext uri="{FF2B5EF4-FFF2-40B4-BE49-F238E27FC236}">
                  <a16:creationId xmlns:a16="http://schemas.microsoft.com/office/drawing/2014/main" id="{FAE98C53-1531-F8ED-D117-27E50DD5768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029" t="6720" r="21327"/>
            <a:stretch/>
          </p:blipFill>
          <p:spPr>
            <a:xfrm>
              <a:off x="3354522" y="1696614"/>
              <a:ext cx="1598315" cy="3043585"/>
            </a:xfrm>
            <a:prstGeom prst="rect">
              <a:avLst/>
            </a:prstGeom>
            <a:ln w="28575">
              <a:solidFill>
                <a:srgbClr val="920000"/>
              </a:solidFill>
            </a:ln>
          </p:spPr>
        </p:pic>
        <p:pic>
          <p:nvPicPr>
            <p:cNvPr id="21" name="Рисунок 20">
              <a:extLst>
                <a:ext uri="{FF2B5EF4-FFF2-40B4-BE49-F238E27FC236}">
                  <a16:creationId xmlns:a16="http://schemas.microsoft.com/office/drawing/2014/main" id="{6023A56F-8DD6-55EC-FE70-EA7362D257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275" t="7459" r="12988"/>
            <a:stretch/>
          </p:blipFill>
          <p:spPr>
            <a:xfrm flipH="1">
              <a:off x="4895945" y="1700806"/>
              <a:ext cx="2059835" cy="3043585"/>
            </a:xfrm>
            <a:prstGeom prst="rect">
              <a:avLst/>
            </a:prstGeom>
            <a:ln w="28575">
              <a:solidFill>
                <a:srgbClr val="920000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34591401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107504" y="116632"/>
            <a:ext cx="8928992" cy="6624736"/>
            <a:chOff x="107504" y="116632"/>
            <a:chExt cx="8928992" cy="6624736"/>
          </a:xfrm>
        </p:grpSpPr>
        <p:pic>
          <p:nvPicPr>
            <p:cNvPr id="6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08304" y="306544"/>
              <a:ext cx="1598315" cy="4359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Рамка 6"/>
            <p:cNvSpPr/>
            <p:nvPr/>
          </p:nvSpPr>
          <p:spPr>
            <a:xfrm>
              <a:off x="107504" y="116632"/>
              <a:ext cx="8928992" cy="6624736"/>
            </a:xfrm>
            <a:prstGeom prst="frame">
              <a:avLst>
                <a:gd name="adj1" fmla="val 1555"/>
              </a:avLst>
            </a:prstGeom>
            <a:solidFill>
              <a:srgbClr val="002060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327" y="281122"/>
            <a:ext cx="1030313" cy="987638"/>
          </a:xfrm>
          <a:prstGeom prst="rect">
            <a:avLst/>
          </a:prstGeom>
        </p:spPr>
      </p:pic>
      <p:pic>
        <p:nvPicPr>
          <p:cNvPr id="14" name="Picture 4" descr="G:\самообразование на 19 апреля\16-04-2016_09-21-30\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21"/>
          <a:stretch/>
        </p:blipFill>
        <p:spPr bwMode="auto">
          <a:xfrm rot="20261605">
            <a:off x="576037" y="4473135"/>
            <a:ext cx="1408769" cy="1878893"/>
          </a:xfrm>
          <a:prstGeom prst="rect">
            <a:avLst/>
          </a:prstGeom>
          <a:ln w="38100" cap="sq">
            <a:solidFill>
              <a:srgbClr val="FF8021">
                <a:lumMod val="75000"/>
              </a:srgbClr>
            </a:solidFill>
            <a:prstDash val="solid"/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G:\самообразование на 19 апреля\16-04-2016_09-21-30\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4" t="1958" r="5790" b="6324"/>
          <a:stretch/>
        </p:blipFill>
        <p:spPr bwMode="auto">
          <a:xfrm rot="21072822">
            <a:off x="1086681" y="4368520"/>
            <a:ext cx="1362148" cy="1975813"/>
          </a:xfrm>
          <a:prstGeom prst="rect">
            <a:avLst/>
          </a:prstGeom>
          <a:ln w="38100" cap="sq">
            <a:solidFill>
              <a:srgbClr val="FF8021">
                <a:lumMod val="75000"/>
              </a:srgbClr>
            </a:solidFill>
            <a:prstDash val="solid"/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7" descr="G:\самообразование на 19 апреля\16-04-2016_09-21-30\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9" t="5733" r="3375" b="4452"/>
          <a:stretch/>
        </p:blipFill>
        <p:spPr bwMode="auto">
          <a:xfrm>
            <a:off x="1838697" y="4276078"/>
            <a:ext cx="1398682" cy="2045366"/>
          </a:xfrm>
          <a:prstGeom prst="rect">
            <a:avLst/>
          </a:prstGeom>
          <a:ln w="38100" cap="sq">
            <a:solidFill>
              <a:srgbClr val="FF8021">
                <a:lumMod val="75000"/>
              </a:srgbClr>
            </a:solidFill>
            <a:prstDash val="solid"/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G:\самообразование на 19 апреля\16-04-2016_09-21-30\6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65" t="2120" r="6388" b="6312"/>
          <a:stretch/>
        </p:blipFill>
        <p:spPr bwMode="auto">
          <a:xfrm>
            <a:off x="2651516" y="4302690"/>
            <a:ext cx="1352058" cy="1975813"/>
          </a:xfrm>
          <a:prstGeom prst="rect">
            <a:avLst/>
          </a:prstGeom>
          <a:ln w="38100" cap="sq">
            <a:solidFill>
              <a:srgbClr val="FF8021">
                <a:lumMod val="75000"/>
              </a:srgbClr>
            </a:solidFill>
            <a:prstDash val="solid"/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G:\самообразование на 19 апреля\16-04-2016_09-21-30\3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21"/>
          <a:stretch/>
        </p:blipFill>
        <p:spPr bwMode="auto">
          <a:xfrm rot="184851">
            <a:off x="3345256" y="4305476"/>
            <a:ext cx="1496207" cy="1995510"/>
          </a:xfrm>
          <a:prstGeom prst="rect">
            <a:avLst/>
          </a:prstGeom>
          <a:ln w="38100" cap="sq">
            <a:solidFill>
              <a:srgbClr val="FF8021">
                <a:lumMod val="75000"/>
              </a:srgbClr>
            </a:solidFill>
            <a:prstDash val="solid"/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5" descr="G:\самообразование на 19 апреля\16-04-2016_09-21-30\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27738">
            <a:off x="4097975" y="4420305"/>
            <a:ext cx="1425760" cy="2014798"/>
          </a:xfrm>
          <a:prstGeom prst="rect">
            <a:avLst/>
          </a:prstGeom>
          <a:ln w="38100" cap="sq">
            <a:solidFill>
              <a:srgbClr val="FF8021">
                <a:lumMod val="75000"/>
              </a:srgbClr>
            </a:solidFill>
            <a:prstDash val="solid"/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AC9E043-C545-9F2C-ABA9-BF46C75E5FFD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7" t="33201" r="23" b="33200"/>
          <a:stretch/>
        </p:blipFill>
        <p:spPr>
          <a:xfrm>
            <a:off x="5847472" y="4161097"/>
            <a:ext cx="2915661" cy="2299612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70559C2-DE7C-CEC0-76C9-931C30B67109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01" r="8729" b="33505"/>
          <a:stretch/>
        </p:blipFill>
        <p:spPr>
          <a:xfrm>
            <a:off x="1140554" y="1367978"/>
            <a:ext cx="3359438" cy="2497114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0C53AD05-C864-29B7-DF57-E9340E055972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7" t="5450" r="3744" b="841"/>
          <a:stretch/>
        </p:blipFill>
        <p:spPr>
          <a:xfrm>
            <a:off x="4852487" y="1397008"/>
            <a:ext cx="3254974" cy="2468083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21774643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41165" y="258060"/>
            <a:ext cx="7235291" cy="2028622"/>
          </a:xfrm>
        </p:spPr>
        <p:txBody>
          <a:bodyPr>
            <a:normAutofit/>
          </a:bodyPr>
          <a:lstStyle/>
          <a:p>
            <a:r>
              <a:rPr lang="ru-RU" altLang="ru-RU" sz="2200" dirty="0">
                <a:solidFill>
                  <a:srgbClr val="920000"/>
                </a:solidFill>
                <a:latin typeface="Arial Black" panose="020B0A04020102020204" pitchFamily="34" charset="0"/>
              </a:rPr>
              <a:t>СТУДИИ ХУДОЖЕСТВЕННО-ЭСТЕТИЧЕСКОГО ЦЕНТРА «ОЗАРЕНИЕ» </a:t>
            </a:r>
            <a:br>
              <a:rPr lang="ru-RU" altLang="ru-RU" sz="2200" dirty="0">
                <a:solidFill>
                  <a:srgbClr val="920000"/>
                </a:solidFill>
                <a:latin typeface="Arial Black" panose="020B0A04020102020204" pitchFamily="34" charset="0"/>
              </a:rPr>
            </a:br>
            <a:endParaRPr lang="ru-RU" altLang="ru-RU" sz="2200" dirty="0">
              <a:solidFill>
                <a:srgbClr val="920000"/>
              </a:solidFill>
              <a:latin typeface="Arial Black" panose="020B0A04020102020204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107504" y="116632"/>
            <a:ext cx="8928992" cy="6624736"/>
            <a:chOff x="107504" y="116632"/>
            <a:chExt cx="8928992" cy="6624736"/>
          </a:xfrm>
        </p:grpSpPr>
        <p:pic>
          <p:nvPicPr>
            <p:cNvPr id="8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08304" y="306544"/>
              <a:ext cx="1598315" cy="4359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Рамка 8"/>
            <p:cNvSpPr/>
            <p:nvPr/>
          </p:nvSpPr>
          <p:spPr>
            <a:xfrm>
              <a:off x="107504" y="116632"/>
              <a:ext cx="8928992" cy="6624736"/>
            </a:xfrm>
            <a:prstGeom prst="frame">
              <a:avLst>
                <a:gd name="adj1" fmla="val 1555"/>
              </a:avLst>
            </a:prstGeom>
            <a:solidFill>
              <a:srgbClr val="002060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301327" y="1574528"/>
            <a:ext cx="8566805" cy="3982777"/>
            <a:chOff x="-63484" y="968016"/>
            <a:chExt cx="9574505" cy="3884878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3314700" y="968016"/>
              <a:ext cx="2733674" cy="566208"/>
            </a:xfrm>
            <a:prstGeom prst="rect">
              <a:avLst/>
            </a:prstGeom>
            <a:ln>
              <a:solidFill>
                <a:srgbClr val="C00000"/>
              </a:solidFill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ru-RU" sz="1400" dirty="0">
                  <a:solidFill>
                    <a:srgbClr val="A20000"/>
                  </a:solidFill>
                  <a:latin typeface="Arial Black"/>
                  <a:ea typeface="Calibri"/>
                  <a:cs typeface="Times New Roman"/>
                </a:rPr>
                <a:t>9</a:t>
              </a:r>
              <a:r>
                <a:rPr lang="ru-RU" sz="1400" dirty="0">
                  <a:solidFill>
                    <a:srgbClr val="A20000"/>
                  </a:solidFill>
                  <a:effectLst/>
                  <a:latin typeface="Arial Black"/>
                  <a:ea typeface="Calibri"/>
                  <a:cs typeface="Times New Roman"/>
                </a:rPr>
                <a:t> студий и кружков</a:t>
              </a:r>
              <a:endParaRPr lang="ru-RU" sz="1100" dirty="0">
                <a:effectLst/>
                <a:ea typeface="Calibri"/>
                <a:cs typeface="Times New Roman"/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-63484" y="1220466"/>
              <a:ext cx="2406634" cy="904875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ru-RU" sz="1400" dirty="0">
                  <a:effectLst/>
                  <a:latin typeface="Arial Black"/>
                  <a:ea typeface="Calibri"/>
                  <a:cs typeface="Times New Roman"/>
                </a:rPr>
                <a:t>Студия </a:t>
              </a:r>
            </a:p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ru-RU" sz="1400" dirty="0">
                  <a:effectLst/>
                  <a:latin typeface="Arial Black"/>
                  <a:ea typeface="Calibri"/>
                  <a:cs typeface="Times New Roman"/>
                </a:rPr>
                <a:t>«</a:t>
              </a:r>
              <a:r>
                <a:rPr lang="ru-RU" sz="1400" dirty="0">
                  <a:latin typeface="Arial Black"/>
                  <a:ea typeface="Calibri"/>
                  <a:cs typeface="Times New Roman"/>
                </a:rPr>
                <a:t>Театр танца</a:t>
              </a:r>
              <a:r>
                <a:rPr lang="ru-RU" sz="1400" dirty="0">
                  <a:effectLst/>
                  <a:latin typeface="Arial Black"/>
                  <a:ea typeface="Calibri"/>
                  <a:cs typeface="Times New Roman"/>
                </a:rPr>
                <a:t>»</a:t>
              </a:r>
              <a:endParaRPr lang="ru-RU" sz="1100" dirty="0">
                <a:effectLst/>
                <a:ea typeface="Calibri"/>
                <a:cs typeface="Times New Roman"/>
              </a:endParaRPr>
            </a:p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ru-RU" sz="1400" dirty="0">
                  <a:effectLst/>
                  <a:latin typeface="Arial Black"/>
                  <a:ea typeface="Calibri"/>
                  <a:cs typeface="Times New Roman"/>
                </a:rPr>
                <a:t>Рук.: Фёдорова С.С.</a:t>
              </a:r>
              <a:endParaRPr lang="ru-RU" sz="1100" dirty="0">
                <a:effectLst/>
                <a:ea typeface="Calibri"/>
                <a:cs typeface="Times New Roman"/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7078313" y="1146601"/>
              <a:ext cx="2432708" cy="904875"/>
            </a:xfrm>
            <a:prstGeom prst="rect">
              <a:avLst/>
            </a:prstGeom>
            <a:noFill/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ru-RU" sz="1400" dirty="0">
                  <a:effectLst/>
                  <a:latin typeface="Arial Black"/>
                  <a:ea typeface="Calibri"/>
                  <a:cs typeface="Times New Roman"/>
                </a:rPr>
                <a:t>Студия </a:t>
              </a:r>
              <a:r>
                <a:rPr lang="ru-RU" sz="1400" dirty="0">
                  <a:latin typeface="Arial Black"/>
                  <a:ea typeface="Calibri"/>
                  <a:cs typeface="Times New Roman"/>
                </a:rPr>
                <a:t>«Озадаченная физика</a:t>
              </a:r>
              <a:r>
                <a:rPr lang="ru-RU" sz="1400" dirty="0">
                  <a:effectLst/>
                  <a:latin typeface="Arial Black"/>
                  <a:ea typeface="Calibri"/>
                  <a:cs typeface="Times New Roman"/>
                </a:rPr>
                <a:t>»</a:t>
              </a:r>
              <a:endParaRPr lang="ru-RU" sz="1100" dirty="0">
                <a:effectLst/>
                <a:ea typeface="Calibri"/>
                <a:cs typeface="Times New Roman"/>
              </a:endParaRPr>
            </a:p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ru-RU" sz="1400" dirty="0">
                  <a:effectLst/>
                  <a:latin typeface="Arial Black"/>
                  <a:ea typeface="Calibri"/>
                  <a:cs typeface="Times New Roman"/>
                </a:rPr>
                <a:t>Рук.: </a:t>
              </a:r>
              <a:r>
                <a:rPr lang="ru-RU" sz="1400" dirty="0">
                  <a:latin typeface="Arial Black"/>
                  <a:ea typeface="Calibri"/>
                  <a:cs typeface="Times New Roman"/>
                </a:rPr>
                <a:t>Конарева Н.А.</a:t>
              </a:r>
              <a:endParaRPr lang="ru-RU" sz="1100" dirty="0">
                <a:effectLst/>
                <a:ea typeface="Calibri"/>
                <a:cs typeface="Times New Roman"/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3588627" y="3948019"/>
              <a:ext cx="2724238" cy="904875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ru-RU" sz="1400" dirty="0">
                  <a:effectLst/>
                  <a:latin typeface="Arial Black"/>
                  <a:ea typeface="Calibri"/>
                  <a:cs typeface="Times New Roman"/>
                </a:rPr>
                <a:t>Студия «Цифровая лаборатория БПЛА «Взлетай»</a:t>
              </a:r>
              <a:endParaRPr lang="ru-RU" sz="1100" dirty="0">
                <a:effectLst/>
                <a:ea typeface="Calibri"/>
                <a:cs typeface="Times New Roman"/>
              </a:endParaRPr>
            </a:p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ru-RU" sz="1400" dirty="0">
                  <a:effectLst/>
                  <a:latin typeface="Arial Black"/>
                  <a:ea typeface="Calibri"/>
                  <a:cs typeface="Times New Roman"/>
                </a:rPr>
                <a:t>Рук.: </a:t>
              </a:r>
              <a:r>
                <a:rPr lang="ru-RU" sz="1400" dirty="0">
                  <a:latin typeface="Arial Black"/>
                  <a:ea typeface="Calibri"/>
                  <a:cs typeface="Times New Roman"/>
                </a:rPr>
                <a:t>Братков А.А</a:t>
              </a:r>
              <a:r>
                <a:rPr lang="ru-RU" sz="1400" dirty="0">
                  <a:effectLst/>
                  <a:latin typeface="Arial Black"/>
                  <a:ea typeface="Calibri"/>
                  <a:cs typeface="Times New Roman"/>
                </a:rPr>
                <a:t>.</a:t>
              </a:r>
              <a:endParaRPr lang="ru-RU" sz="1100" dirty="0">
                <a:effectLst/>
                <a:ea typeface="Calibri"/>
                <a:cs typeface="Times New Roman"/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3007549" y="2825068"/>
              <a:ext cx="2651744" cy="981075"/>
            </a:xfrm>
            <a:prstGeom prst="rect">
              <a:avLst/>
            </a:prstGeom>
            <a:noFill/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ru-RU" sz="1400" dirty="0">
                  <a:effectLst/>
                  <a:latin typeface="Arial Black"/>
                  <a:ea typeface="Calibri"/>
                  <a:cs typeface="Times New Roman"/>
                </a:rPr>
                <a:t>Студия </a:t>
              </a:r>
            </a:p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ru-RU" sz="1400" dirty="0">
                  <a:effectLst/>
                  <a:latin typeface="Arial Black"/>
                  <a:ea typeface="Calibri"/>
                  <a:cs typeface="Times New Roman"/>
                </a:rPr>
                <a:t>«Безопасная дорога»</a:t>
              </a:r>
              <a:endParaRPr lang="ru-RU" sz="1100" dirty="0">
                <a:effectLst/>
                <a:ea typeface="Calibri"/>
                <a:cs typeface="Times New Roman"/>
              </a:endParaRPr>
            </a:p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ru-RU" sz="1400" dirty="0">
                  <a:effectLst/>
                  <a:latin typeface="Arial Black"/>
                  <a:ea typeface="Calibri"/>
                  <a:cs typeface="Times New Roman"/>
                </a:rPr>
                <a:t>Рук.: </a:t>
              </a:r>
              <a:r>
                <a:rPr lang="ru-RU" sz="1400" dirty="0">
                  <a:latin typeface="Arial Black"/>
                  <a:ea typeface="Calibri"/>
                  <a:cs typeface="Times New Roman"/>
                </a:rPr>
                <a:t>Соловьева О.А</a:t>
              </a:r>
              <a:r>
                <a:rPr lang="ru-RU" sz="1400" dirty="0">
                  <a:effectLst/>
                  <a:latin typeface="Arial Black"/>
                  <a:ea typeface="Calibri"/>
                  <a:cs typeface="Times New Roman"/>
                </a:rPr>
                <a:t>.</a:t>
              </a:r>
              <a:endParaRPr lang="ru-RU" sz="1100" dirty="0">
                <a:effectLst/>
                <a:ea typeface="Calibri"/>
                <a:cs typeface="Times New Roman"/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-29738" y="3480186"/>
              <a:ext cx="2464815" cy="904875"/>
            </a:xfrm>
            <a:prstGeom prst="rect">
              <a:avLst/>
            </a:prstGeom>
            <a:noFill/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ru-RU" sz="1400" dirty="0">
                  <a:effectLst/>
                  <a:latin typeface="Arial Black"/>
                  <a:ea typeface="Calibri"/>
                  <a:cs typeface="Times New Roman"/>
                </a:rPr>
                <a:t>Студия «</a:t>
              </a:r>
              <a:r>
                <a:rPr lang="ru-RU" sz="1400" dirty="0">
                  <a:latin typeface="Arial Black"/>
                  <a:ea typeface="Calibri"/>
                  <a:cs typeface="Times New Roman"/>
                </a:rPr>
                <a:t>Вдохновение</a:t>
              </a:r>
              <a:r>
                <a:rPr lang="ru-RU" sz="1400" dirty="0">
                  <a:effectLst/>
                  <a:latin typeface="Arial Black"/>
                  <a:ea typeface="Calibri"/>
                  <a:cs typeface="Times New Roman"/>
                </a:rPr>
                <a:t>»</a:t>
              </a:r>
              <a:endParaRPr lang="ru-RU" sz="1100" dirty="0">
                <a:effectLst/>
                <a:ea typeface="Calibri"/>
                <a:cs typeface="Times New Roman"/>
              </a:endParaRPr>
            </a:p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ru-RU" sz="1400" dirty="0">
                  <a:effectLst/>
                  <a:latin typeface="Arial Black"/>
                  <a:ea typeface="Calibri"/>
                  <a:cs typeface="Times New Roman"/>
                </a:rPr>
                <a:t>Рук.: </a:t>
              </a:r>
              <a:r>
                <a:rPr lang="ru-RU" sz="1400" dirty="0">
                  <a:latin typeface="Arial Black"/>
                  <a:ea typeface="Calibri"/>
                  <a:cs typeface="Times New Roman"/>
                </a:rPr>
                <a:t>Ильина Е.Н.</a:t>
              </a:r>
              <a:endParaRPr lang="ru-RU" sz="1100" dirty="0">
                <a:effectLst/>
                <a:ea typeface="Calibri"/>
                <a:cs typeface="Times New Roman"/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3576240" y="1862748"/>
              <a:ext cx="2595608" cy="851412"/>
            </a:xfrm>
            <a:prstGeom prst="rect">
              <a:avLst/>
            </a:prstGeom>
            <a:noFill/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ru-RU" sz="1400" dirty="0">
                  <a:latin typeface="Arial Black"/>
                  <a:ea typeface="Calibri"/>
                  <a:cs typeface="Times New Roman"/>
                </a:rPr>
                <a:t>Клуб</a:t>
              </a:r>
            </a:p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ru-RU" sz="1400" dirty="0">
                  <a:latin typeface="Arial Black"/>
                  <a:ea typeface="Calibri"/>
                  <a:cs typeface="Times New Roman"/>
                </a:rPr>
                <a:t>«Старшеклассник», </a:t>
              </a:r>
              <a:r>
                <a:rPr lang="ru-RU" sz="1400" dirty="0">
                  <a:effectLst/>
                  <a:latin typeface="Arial Black"/>
                  <a:ea typeface="Calibri"/>
                  <a:cs typeface="Times New Roman"/>
                </a:rPr>
                <a:t>Рук.: </a:t>
              </a:r>
              <a:r>
                <a:rPr lang="ru-RU" sz="1400" dirty="0" err="1">
                  <a:effectLst/>
                  <a:latin typeface="Arial Black"/>
                  <a:ea typeface="Calibri"/>
                  <a:cs typeface="Times New Roman"/>
                </a:rPr>
                <a:t>Жгулёва</a:t>
              </a:r>
              <a:r>
                <a:rPr lang="ru-RU" sz="1400" dirty="0">
                  <a:effectLst/>
                  <a:latin typeface="Arial Black"/>
                  <a:ea typeface="Calibri"/>
                  <a:cs typeface="Times New Roman"/>
                </a:rPr>
                <a:t> Н.О.</a:t>
              </a:r>
              <a:endParaRPr lang="ru-RU" sz="1100" dirty="0">
                <a:effectLst/>
                <a:ea typeface="Calibri"/>
                <a:cs typeface="Times New Roman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6472145" y="2316368"/>
              <a:ext cx="2651744" cy="1380786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ru-RU" sz="1400" dirty="0">
                  <a:effectLst/>
                  <a:latin typeface="Arial Black"/>
                  <a:ea typeface="Calibri"/>
                  <a:cs typeface="Times New Roman"/>
                </a:rPr>
                <a:t>Студия </a:t>
              </a:r>
            </a:p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ru-RU" sz="1400" dirty="0">
                  <a:latin typeface="Arial Black"/>
                  <a:ea typeface="Calibri"/>
                  <a:cs typeface="Times New Roman"/>
                </a:rPr>
                <a:t>«Цифровая лаборатория химических элементов</a:t>
              </a:r>
              <a:r>
                <a:rPr lang="ru-RU" sz="1400" dirty="0">
                  <a:effectLst/>
                  <a:latin typeface="Arial Black"/>
                  <a:ea typeface="Calibri"/>
                  <a:cs typeface="Times New Roman"/>
                </a:rPr>
                <a:t>»</a:t>
              </a:r>
              <a:endParaRPr lang="ru-RU" sz="1100" dirty="0">
                <a:effectLst/>
                <a:ea typeface="Calibri"/>
                <a:cs typeface="Times New Roman"/>
              </a:endParaRPr>
            </a:p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ru-RU" sz="1400" dirty="0">
                  <a:effectLst/>
                  <a:latin typeface="Arial Black"/>
                  <a:ea typeface="Calibri"/>
                  <a:cs typeface="Times New Roman"/>
                </a:rPr>
                <a:t>Рук.: </a:t>
              </a:r>
              <a:r>
                <a:rPr lang="ru-RU" sz="1400" dirty="0">
                  <a:latin typeface="Arial Black"/>
                  <a:ea typeface="Calibri"/>
                  <a:cs typeface="Times New Roman"/>
                </a:rPr>
                <a:t>Неретина И.Б</a:t>
              </a:r>
              <a:r>
                <a:rPr lang="ru-RU" sz="1400" dirty="0">
                  <a:effectLst/>
                  <a:latin typeface="Arial Black"/>
                  <a:ea typeface="Calibri"/>
                  <a:cs typeface="Times New Roman"/>
                </a:rPr>
                <a:t>.</a:t>
              </a:r>
              <a:endParaRPr lang="ru-RU" sz="1100" dirty="0">
                <a:effectLst/>
                <a:ea typeface="Calibri"/>
                <a:cs typeface="Times New Roman"/>
              </a:endParaRPr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444750" y="2308265"/>
              <a:ext cx="2406634" cy="981075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00B0F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ru-RU" sz="1400" dirty="0">
                  <a:effectLst/>
                  <a:latin typeface="Arial Black"/>
                  <a:ea typeface="Calibri"/>
                  <a:cs typeface="Times New Roman"/>
                </a:rPr>
                <a:t>Вокальная студия «</a:t>
              </a:r>
              <a:r>
                <a:rPr lang="ru-RU" sz="1400" dirty="0">
                  <a:latin typeface="Arial Black"/>
                  <a:ea typeface="Calibri"/>
                  <a:cs typeface="Times New Roman"/>
                </a:rPr>
                <a:t>Звонкие голоса</a:t>
              </a:r>
              <a:r>
                <a:rPr lang="ru-RU" sz="1400" dirty="0">
                  <a:effectLst/>
                  <a:latin typeface="Arial Black"/>
                  <a:ea typeface="Calibri"/>
                  <a:cs typeface="Times New Roman"/>
                </a:rPr>
                <a:t>»</a:t>
              </a:r>
              <a:endParaRPr lang="ru-RU" sz="1100" dirty="0">
                <a:effectLst/>
                <a:ea typeface="Calibri"/>
                <a:cs typeface="Times New Roman"/>
              </a:endParaRPr>
            </a:p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ru-RU" sz="1400" dirty="0">
                  <a:effectLst/>
                  <a:latin typeface="Arial Black"/>
                  <a:ea typeface="Calibri"/>
                  <a:cs typeface="Times New Roman"/>
                </a:rPr>
                <a:t>Рук.: </a:t>
              </a:r>
              <a:r>
                <a:rPr lang="ru-RU" sz="1400" dirty="0" err="1">
                  <a:latin typeface="Arial Black"/>
                  <a:ea typeface="Calibri"/>
                  <a:cs typeface="Times New Roman"/>
                </a:rPr>
                <a:t>Жгулёва</a:t>
              </a:r>
              <a:r>
                <a:rPr lang="ru-RU" sz="1400" dirty="0">
                  <a:latin typeface="Arial Black"/>
                  <a:ea typeface="Calibri"/>
                  <a:cs typeface="Times New Roman"/>
                </a:rPr>
                <a:t> Н.О</a:t>
              </a:r>
              <a:r>
                <a:rPr lang="ru-RU" sz="1400" dirty="0">
                  <a:effectLst/>
                  <a:latin typeface="Arial Black"/>
                  <a:ea typeface="Calibri"/>
                  <a:cs typeface="Times New Roman"/>
                </a:rPr>
                <a:t>.</a:t>
              </a:r>
              <a:endParaRPr lang="ru-RU" sz="1100" dirty="0">
                <a:effectLst/>
                <a:ea typeface="Calibri"/>
                <a:cs typeface="Times New Roman"/>
              </a:endParaRPr>
            </a:p>
          </p:txBody>
        </p:sp>
        <p:grpSp>
          <p:nvGrpSpPr>
            <p:cNvPr id="29" name="Группа 28"/>
            <p:cNvGrpSpPr/>
            <p:nvPr/>
          </p:nvGrpSpPr>
          <p:grpSpPr>
            <a:xfrm>
              <a:off x="2400300" y="1362075"/>
              <a:ext cx="811530" cy="454025"/>
              <a:chOff x="0" y="0"/>
              <a:chExt cx="811530" cy="454025"/>
            </a:xfrm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</p:grpSpPr>
          <p:cxnSp>
            <p:nvCxnSpPr>
              <p:cNvPr id="42" name="Прямая со стрелкой 41"/>
              <p:cNvCxnSpPr/>
              <p:nvPr/>
            </p:nvCxnSpPr>
            <p:spPr>
              <a:xfrm flipH="1">
                <a:off x="0" y="0"/>
                <a:ext cx="800100" cy="0"/>
              </a:xfrm>
              <a:prstGeom prst="straightConnector1">
                <a:avLst/>
              </a:prstGeom>
              <a:ln w="38100">
                <a:solidFill>
                  <a:srgbClr val="00B0F0"/>
                </a:solidFill>
                <a:tailEnd type="arrow"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p3d prstMaterial="metal">
                <a:bevelT w="88900" h="88900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 стрелкой 42"/>
              <p:cNvCxnSpPr/>
              <p:nvPr/>
            </p:nvCxnSpPr>
            <p:spPr>
              <a:xfrm flipH="1">
                <a:off x="0" y="76200"/>
                <a:ext cx="800100" cy="73025"/>
              </a:xfrm>
              <a:prstGeom prst="straightConnector1">
                <a:avLst/>
              </a:prstGeom>
              <a:ln w="38100">
                <a:solidFill>
                  <a:srgbClr val="00B0F0"/>
                </a:solidFill>
                <a:tailEnd type="arrow"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p3d prstMaterial="metal">
                <a:bevelT w="88900" h="88900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Прямая со стрелкой 43"/>
              <p:cNvCxnSpPr/>
              <p:nvPr/>
            </p:nvCxnSpPr>
            <p:spPr>
              <a:xfrm flipH="1">
                <a:off x="0" y="219075"/>
                <a:ext cx="811530" cy="114300"/>
              </a:xfrm>
              <a:prstGeom prst="straightConnector1">
                <a:avLst/>
              </a:prstGeom>
              <a:ln w="38100">
                <a:solidFill>
                  <a:srgbClr val="00B0F0"/>
                </a:solidFill>
                <a:tailEnd type="arrow"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p3d prstMaterial="metal">
                <a:bevelT w="88900" h="88900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Прямая со стрелкой 44"/>
              <p:cNvCxnSpPr/>
              <p:nvPr/>
            </p:nvCxnSpPr>
            <p:spPr>
              <a:xfrm flipH="1">
                <a:off x="114300" y="333375"/>
                <a:ext cx="689610" cy="120650"/>
              </a:xfrm>
              <a:prstGeom prst="straightConnector1">
                <a:avLst/>
              </a:prstGeom>
              <a:ln w="38100">
                <a:solidFill>
                  <a:srgbClr val="00B0F0"/>
                </a:solidFill>
                <a:tailEnd type="arrow"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p3d prstMaterial="metal">
                <a:bevelT w="88900" h="88900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" name="Группа 29"/>
            <p:cNvGrpSpPr/>
            <p:nvPr/>
          </p:nvGrpSpPr>
          <p:grpSpPr>
            <a:xfrm flipH="1">
              <a:off x="6305550" y="1362075"/>
              <a:ext cx="779145" cy="454025"/>
              <a:chOff x="0" y="0"/>
              <a:chExt cx="811530" cy="454025"/>
            </a:xfrm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</p:grpSpPr>
          <p:cxnSp>
            <p:nvCxnSpPr>
              <p:cNvPr id="38" name="Прямая со стрелкой 37"/>
              <p:cNvCxnSpPr/>
              <p:nvPr/>
            </p:nvCxnSpPr>
            <p:spPr>
              <a:xfrm flipH="1">
                <a:off x="0" y="0"/>
                <a:ext cx="800100" cy="0"/>
              </a:xfrm>
              <a:prstGeom prst="straightConnector1">
                <a:avLst/>
              </a:prstGeom>
              <a:ln w="38100">
                <a:solidFill>
                  <a:srgbClr val="00B0F0"/>
                </a:solidFill>
                <a:tailEnd type="arrow"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p3d prstMaterial="metal">
                <a:bevelT w="88900" h="88900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Прямая со стрелкой 38"/>
              <p:cNvCxnSpPr/>
              <p:nvPr/>
            </p:nvCxnSpPr>
            <p:spPr>
              <a:xfrm flipH="1">
                <a:off x="0" y="76200"/>
                <a:ext cx="800100" cy="73025"/>
              </a:xfrm>
              <a:prstGeom prst="straightConnector1">
                <a:avLst/>
              </a:prstGeom>
              <a:ln w="38100">
                <a:solidFill>
                  <a:srgbClr val="00B0F0"/>
                </a:solidFill>
                <a:tailEnd type="arrow"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p3d prstMaterial="metal">
                <a:bevelT w="88900" h="88900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 стрелкой 39"/>
              <p:cNvCxnSpPr/>
              <p:nvPr/>
            </p:nvCxnSpPr>
            <p:spPr>
              <a:xfrm flipH="1">
                <a:off x="0" y="219075"/>
                <a:ext cx="811530" cy="114300"/>
              </a:xfrm>
              <a:prstGeom prst="straightConnector1">
                <a:avLst/>
              </a:prstGeom>
              <a:ln w="38100">
                <a:solidFill>
                  <a:srgbClr val="00B0F0"/>
                </a:solidFill>
                <a:tailEnd type="arrow"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p3d prstMaterial="metal">
                <a:bevelT w="88900" h="88900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 стрелкой 40"/>
              <p:cNvCxnSpPr/>
              <p:nvPr/>
            </p:nvCxnSpPr>
            <p:spPr>
              <a:xfrm flipH="1">
                <a:off x="114300" y="333375"/>
                <a:ext cx="689610" cy="120650"/>
              </a:xfrm>
              <a:prstGeom prst="straightConnector1">
                <a:avLst/>
              </a:prstGeom>
              <a:ln w="38100">
                <a:solidFill>
                  <a:srgbClr val="00B0F0"/>
                </a:solidFill>
                <a:tailEnd type="arrow"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p3d prstMaterial="metal">
                <a:bevelT w="88900" h="88900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" name="Группа 30"/>
            <p:cNvGrpSpPr/>
            <p:nvPr/>
          </p:nvGrpSpPr>
          <p:grpSpPr>
            <a:xfrm>
              <a:off x="3895725" y="1600200"/>
              <a:ext cx="452120" cy="225425"/>
              <a:chOff x="0" y="0"/>
              <a:chExt cx="452120" cy="225425"/>
            </a:xfrm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</p:grpSpPr>
          <p:cxnSp>
            <p:nvCxnSpPr>
              <p:cNvPr id="36" name="Прямая со стрелкой 35"/>
              <p:cNvCxnSpPr/>
              <p:nvPr/>
            </p:nvCxnSpPr>
            <p:spPr>
              <a:xfrm flipH="1">
                <a:off x="0" y="0"/>
                <a:ext cx="224156" cy="225425"/>
              </a:xfrm>
              <a:prstGeom prst="straightConnector1">
                <a:avLst/>
              </a:prstGeom>
              <a:ln w="38100">
                <a:solidFill>
                  <a:srgbClr val="00B0F0"/>
                </a:solidFill>
                <a:tailEnd type="arrow"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p3d prstMaterial="metal">
                <a:bevelT w="88900" h="88900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Прямая со стрелкой 36"/>
              <p:cNvCxnSpPr/>
              <p:nvPr/>
            </p:nvCxnSpPr>
            <p:spPr>
              <a:xfrm flipH="1">
                <a:off x="228600" y="9525"/>
                <a:ext cx="223520" cy="215900"/>
              </a:xfrm>
              <a:prstGeom prst="straightConnector1">
                <a:avLst/>
              </a:prstGeom>
              <a:ln w="38100">
                <a:solidFill>
                  <a:srgbClr val="00B0F0"/>
                </a:solidFill>
                <a:tailEnd type="arrow"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p3d prstMaterial="metal">
                <a:bevelT w="88900" h="88900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" name="Группа 31"/>
            <p:cNvGrpSpPr/>
            <p:nvPr/>
          </p:nvGrpSpPr>
          <p:grpSpPr>
            <a:xfrm flipH="1">
              <a:off x="5038726" y="1609725"/>
              <a:ext cx="458469" cy="225425"/>
              <a:chOff x="0" y="0"/>
              <a:chExt cx="452120" cy="225425"/>
            </a:xfrm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</p:grpSpPr>
          <p:cxnSp>
            <p:nvCxnSpPr>
              <p:cNvPr id="34" name="Прямая со стрелкой 33"/>
              <p:cNvCxnSpPr/>
              <p:nvPr/>
            </p:nvCxnSpPr>
            <p:spPr>
              <a:xfrm flipH="1">
                <a:off x="0" y="0"/>
                <a:ext cx="224156" cy="225425"/>
              </a:xfrm>
              <a:prstGeom prst="straightConnector1">
                <a:avLst/>
              </a:prstGeom>
              <a:ln w="38100">
                <a:solidFill>
                  <a:srgbClr val="00B0F0"/>
                </a:solidFill>
                <a:tailEnd type="arrow"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p3d prstMaterial="metal">
                <a:bevelT w="88900" h="88900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Прямая со стрелкой 34"/>
              <p:cNvCxnSpPr/>
              <p:nvPr/>
            </p:nvCxnSpPr>
            <p:spPr>
              <a:xfrm flipH="1">
                <a:off x="228600" y="9525"/>
                <a:ext cx="223520" cy="215900"/>
              </a:xfrm>
              <a:prstGeom prst="straightConnector1">
                <a:avLst/>
              </a:prstGeom>
              <a:ln w="38100">
                <a:solidFill>
                  <a:srgbClr val="00B0F0"/>
                </a:solidFill>
                <a:tailEnd type="arrow"/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p3d prstMaterial="metal">
                <a:bevelT w="88900" h="88900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3" name="Прямая со стрелкой 32"/>
            <p:cNvCxnSpPr/>
            <p:nvPr/>
          </p:nvCxnSpPr>
          <p:spPr>
            <a:xfrm>
              <a:off x="4724400" y="1581150"/>
              <a:ext cx="9526" cy="254000"/>
            </a:xfrm>
            <a:prstGeom prst="straightConnector1">
              <a:avLst/>
            </a:prstGeom>
            <a:ln w="38100">
              <a:solidFill>
                <a:srgbClr val="00B0F0"/>
              </a:solidFill>
              <a:tailEnd type="arrow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6" name="Рисунок 4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1327" y="281122"/>
            <a:ext cx="1030313" cy="987638"/>
          </a:xfrm>
          <a:prstGeom prst="rect">
            <a:avLst/>
          </a:prstGeom>
        </p:spPr>
      </p:pic>
      <p:sp>
        <p:nvSpPr>
          <p:cNvPr id="72" name="Прямоугольник 71">
            <a:extLst>
              <a:ext uri="{FF2B5EF4-FFF2-40B4-BE49-F238E27FC236}">
                <a16:creationId xmlns:a16="http://schemas.microsoft.com/office/drawing/2014/main" id="{AA725459-F6C4-3517-3837-E5329096D2A3}"/>
              </a:ext>
            </a:extLst>
          </p:cNvPr>
          <p:cNvSpPr/>
          <p:nvPr/>
        </p:nvSpPr>
        <p:spPr>
          <a:xfrm>
            <a:off x="3022023" y="5656274"/>
            <a:ext cx="2372653" cy="927678"/>
          </a:xfrm>
          <a:prstGeom prst="rect">
            <a:avLst/>
          </a:prstGeom>
          <a:noFill/>
          <a:ln>
            <a:solidFill>
              <a:srgbClr val="00B0F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Arial Black"/>
                <a:ea typeface="Calibri"/>
                <a:cs typeface="Times New Roman"/>
              </a:rPr>
              <a:t>Студия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Arial Black"/>
                <a:ea typeface="Calibri"/>
                <a:cs typeface="Times New Roman"/>
              </a:rPr>
              <a:t>«Робототехника», </a:t>
            </a:r>
            <a:r>
              <a:rPr lang="ru-RU" sz="1400" dirty="0">
                <a:effectLst/>
                <a:latin typeface="Arial Black"/>
                <a:ea typeface="Calibri"/>
                <a:cs typeface="Times New Roman"/>
              </a:rPr>
              <a:t>Рук.: </a:t>
            </a:r>
            <a:r>
              <a:rPr lang="ru-RU" sz="1400" dirty="0" err="1">
                <a:effectLst/>
                <a:latin typeface="Arial Black"/>
                <a:ea typeface="Calibri"/>
                <a:cs typeface="Times New Roman"/>
              </a:rPr>
              <a:t>Жгулёва</a:t>
            </a:r>
            <a:r>
              <a:rPr lang="ru-RU" sz="1400" dirty="0">
                <a:effectLst/>
                <a:latin typeface="Arial Black"/>
                <a:ea typeface="Calibri"/>
                <a:cs typeface="Times New Roman"/>
              </a:rPr>
              <a:t> Н.О.</a:t>
            </a:r>
            <a:endParaRPr lang="ru-RU" sz="1100" dirty="0">
              <a:effectLst/>
              <a:ea typeface="Calibri"/>
              <a:cs typeface="Times New Roman"/>
            </a:endParaRPr>
          </a:p>
        </p:txBody>
      </p:sp>
      <p:sp>
        <p:nvSpPr>
          <p:cNvPr id="73" name="Прямоугольник 72">
            <a:extLst>
              <a:ext uri="{FF2B5EF4-FFF2-40B4-BE49-F238E27FC236}">
                <a16:creationId xmlns:a16="http://schemas.microsoft.com/office/drawing/2014/main" id="{7651ED61-DAC0-3CD9-17F5-B5278814B2DA}"/>
              </a:ext>
            </a:extLst>
          </p:cNvPr>
          <p:cNvSpPr/>
          <p:nvPr/>
        </p:nvSpPr>
        <p:spPr>
          <a:xfrm>
            <a:off x="6634196" y="4596013"/>
            <a:ext cx="2205398" cy="111525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B0F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effectLst/>
                <a:latin typeface="Arial Black"/>
                <a:ea typeface="Calibri"/>
                <a:cs typeface="Times New Roman"/>
              </a:rPr>
              <a:t>Студия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Arial Black"/>
                <a:ea typeface="Calibri"/>
                <a:cs typeface="Times New Roman"/>
              </a:rPr>
              <a:t>«Юный цветовод</a:t>
            </a:r>
            <a:r>
              <a:rPr lang="ru-RU" sz="1400" dirty="0">
                <a:effectLst/>
                <a:latin typeface="Arial Black"/>
                <a:ea typeface="Calibri"/>
                <a:cs typeface="Times New Roman"/>
              </a:rPr>
              <a:t>»</a:t>
            </a:r>
            <a:endParaRPr lang="ru-RU" sz="1100" dirty="0">
              <a:effectLst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effectLst/>
                <a:latin typeface="Arial Black"/>
                <a:ea typeface="Calibri"/>
                <a:cs typeface="Times New Roman"/>
              </a:rPr>
              <a:t>Рук.: Шпак Н.В.</a:t>
            </a:r>
            <a:endParaRPr lang="ru-RU" sz="1100" dirty="0">
              <a:effectLst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585309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1784" y="1268760"/>
            <a:ext cx="8060432" cy="3384376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200" dirty="0">
                <a:solidFill>
                  <a:srgbClr val="920000"/>
                </a:solidFill>
                <a:latin typeface="Arial Black" panose="020B0A04020102020204" pitchFamily="34" charset="0"/>
              </a:rPr>
              <a:t>Организация внеурочной деятельности </a:t>
            </a:r>
            <a:br>
              <a:rPr lang="ru-RU" sz="3200" dirty="0">
                <a:solidFill>
                  <a:srgbClr val="920000"/>
                </a:solidFill>
                <a:latin typeface="Arial Black" panose="020B0A04020102020204" pitchFamily="34" charset="0"/>
              </a:rPr>
            </a:br>
            <a:r>
              <a:rPr lang="ru-RU" sz="3200" dirty="0">
                <a:solidFill>
                  <a:srgbClr val="920000"/>
                </a:solidFill>
                <a:latin typeface="Arial Black" panose="020B0A04020102020204" pitchFamily="34" charset="0"/>
              </a:rPr>
              <a:t>младших школьников </a:t>
            </a:r>
            <a:br>
              <a:rPr lang="ru-RU" sz="3200" dirty="0">
                <a:solidFill>
                  <a:srgbClr val="920000"/>
                </a:solidFill>
                <a:latin typeface="Arial Black" panose="020B0A04020102020204" pitchFamily="34" charset="0"/>
              </a:rPr>
            </a:br>
            <a:r>
              <a:rPr lang="ru-RU" sz="3200" dirty="0">
                <a:solidFill>
                  <a:srgbClr val="920000"/>
                </a:solidFill>
                <a:latin typeface="Arial Black" panose="020B0A04020102020204" pitchFamily="34" charset="0"/>
              </a:rPr>
              <a:t>в условиях реализации </a:t>
            </a:r>
            <a:br>
              <a:rPr lang="ru-RU" sz="3200" dirty="0">
                <a:solidFill>
                  <a:srgbClr val="920000"/>
                </a:solidFill>
                <a:latin typeface="Arial Black" panose="020B0A04020102020204" pitchFamily="34" charset="0"/>
              </a:rPr>
            </a:br>
            <a:r>
              <a:rPr lang="ru-RU" sz="3200" dirty="0">
                <a:solidFill>
                  <a:srgbClr val="920000"/>
                </a:solidFill>
                <a:latin typeface="Arial Black" panose="020B0A04020102020204" pitchFamily="34" charset="0"/>
              </a:rPr>
              <a:t>ФГОС НОО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4568" y="2132856"/>
            <a:ext cx="1706563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107504" y="116632"/>
            <a:ext cx="8928992" cy="6624736"/>
            <a:chOff x="107504" y="116632"/>
            <a:chExt cx="8928992" cy="6624736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56176" y="306542"/>
              <a:ext cx="2750443" cy="750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Рамка 3"/>
            <p:cNvSpPr/>
            <p:nvPr/>
          </p:nvSpPr>
          <p:spPr>
            <a:xfrm>
              <a:off x="107504" y="116632"/>
              <a:ext cx="8928992" cy="6624736"/>
            </a:xfrm>
            <a:prstGeom prst="frame">
              <a:avLst>
                <a:gd name="adj1" fmla="val 1555"/>
              </a:avLst>
            </a:prstGeom>
            <a:solidFill>
              <a:srgbClr val="002060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9" name="Подзаголовок 2"/>
          <p:cNvSpPr txBox="1">
            <a:spLocks/>
          </p:cNvSpPr>
          <p:nvPr/>
        </p:nvSpPr>
        <p:spPr>
          <a:xfrm>
            <a:off x="3357554" y="5589240"/>
            <a:ext cx="5094966" cy="8164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dirty="0">
                <a:solidFill>
                  <a:srgbClr val="002060"/>
                </a:solidFill>
                <a:latin typeface="Arial Black" panose="020B0A04020102020204" pitchFamily="34" charset="0"/>
              </a:rPr>
              <a:t>Карпова Л.А., заместитель директора </a:t>
            </a:r>
          </a:p>
          <a:p>
            <a:r>
              <a:rPr lang="ru-RU" sz="1800" dirty="0">
                <a:solidFill>
                  <a:srgbClr val="002060"/>
                </a:solidFill>
                <a:latin typeface="Arial Black" panose="020B0A04020102020204" pitchFamily="34" charset="0"/>
              </a:rPr>
              <a:t>МАОУ СОШ №8 г. Холмска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1327" y="281122"/>
            <a:ext cx="1030313" cy="98763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4683571"/>
            <a:ext cx="2809875" cy="1811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81482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>
            <a:off x="2468725" y="642918"/>
            <a:ext cx="4320469" cy="4392484"/>
            <a:chOff x="1584181" y="36012"/>
            <a:chExt cx="4320469" cy="4392484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14" name="Овал 13"/>
            <p:cNvSpPr/>
            <p:nvPr/>
          </p:nvSpPr>
          <p:spPr>
            <a:xfrm>
              <a:off x="1584181" y="36012"/>
              <a:ext cx="4320469" cy="4392484"/>
            </a:xfrm>
            <a:prstGeom prst="ellipse">
              <a:avLst/>
            </a:prstGeom>
            <a:solidFill>
              <a:srgbClr val="C00000">
                <a:alpha val="50000"/>
              </a:srgb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15" name="Овал 4"/>
            <p:cNvSpPr/>
            <p:nvPr/>
          </p:nvSpPr>
          <p:spPr>
            <a:xfrm>
              <a:off x="1815248" y="536670"/>
              <a:ext cx="3888432" cy="3105956"/>
            </a:xfrm>
            <a:prstGeom prst="re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34290" tIns="34290" rIns="34290" bIns="34290" numCol="1" spcCol="1270" anchor="t" anchorCtr="0">
              <a:noAutofit/>
            </a:bodyPr>
            <a:lstStyle/>
            <a:p>
              <a:pPr lvl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700" kern="1200" dirty="0">
                <a:latin typeface="Arial Black" panose="020B0A04020102020204" pitchFamily="34" charset="0"/>
              </a:endParaRPr>
            </a:p>
            <a:p>
              <a:pPr lvl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200" kern="1200" dirty="0">
                  <a:ln>
                    <a:solidFill>
                      <a:srgbClr val="FF0000"/>
                    </a:solidFill>
                  </a:ln>
                  <a:solidFill>
                    <a:schemeClr val="bg1"/>
                  </a:solidFill>
                  <a:latin typeface="Arial Black" panose="020B0A04020102020204" pitchFamily="34" charset="0"/>
                </a:rPr>
                <a:t>ОБЩЕЕ ОБРАЗОВАНИЕ</a:t>
              </a:r>
            </a:p>
          </p:txBody>
        </p:sp>
      </p:grpSp>
      <p:sp>
        <p:nvSpPr>
          <p:cNvPr id="3" name="Овал 2"/>
          <p:cNvSpPr/>
          <p:nvPr/>
        </p:nvSpPr>
        <p:spPr>
          <a:xfrm>
            <a:off x="671191" y="2560946"/>
            <a:ext cx="3275583" cy="3174776"/>
          </a:xfrm>
          <a:prstGeom prst="ellipse">
            <a:avLst/>
          </a:prstGeom>
          <a:solidFill>
            <a:schemeClr val="accent5">
              <a:lumMod val="20000"/>
              <a:lumOff val="80000"/>
              <a:alpha val="66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endParaRPr lang="ru-RU" sz="16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algn="ctr"/>
            <a:endParaRPr lang="ru-RU" sz="16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</a:rPr>
              <a:t>ВНЕУРОЧНАЯ ДЕЯТЕЛЬНОСТЬ</a:t>
            </a:r>
          </a:p>
        </p:txBody>
      </p:sp>
      <p:sp>
        <p:nvSpPr>
          <p:cNvPr id="26" name="Овал 25"/>
          <p:cNvSpPr/>
          <p:nvPr/>
        </p:nvSpPr>
        <p:spPr>
          <a:xfrm>
            <a:off x="5364088" y="2568667"/>
            <a:ext cx="3275583" cy="3174776"/>
          </a:xfrm>
          <a:prstGeom prst="ellipse">
            <a:avLst/>
          </a:prstGeom>
          <a:solidFill>
            <a:schemeClr val="accent5">
              <a:lumMod val="20000"/>
              <a:lumOff val="80000"/>
              <a:alpha val="66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endParaRPr lang="ru-RU" sz="16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algn="ctr"/>
            <a:endParaRPr lang="ru-RU" sz="16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</a:rPr>
              <a:t>ДОПОЛНИТЕЛЬНОЕ ОБРАЗОВАНИЕ</a:t>
            </a:r>
          </a:p>
        </p:txBody>
      </p:sp>
      <p:pic>
        <p:nvPicPr>
          <p:cNvPr id="3074" name="Picture 2" descr="http://www.eseur.ru/Photos/photo16196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156176" y="3768006"/>
            <a:ext cx="2088232" cy="1768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kuitto.3dn.ru/gif.gif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937247"/>
            <a:ext cx="1792241" cy="1429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komitet-demiynsk.edusite.ru/images/ckola.jpg1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1388" y="2559953"/>
            <a:ext cx="1589860" cy="2010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AutoShape 8" descr="Картинки по запросу общее образование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" name="AutoShape 10" descr="Картинки по запросу общее образование"/>
          <p:cNvSpPr>
            <a:spLocks noChangeAspect="1" noChangeArrowheads="1"/>
          </p:cNvSpPr>
          <p:nvPr/>
        </p:nvSpPr>
        <p:spPr bwMode="auto">
          <a:xfrm>
            <a:off x="1524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107504" y="116632"/>
            <a:ext cx="8928992" cy="6624736"/>
            <a:chOff x="107504" y="116632"/>
            <a:chExt cx="8928992" cy="6624736"/>
          </a:xfrm>
        </p:grpSpPr>
        <p:grpSp>
          <p:nvGrpSpPr>
            <p:cNvPr id="21" name="Группа 20"/>
            <p:cNvGrpSpPr/>
            <p:nvPr/>
          </p:nvGrpSpPr>
          <p:grpSpPr>
            <a:xfrm>
              <a:off x="107504" y="116632"/>
              <a:ext cx="8928992" cy="6624736"/>
              <a:chOff x="107504" y="116632"/>
              <a:chExt cx="8928992" cy="6624736"/>
            </a:xfrm>
          </p:grpSpPr>
          <p:pic>
            <p:nvPicPr>
              <p:cNvPr id="22" name="Picture 4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08304" y="306544"/>
                <a:ext cx="1598315" cy="4359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" name="Рамка 22"/>
              <p:cNvSpPr/>
              <p:nvPr/>
            </p:nvSpPr>
            <p:spPr>
              <a:xfrm>
                <a:off x="107504" y="116632"/>
                <a:ext cx="8928992" cy="6624736"/>
              </a:xfrm>
              <a:prstGeom prst="frame">
                <a:avLst>
                  <a:gd name="adj1" fmla="val 1555"/>
                </a:avLst>
              </a:prstGeom>
              <a:solidFill>
                <a:srgbClr val="002060"/>
              </a:soli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>
                <a:bevelT w="38100" h="57150" prst="angle"/>
              </a:sp3d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01327" y="281122"/>
              <a:ext cx="1030313" cy="9876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123102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305188" y="116632"/>
            <a:ext cx="568863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2400" dirty="0">
                <a:solidFill>
                  <a:srgbClr val="920000"/>
                </a:solidFill>
                <a:latin typeface="Arial Black" panose="020B0A04020102020204" pitchFamily="34" charset="0"/>
              </a:rPr>
              <a:t>ВНЕУРОЧНАЯ ДЕЯТЕЛЬНОСТЬ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579316" y="840911"/>
            <a:ext cx="8541033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2200" dirty="0">
                <a:solidFill>
                  <a:srgbClr val="920000"/>
                </a:solidFill>
                <a:latin typeface="Arial Black" panose="020B0A04020102020204" pitchFamily="34" charset="0"/>
              </a:rPr>
              <a:t>НАПРАВЛЕНИЯ РАЗВИТИЯ ЛИЧНОСТИ УЧЕНИКА:</a:t>
            </a:r>
          </a:p>
        </p:txBody>
      </p:sp>
      <p:grpSp>
        <p:nvGrpSpPr>
          <p:cNvPr id="20" name="Группа 19"/>
          <p:cNvGrpSpPr/>
          <p:nvPr/>
        </p:nvGrpSpPr>
        <p:grpSpPr>
          <a:xfrm>
            <a:off x="4377237" y="1637690"/>
            <a:ext cx="4140068" cy="784253"/>
            <a:chOff x="2609732" y="44662"/>
            <a:chExt cx="4140068" cy="784253"/>
          </a:xfrm>
          <a:scene3d>
            <a:camera prst="orthographicFront"/>
            <a:lightRig rig="flat" dir="t"/>
          </a:scene3d>
        </p:grpSpPr>
        <p:sp>
          <p:nvSpPr>
            <p:cNvPr id="21" name="Пятиугольник 20"/>
            <p:cNvSpPr/>
            <p:nvPr/>
          </p:nvSpPr>
          <p:spPr>
            <a:xfrm rot="10800000">
              <a:off x="2609732" y="44662"/>
              <a:ext cx="4140068" cy="784253"/>
            </a:xfrm>
            <a:prstGeom prst="homePlate">
              <a:avLst/>
            </a:prstGeom>
            <a:solidFill>
              <a:srgbClr val="F7EAE9"/>
            </a:solidFill>
            <a:ln>
              <a:solidFill>
                <a:srgbClr val="920000"/>
              </a:solidFill>
            </a:ln>
            <a:sp3d prstMaterial="plastic">
              <a:bevelT w="120900" h="88900"/>
              <a:bevelB w="88900" h="31750" prst="angle"/>
            </a:sp3d>
          </p:spPr>
          <p:style>
            <a:lnRef idx="0">
              <a:scrgbClr r="0" g="0" b="0"/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Пятиугольник 4"/>
            <p:cNvSpPr/>
            <p:nvPr/>
          </p:nvSpPr>
          <p:spPr>
            <a:xfrm rot="21600000">
              <a:off x="2805795" y="44662"/>
              <a:ext cx="3944005" cy="78425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0960" tIns="68580" rIns="128016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kern="1200" dirty="0">
                  <a:solidFill>
                    <a:srgbClr val="002060"/>
                  </a:solidFill>
                  <a:latin typeface="Arial Black" panose="020B0A04020102020204" pitchFamily="34" charset="0"/>
                </a:rPr>
                <a:t>ОБЩЕИНТЕЛЛЕКТУАЛЬНОЕ</a:t>
              </a: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1873590" y="2636912"/>
            <a:ext cx="4140068" cy="784253"/>
            <a:chOff x="2609732" y="1040289"/>
            <a:chExt cx="4140068" cy="784253"/>
          </a:xfrm>
          <a:scene3d>
            <a:camera prst="orthographicFront"/>
            <a:lightRig rig="flat" dir="t"/>
          </a:scene3d>
        </p:grpSpPr>
        <p:sp>
          <p:nvSpPr>
            <p:cNvPr id="25" name="Пятиугольник 24"/>
            <p:cNvSpPr/>
            <p:nvPr/>
          </p:nvSpPr>
          <p:spPr>
            <a:xfrm rot="10800000">
              <a:off x="2609732" y="1040289"/>
              <a:ext cx="4140068" cy="784253"/>
            </a:xfrm>
            <a:prstGeom prst="homePlate">
              <a:avLst/>
            </a:prstGeom>
            <a:solidFill>
              <a:srgbClr val="F7EAE9"/>
            </a:solidFill>
            <a:ln>
              <a:solidFill>
                <a:srgbClr val="920000"/>
              </a:solidFill>
            </a:ln>
            <a:sp3d prstMaterial="plastic">
              <a:bevelT w="120900" h="88900"/>
              <a:bevelB w="88900" h="31750" prst="angle"/>
            </a:sp3d>
          </p:spPr>
          <p:style>
            <a:lnRef idx="0">
              <a:scrgbClr r="0" g="0" b="0"/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Пятиугольник 4"/>
            <p:cNvSpPr/>
            <p:nvPr/>
          </p:nvSpPr>
          <p:spPr>
            <a:xfrm rot="21600000">
              <a:off x="2805795" y="1040289"/>
              <a:ext cx="3944005" cy="78425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0960" tIns="68580" rIns="128016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kern="1200" dirty="0">
                  <a:solidFill>
                    <a:srgbClr val="002060"/>
                  </a:solidFill>
                  <a:latin typeface="Arial Black" panose="020B0A04020102020204" pitchFamily="34" charset="0"/>
                </a:rPr>
                <a:t>ОБЩЕКУЛЬТУРНОЕ</a:t>
              </a: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4392372" y="3645024"/>
            <a:ext cx="4140068" cy="784253"/>
            <a:chOff x="2609732" y="2035917"/>
            <a:chExt cx="4140068" cy="784253"/>
          </a:xfrm>
          <a:scene3d>
            <a:camera prst="orthographicFront"/>
            <a:lightRig rig="flat" dir="t"/>
          </a:scene3d>
        </p:grpSpPr>
        <p:sp>
          <p:nvSpPr>
            <p:cNvPr id="28" name="Пятиугольник 27"/>
            <p:cNvSpPr/>
            <p:nvPr/>
          </p:nvSpPr>
          <p:spPr>
            <a:xfrm rot="10800000">
              <a:off x="2609732" y="2035917"/>
              <a:ext cx="4140068" cy="784253"/>
            </a:xfrm>
            <a:prstGeom prst="homePlate">
              <a:avLst/>
            </a:prstGeom>
            <a:solidFill>
              <a:srgbClr val="F7EAE9"/>
            </a:solidFill>
            <a:ln>
              <a:solidFill>
                <a:srgbClr val="920000"/>
              </a:solidFill>
            </a:ln>
            <a:sp3d prstMaterial="plastic">
              <a:bevelT w="120900" h="88900"/>
              <a:bevelB w="88900" h="31750" prst="angle"/>
            </a:sp3d>
          </p:spPr>
          <p:style>
            <a:lnRef idx="0">
              <a:scrgbClr r="0" g="0" b="0"/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Пятиугольник 4"/>
            <p:cNvSpPr/>
            <p:nvPr/>
          </p:nvSpPr>
          <p:spPr>
            <a:xfrm rot="21600000">
              <a:off x="2805795" y="2035917"/>
              <a:ext cx="3944005" cy="78425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0960" tIns="68580" rIns="128016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kern="1200" dirty="0">
                  <a:solidFill>
                    <a:srgbClr val="002060"/>
                  </a:solidFill>
                  <a:latin typeface="Arial Black" panose="020B0A04020102020204" pitchFamily="34" charset="0"/>
                </a:rPr>
                <a:t>ДУХОВНО-НРАВСТВЕННОЕ</a:t>
              </a: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1885254" y="4653136"/>
            <a:ext cx="4140068" cy="784253"/>
            <a:chOff x="2609732" y="3031544"/>
            <a:chExt cx="4140068" cy="784253"/>
          </a:xfrm>
          <a:scene3d>
            <a:camera prst="orthographicFront"/>
            <a:lightRig rig="flat" dir="t"/>
          </a:scene3d>
        </p:grpSpPr>
        <p:sp>
          <p:nvSpPr>
            <p:cNvPr id="31" name="Пятиугольник 30"/>
            <p:cNvSpPr/>
            <p:nvPr/>
          </p:nvSpPr>
          <p:spPr>
            <a:xfrm rot="10800000">
              <a:off x="2609732" y="3031544"/>
              <a:ext cx="4140068" cy="784253"/>
            </a:xfrm>
            <a:prstGeom prst="homePlate">
              <a:avLst/>
            </a:prstGeom>
            <a:solidFill>
              <a:srgbClr val="F7EAE9"/>
            </a:solidFill>
            <a:ln>
              <a:solidFill>
                <a:srgbClr val="920000"/>
              </a:solidFill>
            </a:ln>
            <a:sp3d prstMaterial="plastic">
              <a:bevelT w="120900" h="88900"/>
              <a:bevelB w="88900" h="31750" prst="angle"/>
            </a:sp3d>
          </p:spPr>
          <p:style>
            <a:lnRef idx="0">
              <a:scrgbClr r="0" g="0" b="0"/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2" name="Пятиугольник 4"/>
            <p:cNvSpPr/>
            <p:nvPr/>
          </p:nvSpPr>
          <p:spPr>
            <a:xfrm rot="21600000">
              <a:off x="2805795" y="3031544"/>
              <a:ext cx="3944005" cy="78425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0960" tIns="68580" rIns="128016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kern="1200" dirty="0">
                  <a:solidFill>
                    <a:srgbClr val="002060"/>
                  </a:solidFill>
                  <a:latin typeface="Arial Black" panose="020B0A04020102020204" pitchFamily="34" charset="0"/>
                </a:rPr>
                <a:t>СОЦИАЛЬНОЕ</a:t>
              </a:r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4392372" y="5587818"/>
            <a:ext cx="4140068" cy="784253"/>
            <a:chOff x="2609732" y="4027172"/>
            <a:chExt cx="4140068" cy="784253"/>
          </a:xfrm>
          <a:scene3d>
            <a:camera prst="orthographicFront"/>
            <a:lightRig rig="flat" dir="t"/>
          </a:scene3d>
        </p:grpSpPr>
        <p:sp>
          <p:nvSpPr>
            <p:cNvPr id="34" name="Пятиугольник 33"/>
            <p:cNvSpPr/>
            <p:nvPr/>
          </p:nvSpPr>
          <p:spPr>
            <a:xfrm rot="10800000">
              <a:off x="2609732" y="4027172"/>
              <a:ext cx="4140068" cy="784253"/>
            </a:xfrm>
            <a:prstGeom prst="homePlate">
              <a:avLst/>
            </a:prstGeom>
            <a:solidFill>
              <a:srgbClr val="F7EAE9"/>
            </a:solidFill>
            <a:ln>
              <a:solidFill>
                <a:srgbClr val="920000"/>
              </a:solidFill>
            </a:ln>
            <a:sp3d prstMaterial="plastic">
              <a:bevelT w="120900" h="88900"/>
              <a:bevelB w="88900" h="31750" prst="angle"/>
            </a:sp3d>
          </p:spPr>
          <p:style>
            <a:lnRef idx="0">
              <a:scrgbClr r="0" g="0" b="0"/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5" name="Пятиугольник 4"/>
            <p:cNvSpPr/>
            <p:nvPr/>
          </p:nvSpPr>
          <p:spPr>
            <a:xfrm rot="21600000">
              <a:off x="2805795" y="4027172"/>
              <a:ext cx="3944005" cy="78425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0960" tIns="68580" rIns="128016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kern="1200" dirty="0">
                  <a:solidFill>
                    <a:srgbClr val="002060"/>
                  </a:solidFill>
                  <a:latin typeface="Arial Black" panose="020B0A04020102020204" pitchFamily="34" charset="0"/>
                </a:rPr>
                <a:t>СПОРТИВНО-ОЗДОРОВИТЕЛЬНОЕ</a:t>
              </a:r>
            </a:p>
          </p:txBody>
        </p:sp>
      </p:grp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0012" y="3281712"/>
            <a:ext cx="903285" cy="1510876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 descr="Эмблема Губернаторские Состязания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7641" y="5228202"/>
            <a:ext cx="1691355" cy="1567323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1973814607"/>
              </p:ext>
            </p:extLst>
          </p:nvPr>
        </p:nvGraphicFramePr>
        <p:xfrm>
          <a:off x="-396552" y="3645024"/>
          <a:ext cx="3312367" cy="2808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1026" name="Picture 2" descr="http://chaiknews.ru/up/news/article/2013/10/20/1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581" y="2421943"/>
            <a:ext cx="1595618" cy="128052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http://www.therunet.com/uploads/image_block/image/3874/main_%D0%B8%D1%81%D0%BA%D1%83%D1%81%D1%81%D1%82%D0%B2%D0%B5%D0%BD%D0%BD%D1%8B%D0%B9_%D0%B8%D0%BD%D1%82%D0%B5%D0%BB%D0%BB%D0%B5%D0%BA%D1%82.jpg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A98798"/>
              </a:clrFrom>
              <a:clrTo>
                <a:srgbClr val="A9879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566196"/>
            <a:ext cx="1873743" cy="991981"/>
          </a:xfrm>
          <a:prstGeom prst="ellipse">
            <a:avLst/>
          </a:prstGeom>
          <a:ln w="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6" name="Группа 35"/>
          <p:cNvGrpSpPr/>
          <p:nvPr/>
        </p:nvGrpSpPr>
        <p:grpSpPr>
          <a:xfrm>
            <a:off x="107504" y="116632"/>
            <a:ext cx="8928992" cy="6624736"/>
            <a:chOff x="107504" y="116632"/>
            <a:chExt cx="8928992" cy="6624736"/>
          </a:xfrm>
        </p:grpSpPr>
        <p:pic>
          <p:nvPicPr>
            <p:cNvPr id="37" name="Picture 4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08304" y="306544"/>
              <a:ext cx="1598315" cy="4359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Рамка 37"/>
            <p:cNvSpPr/>
            <p:nvPr/>
          </p:nvSpPr>
          <p:spPr>
            <a:xfrm>
              <a:off x="107504" y="116632"/>
              <a:ext cx="8928992" cy="6624736"/>
            </a:xfrm>
            <a:prstGeom prst="frame">
              <a:avLst>
                <a:gd name="adj1" fmla="val 1555"/>
              </a:avLst>
            </a:prstGeom>
            <a:solidFill>
              <a:srgbClr val="002060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pic>
        <p:nvPicPr>
          <p:cNvPr id="39" name="Рисунок 38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188640"/>
            <a:ext cx="1030313" cy="987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4865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107504" y="116632"/>
            <a:ext cx="8928992" cy="6624736"/>
            <a:chOff x="107504" y="116632"/>
            <a:chExt cx="8928992" cy="6624736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08304" y="306544"/>
              <a:ext cx="1598315" cy="4359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Рамка 5"/>
            <p:cNvSpPr/>
            <p:nvPr/>
          </p:nvSpPr>
          <p:spPr>
            <a:xfrm>
              <a:off x="107504" y="116632"/>
              <a:ext cx="8928992" cy="6624736"/>
            </a:xfrm>
            <a:prstGeom prst="frame">
              <a:avLst>
                <a:gd name="adj1" fmla="val 1555"/>
              </a:avLst>
            </a:prstGeom>
            <a:solidFill>
              <a:srgbClr val="002060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896172" y="142852"/>
            <a:ext cx="6747662" cy="13222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2400" dirty="0">
                <a:solidFill>
                  <a:srgbClr val="920000"/>
                </a:solidFill>
                <a:latin typeface="Arial Black" panose="020B0A04020102020204" pitchFamily="34" charset="0"/>
              </a:rPr>
              <a:t>ОСНОВНЫЕ ФОРМЫ </a:t>
            </a:r>
          </a:p>
          <a:p>
            <a:r>
              <a:rPr lang="ru-RU" altLang="ru-RU" sz="2400" dirty="0">
                <a:solidFill>
                  <a:srgbClr val="920000"/>
                </a:solidFill>
                <a:latin typeface="Arial Black" panose="020B0A04020102020204" pitchFamily="34" charset="0"/>
              </a:rPr>
              <a:t>ВНЕУРОЧНОЙ ДЕЯТЕЛЬНОСТИ</a:t>
            </a:r>
          </a:p>
        </p:txBody>
      </p:sp>
      <p:sp>
        <p:nvSpPr>
          <p:cNvPr id="27" name="Овал 26"/>
          <p:cNvSpPr/>
          <p:nvPr/>
        </p:nvSpPr>
        <p:spPr>
          <a:xfrm>
            <a:off x="2143108" y="1714488"/>
            <a:ext cx="4643470" cy="3857652"/>
          </a:xfrm>
          <a:prstGeom prst="ellipse">
            <a:avLst/>
          </a:prstGeom>
          <a:noFill/>
          <a:ln w="38100">
            <a:solidFill>
              <a:srgbClr val="6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" name="Группа 8"/>
          <p:cNvGrpSpPr/>
          <p:nvPr/>
        </p:nvGrpSpPr>
        <p:grpSpPr>
          <a:xfrm>
            <a:off x="2969320" y="1258213"/>
            <a:ext cx="2991046" cy="912550"/>
            <a:chOff x="2683599" y="900"/>
            <a:chExt cx="2991046" cy="912550"/>
          </a:xfrm>
          <a:scene3d>
            <a:camera prst="orthographicFront"/>
            <a:lightRig rig="flat" dir="t"/>
          </a:scene3d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2683599" y="900"/>
              <a:ext cx="2991046" cy="912550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2">
                <a:hueOff val="0"/>
                <a:satOff val="0"/>
                <a:lumOff val="0"/>
                <a:alphaOff val="0"/>
              </a:schemeClr>
            </a:fillRef>
            <a:effectRef idx="1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1" name="Скругленный прямоугольник 4"/>
            <p:cNvSpPr/>
            <p:nvPr/>
          </p:nvSpPr>
          <p:spPr>
            <a:xfrm>
              <a:off x="2728146" y="45447"/>
              <a:ext cx="2901952" cy="82345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kern="1200" dirty="0">
                  <a:latin typeface="Arial Black" pitchFamily="34" charset="0"/>
                </a:rPr>
                <a:t>ПРОЕКТНО-ИССЛЕДОВАТЕЛЬСКАЯ ДЕЯТЕЛЬНОСТЬ</a:t>
              </a: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703751" y="3897430"/>
            <a:ext cx="2991046" cy="912550"/>
            <a:chOff x="4509941" y="1302025"/>
            <a:chExt cx="2991046" cy="912550"/>
          </a:xfrm>
          <a:scene3d>
            <a:camera prst="orthographicFront"/>
            <a:lightRig rig="flat" dir="t"/>
          </a:scene3d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4509941" y="1302025"/>
              <a:ext cx="2991046" cy="912550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3">
                <a:hueOff val="0"/>
                <a:satOff val="0"/>
                <a:lumOff val="0"/>
                <a:alphaOff val="0"/>
              </a:schemeClr>
            </a:fillRef>
            <a:effectRef idx="1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4" name="Скругленный прямоугольник 4"/>
            <p:cNvSpPr/>
            <p:nvPr/>
          </p:nvSpPr>
          <p:spPr>
            <a:xfrm>
              <a:off x="4554488" y="1346572"/>
              <a:ext cx="2901952" cy="82345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kern="1200" dirty="0">
                  <a:latin typeface="Arial Black" pitchFamily="34" charset="0"/>
                </a:rPr>
                <a:t>ШКОЛЬНЫЕ, МУНИЦИПАЛЬНЫЕ НПК</a:t>
              </a: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2774480" y="5115865"/>
            <a:ext cx="2991046" cy="912550"/>
            <a:chOff x="821372" y="1265303"/>
            <a:chExt cx="2991046" cy="912550"/>
          </a:xfrm>
          <a:scene3d>
            <a:camera prst="orthographicFront"/>
            <a:lightRig rig="flat" dir="t"/>
          </a:scene3d>
        </p:grpSpPr>
        <p:sp>
          <p:nvSpPr>
            <p:cNvPr id="16" name="Скругленный прямоугольник 15"/>
            <p:cNvSpPr/>
            <p:nvPr/>
          </p:nvSpPr>
          <p:spPr>
            <a:xfrm>
              <a:off x="821372" y="1265303"/>
              <a:ext cx="2991046" cy="912550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2">
                <a:hueOff val="0"/>
                <a:satOff val="0"/>
                <a:lumOff val="0"/>
                <a:alphaOff val="0"/>
              </a:schemeClr>
            </a:fillRef>
            <a:effectRef idx="1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7" name="Скругленный прямоугольник 4"/>
            <p:cNvSpPr/>
            <p:nvPr/>
          </p:nvSpPr>
          <p:spPr>
            <a:xfrm>
              <a:off x="865919" y="1309850"/>
              <a:ext cx="2901952" cy="82345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dirty="0">
                  <a:latin typeface="Arial Black" pitchFamily="34" charset="0"/>
                </a:rPr>
                <a:t>ОЛИМПИАДЫ, ДИСТАНЦИОННЫЕ </a:t>
              </a:r>
              <a:r>
                <a:rPr lang="ru-RU" sz="1400" kern="1200" dirty="0">
                  <a:latin typeface="Arial Black" pitchFamily="34" charset="0"/>
                </a:rPr>
                <a:t>КОНКУРСЫ, ВИКТОРИНЫ</a:t>
              </a: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5335602" y="3941977"/>
            <a:ext cx="2991046" cy="912550"/>
            <a:chOff x="821391" y="3000394"/>
            <a:chExt cx="2991046" cy="912550"/>
          </a:xfrm>
          <a:scene3d>
            <a:camera prst="orthographicFront"/>
            <a:lightRig rig="flat" dir="t"/>
          </a:scene3d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821391" y="3000394"/>
              <a:ext cx="2991046" cy="912550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6">
                <a:hueOff val="0"/>
                <a:satOff val="0"/>
                <a:lumOff val="0"/>
                <a:alphaOff val="0"/>
              </a:schemeClr>
            </a:fillRef>
            <a:effectRef idx="1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20" name="Скругленный прямоугольник 4"/>
            <p:cNvSpPr/>
            <p:nvPr/>
          </p:nvSpPr>
          <p:spPr>
            <a:xfrm>
              <a:off x="865938" y="3044941"/>
              <a:ext cx="2901952" cy="82345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</a:pPr>
              <a:r>
                <a:rPr lang="ru-RU" sz="1400" kern="1200" dirty="0">
                  <a:latin typeface="Arial Black" pitchFamily="34" charset="0"/>
                </a:rPr>
                <a:t>ШКОЛЬНЫЕ,  </a:t>
              </a: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</a:pPr>
              <a:r>
                <a:rPr lang="ru-RU" sz="1400" kern="1200" dirty="0">
                  <a:latin typeface="Arial Black" pitchFamily="34" charset="0"/>
                </a:rPr>
                <a:t>МУНИЦИПАЛЬНЫЕ ОЛИМПИАДЫ</a:t>
              </a: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591419" y="2516450"/>
            <a:ext cx="3103378" cy="912550"/>
            <a:chOff x="4590355" y="3000394"/>
            <a:chExt cx="3103378" cy="912550"/>
          </a:xfrm>
          <a:scene3d>
            <a:camera prst="orthographicFront"/>
            <a:lightRig rig="flat" dir="t"/>
          </a:scene3d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4702687" y="3000394"/>
              <a:ext cx="2991046" cy="912550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4">
                <a:hueOff val="0"/>
                <a:satOff val="0"/>
                <a:lumOff val="0"/>
                <a:alphaOff val="0"/>
              </a:schemeClr>
            </a:fillRef>
            <a:effectRef idx="1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/>
            <a:lstStyle/>
            <a:p>
              <a:pPr algn="ctr"/>
              <a:r>
                <a:rPr lang="ru-RU" sz="1400" dirty="0">
                  <a:latin typeface="Arial Black" pitchFamily="34" charset="0"/>
                </a:rPr>
                <a:t>ПРАЗДНИКИ, СОРЕВНОВАНИЯ, АКЦИИ, КОНКУРСЫ, ФЛЕШМОБЫ</a:t>
              </a:r>
            </a:p>
          </p:txBody>
        </p:sp>
        <p:sp>
          <p:nvSpPr>
            <p:cNvPr id="23" name="Скругленный прямоугольник 4"/>
            <p:cNvSpPr/>
            <p:nvPr/>
          </p:nvSpPr>
          <p:spPr>
            <a:xfrm>
              <a:off x="4590355" y="3044941"/>
              <a:ext cx="2901952" cy="82345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kern="1200" dirty="0">
                <a:latin typeface="Arial Black" pitchFamily="34" charset="0"/>
              </a:endParaRP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5291055" y="2559508"/>
            <a:ext cx="2991046" cy="912550"/>
            <a:chOff x="2683599" y="4301523"/>
            <a:chExt cx="2991046" cy="912550"/>
          </a:xfrm>
          <a:scene3d>
            <a:camera prst="orthographicFront"/>
            <a:lightRig rig="flat" dir="t"/>
          </a:scene3d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2683599" y="4301523"/>
              <a:ext cx="2991046" cy="912550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5"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26" name="Скругленный прямоугольник 4"/>
            <p:cNvSpPr/>
            <p:nvPr/>
          </p:nvSpPr>
          <p:spPr>
            <a:xfrm>
              <a:off x="2728146" y="4346070"/>
              <a:ext cx="2901952" cy="82345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kern="1200" dirty="0">
                  <a:latin typeface="Arial Black" pitchFamily="34" charset="0"/>
                </a:rPr>
                <a:t>ДЕТСКИЕ ОБЪЕДИНЕНИЯ ПО ИНТЕРЕСАМ</a:t>
              </a:r>
            </a:p>
          </p:txBody>
        </p:sp>
      </p:grpSp>
      <p:pic>
        <p:nvPicPr>
          <p:cNvPr id="28" name="Рисунок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327" y="281122"/>
            <a:ext cx="1030313" cy="987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1316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1560" y="328056"/>
            <a:ext cx="7848872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 sz="2400" dirty="0">
                <a:solidFill>
                  <a:srgbClr val="920000"/>
                </a:solidFill>
                <a:latin typeface="Arial Black" panose="020B0A04020102020204" pitchFamily="34" charset="0"/>
              </a:rPr>
              <a:t>ОРГАНИЗАЦИЯ   ВНЕУРОЧНОЙ ДЕЯТЕЛЬНОСТИ  В  1 – 11  КЛАССАХ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107504" y="116632"/>
            <a:ext cx="8928992" cy="6624736"/>
            <a:chOff x="107504" y="116632"/>
            <a:chExt cx="8928992" cy="6624736"/>
          </a:xfrm>
        </p:grpSpPr>
        <p:pic>
          <p:nvPicPr>
            <p:cNvPr id="10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08304" y="306544"/>
              <a:ext cx="1598315" cy="4359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Рамка 10"/>
            <p:cNvSpPr/>
            <p:nvPr/>
          </p:nvSpPr>
          <p:spPr>
            <a:xfrm>
              <a:off x="107504" y="116632"/>
              <a:ext cx="8928992" cy="6624736"/>
            </a:xfrm>
            <a:prstGeom prst="frame">
              <a:avLst>
                <a:gd name="adj1" fmla="val 1555"/>
              </a:avLst>
            </a:prstGeom>
            <a:solidFill>
              <a:srgbClr val="002060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pic>
        <p:nvPicPr>
          <p:cNvPr id="15" name="Рисунок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327" y="281122"/>
            <a:ext cx="1030313" cy="987638"/>
          </a:xfrm>
          <a:prstGeom prst="rect">
            <a:avLst/>
          </a:prstGeom>
        </p:spPr>
      </p:pic>
      <p:grpSp>
        <p:nvGrpSpPr>
          <p:cNvPr id="16" name="Группа 15"/>
          <p:cNvGrpSpPr/>
          <p:nvPr/>
        </p:nvGrpSpPr>
        <p:grpSpPr>
          <a:xfrm>
            <a:off x="861030" y="1602411"/>
            <a:ext cx="2991046" cy="912550"/>
            <a:chOff x="2683599" y="4301523"/>
            <a:chExt cx="2991046" cy="912550"/>
          </a:xfrm>
          <a:scene3d>
            <a:camera prst="orthographicFront"/>
            <a:lightRig rig="flat" dir="t"/>
          </a:scene3d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2683599" y="4301523"/>
              <a:ext cx="2991046" cy="912550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5"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8" name="Скругленный прямоугольник 4"/>
            <p:cNvSpPr/>
            <p:nvPr/>
          </p:nvSpPr>
          <p:spPr>
            <a:xfrm>
              <a:off x="2728146" y="4346070"/>
              <a:ext cx="2901952" cy="82345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kern="1200" dirty="0">
                  <a:latin typeface="Arial Black" pitchFamily="34" charset="0"/>
                </a:rPr>
                <a:t>ШКОЛА</a:t>
              </a: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5201568" y="1557864"/>
            <a:ext cx="2991046" cy="912550"/>
            <a:chOff x="2683599" y="4301523"/>
            <a:chExt cx="2991046" cy="912550"/>
          </a:xfrm>
          <a:scene3d>
            <a:camera prst="orthographicFront"/>
            <a:lightRig rig="flat" dir="t"/>
          </a:scene3d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2683599" y="4301523"/>
              <a:ext cx="2991046" cy="912550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5"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21" name="Скругленный прямоугольник 4"/>
            <p:cNvSpPr/>
            <p:nvPr/>
          </p:nvSpPr>
          <p:spPr>
            <a:xfrm>
              <a:off x="2728146" y="4346070"/>
              <a:ext cx="2901952" cy="82345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kern="1200" dirty="0">
                  <a:latin typeface="Arial Black" pitchFamily="34" charset="0"/>
                </a:rPr>
                <a:t>ГОРОД</a:t>
              </a: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6266953" y="3143435"/>
            <a:ext cx="2226410" cy="1054722"/>
            <a:chOff x="821372" y="1265303"/>
            <a:chExt cx="2991046" cy="912550"/>
          </a:xfrm>
          <a:scene3d>
            <a:camera prst="orthographicFront"/>
            <a:lightRig rig="flat" dir="t"/>
          </a:scene3d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821372" y="1265303"/>
              <a:ext cx="2991046" cy="912550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2">
                <a:hueOff val="0"/>
                <a:satOff val="0"/>
                <a:lumOff val="0"/>
                <a:alphaOff val="0"/>
              </a:schemeClr>
            </a:fillRef>
            <a:effectRef idx="1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24" name="Скругленный прямоугольник 4"/>
            <p:cNvSpPr/>
            <p:nvPr/>
          </p:nvSpPr>
          <p:spPr>
            <a:xfrm>
              <a:off x="865919" y="1309850"/>
              <a:ext cx="2901952" cy="82345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dirty="0">
                  <a:latin typeface="Arial Black" pitchFamily="34" charset="0"/>
                </a:rPr>
                <a:t>163  ПОСЕЩЕНИЙ</a:t>
              </a:r>
              <a:endParaRPr lang="ru-RU" sz="1400" kern="1200" dirty="0">
                <a:latin typeface="Arial Black" pitchFamily="34" charset="0"/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765243" y="3140968"/>
            <a:ext cx="2226410" cy="1054722"/>
            <a:chOff x="821372" y="1265303"/>
            <a:chExt cx="2991046" cy="912550"/>
          </a:xfrm>
          <a:scene3d>
            <a:camera prst="orthographicFront"/>
            <a:lightRig rig="flat" dir="t"/>
          </a:scene3d>
        </p:grpSpPr>
        <p:sp>
          <p:nvSpPr>
            <p:cNvPr id="26" name="Скругленный прямоугольник 25"/>
            <p:cNvSpPr/>
            <p:nvPr/>
          </p:nvSpPr>
          <p:spPr>
            <a:xfrm>
              <a:off x="821372" y="1265303"/>
              <a:ext cx="2991046" cy="912550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2">
                <a:hueOff val="0"/>
                <a:satOff val="0"/>
                <a:lumOff val="0"/>
                <a:alphaOff val="0"/>
              </a:schemeClr>
            </a:fillRef>
            <a:effectRef idx="1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27" name="Скругленный прямоугольник 4"/>
            <p:cNvSpPr/>
            <p:nvPr/>
          </p:nvSpPr>
          <p:spPr>
            <a:xfrm>
              <a:off x="865919" y="1309850"/>
              <a:ext cx="2901952" cy="82345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dirty="0">
                  <a:latin typeface="Arial Black" pitchFamily="34" charset="0"/>
                </a:rPr>
                <a:t>490 УЧЕНИКОВ </a:t>
              </a: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dirty="0">
                  <a:latin typeface="Arial Black" pitchFamily="34" charset="0"/>
                </a:rPr>
                <a:t>1 – 11 </a:t>
              </a:r>
              <a:r>
                <a:rPr lang="ru-RU" sz="1400" dirty="0" err="1">
                  <a:latin typeface="Arial Black" pitchFamily="34" charset="0"/>
                </a:rPr>
                <a:t>кл</a:t>
              </a:r>
              <a:r>
                <a:rPr lang="ru-RU" sz="1400" dirty="0">
                  <a:latin typeface="Arial Black" pitchFamily="34" charset="0"/>
                </a:rPr>
                <a:t>., 100 %</a:t>
              </a:r>
              <a:endParaRPr lang="ru-RU" sz="1400" kern="1200" dirty="0">
                <a:latin typeface="Arial Black" pitchFamily="34" charset="0"/>
              </a:endParaRP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5179647" y="5013508"/>
            <a:ext cx="2991046" cy="912550"/>
            <a:chOff x="821391" y="3000394"/>
            <a:chExt cx="2991046" cy="912550"/>
          </a:xfrm>
          <a:scene3d>
            <a:camera prst="orthographicFront"/>
            <a:lightRig rig="flat" dir="t"/>
          </a:scene3d>
        </p:grpSpPr>
        <p:sp>
          <p:nvSpPr>
            <p:cNvPr id="29" name="Скругленный прямоугольник 28"/>
            <p:cNvSpPr/>
            <p:nvPr/>
          </p:nvSpPr>
          <p:spPr>
            <a:xfrm>
              <a:off x="821391" y="3000394"/>
              <a:ext cx="2991046" cy="912550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6">
                <a:hueOff val="0"/>
                <a:satOff val="0"/>
                <a:lumOff val="0"/>
                <a:alphaOff val="0"/>
              </a:schemeClr>
            </a:fillRef>
            <a:effectRef idx="1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30" name="Скругленный прямоугольник 4"/>
            <p:cNvSpPr/>
            <p:nvPr/>
          </p:nvSpPr>
          <p:spPr>
            <a:xfrm>
              <a:off x="865938" y="3044941"/>
              <a:ext cx="2901952" cy="82345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</a:pPr>
              <a:r>
                <a:rPr lang="ru-RU" sz="1400" kern="1200" dirty="0">
                  <a:latin typeface="Arial Black" pitchFamily="34" charset="0"/>
                </a:rPr>
                <a:t>УЧРЕЖДЕНИЯ ДО, КУЛЬТУРЫ, СПОРТА</a:t>
              </a: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1187624" y="5013508"/>
            <a:ext cx="2991046" cy="912550"/>
            <a:chOff x="821391" y="3000394"/>
            <a:chExt cx="2991046" cy="912550"/>
          </a:xfrm>
          <a:scene3d>
            <a:camera prst="orthographicFront"/>
            <a:lightRig rig="flat" dir="t"/>
          </a:scene3d>
        </p:grpSpPr>
        <p:sp>
          <p:nvSpPr>
            <p:cNvPr id="32" name="Скругленный прямоугольник 31"/>
            <p:cNvSpPr/>
            <p:nvPr/>
          </p:nvSpPr>
          <p:spPr>
            <a:xfrm>
              <a:off x="821391" y="3000394"/>
              <a:ext cx="2991046" cy="912550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6">
                <a:hueOff val="0"/>
                <a:satOff val="0"/>
                <a:lumOff val="0"/>
                <a:alphaOff val="0"/>
              </a:schemeClr>
            </a:fillRef>
            <a:effectRef idx="1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33" name="Скругленный прямоугольник 4"/>
            <p:cNvSpPr/>
            <p:nvPr/>
          </p:nvSpPr>
          <p:spPr>
            <a:xfrm>
              <a:off x="865938" y="3044941"/>
              <a:ext cx="2901952" cy="82345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</a:pPr>
              <a:r>
                <a:rPr lang="ru-RU" sz="1400" kern="1200" dirty="0">
                  <a:latin typeface="Arial Black" pitchFamily="34" charset="0"/>
                </a:rPr>
                <a:t>ВУД + ДО</a:t>
              </a:r>
            </a:p>
          </p:txBody>
        </p:sp>
      </p:grpSp>
      <p:sp>
        <p:nvSpPr>
          <p:cNvPr id="2" name="Стрелка вправо 1"/>
          <p:cNvSpPr/>
          <p:nvPr/>
        </p:nvSpPr>
        <p:spPr>
          <a:xfrm rot="5400000">
            <a:off x="1981768" y="2584911"/>
            <a:ext cx="763002" cy="457019"/>
          </a:xfrm>
          <a:prstGeom prst="rightArrow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трелка вправо 33"/>
          <p:cNvSpPr/>
          <p:nvPr/>
        </p:nvSpPr>
        <p:spPr>
          <a:xfrm rot="5400000">
            <a:off x="6315589" y="2642639"/>
            <a:ext cx="763002" cy="457019"/>
          </a:xfrm>
          <a:prstGeom prst="rightArrow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трелка вправо 34"/>
          <p:cNvSpPr/>
          <p:nvPr/>
        </p:nvSpPr>
        <p:spPr>
          <a:xfrm rot="5400000">
            <a:off x="1437979" y="4336524"/>
            <a:ext cx="880937" cy="457019"/>
          </a:xfrm>
          <a:prstGeom prst="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трелка вправо 35"/>
          <p:cNvSpPr/>
          <p:nvPr/>
        </p:nvSpPr>
        <p:spPr>
          <a:xfrm rot="5400000">
            <a:off x="6939688" y="4342897"/>
            <a:ext cx="880937" cy="457019"/>
          </a:xfrm>
          <a:prstGeom prst="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Картинки по запросу ДОПОЛНИТЕЛЬНОЕ ОБРАЗОВАНИЕ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298937"/>
            <a:ext cx="3608752" cy="2706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27600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107504" y="116632"/>
            <a:ext cx="8928992" cy="6624736"/>
            <a:chOff x="107504" y="116632"/>
            <a:chExt cx="8928992" cy="6624736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107504" y="116632"/>
              <a:ext cx="8928992" cy="6624736"/>
              <a:chOff x="107504" y="116632"/>
              <a:chExt cx="8928992" cy="6624736"/>
            </a:xfrm>
          </p:grpSpPr>
          <p:pic>
            <p:nvPicPr>
              <p:cNvPr id="7" name="Picture 4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08304" y="306544"/>
                <a:ext cx="1598315" cy="4359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" name="Рамка 7"/>
              <p:cNvSpPr/>
              <p:nvPr/>
            </p:nvSpPr>
            <p:spPr>
              <a:xfrm>
                <a:off x="107504" y="116632"/>
                <a:ext cx="8928992" cy="6624736"/>
              </a:xfrm>
              <a:prstGeom prst="frame">
                <a:avLst>
                  <a:gd name="adj1" fmla="val 1555"/>
                </a:avLst>
              </a:prstGeom>
              <a:solidFill>
                <a:srgbClr val="002060"/>
              </a:soli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>
                <a:bevelT w="38100" h="57150" prst="angle"/>
              </a:sp3d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1327" y="281122"/>
              <a:ext cx="1030313" cy="987638"/>
            </a:xfrm>
            <a:prstGeom prst="rect">
              <a:avLst/>
            </a:prstGeom>
          </p:spPr>
        </p:pic>
      </p:grpSp>
      <p:sp>
        <p:nvSpPr>
          <p:cNvPr id="9" name="Содержимое 2"/>
          <p:cNvSpPr>
            <a:spLocks noGrp="1"/>
          </p:cNvSpPr>
          <p:nvPr>
            <p:ph idx="1"/>
          </p:nvPr>
        </p:nvSpPr>
        <p:spPr>
          <a:xfrm>
            <a:off x="237381" y="476672"/>
            <a:ext cx="8669237" cy="5971764"/>
          </a:xfrm>
        </p:spPr>
        <p:txBody>
          <a:bodyPr>
            <a:normAutofit fontScale="25000" lnSpcReduction="20000"/>
          </a:bodyPr>
          <a:lstStyle/>
          <a:p>
            <a:pPr algn="r">
              <a:buNone/>
            </a:pPr>
            <a:endParaRPr lang="ru-RU" dirty="0"/>
          </a:p>
          <a:p>
            <a:pPr algn="r">
              <a:buNone/>
            </a:pPr>
            <a:endParaRPr lang="ru-RU" dirty="0"/>
          </a:p>
          <a:p>
            <a:pPr algn="r">
              <a:buNone/>
            </a:pPr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Директору МАОУ СОШ № 8 г. Холмска</a:t>
            </a:r>
          </a:p>
          <a:p>
            <a:pPr algn="r">
              <a:buNone/>
            </a:pPr>
            <a:r>
              <a:rPr lang="ru-RU" sz="5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Рекиной</a:t>
            </a:r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Е.С.</a:t>
            </a:r>
          </a:p>
          <a:p>
            <a:pPr algn="r">
              <a:buNone/>
            </a:pPr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родителей_________________________</a:t>
            </a:r>
          </a:p>
          <a:p>
            <a:pPr algn="ctr">
              <a:buNone/>
            </a:pPr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5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ЗАЯВЛЕНИЕ</a:t>
            </a:r>
            <a:endParaRPr lang="ru-RU" sz="5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5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5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00" algn="just">
              <a:buNone/>
            </a:pPr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В целях развития личности моего ребёнка_____________, ученицы (ка)  1__  класса,  с учётом его интересов и способностей прошу внести его в список обучающихся, занимающихся внеурочной деятельностью по направлениям:</a:t>
            </a:r>
          </a:p>
          <a:p>
            <a:pPr marL="0" indent="0">
              <a:buNone/>
            </a:pPr>
            <a:r>
              <a:rPr lang="ru-RU" sz="5600" b="1" dirty="0">
                <a:latin typeface="Times New Roman" panose="02020603050405020304" pitchFamily="18" charset="0"/>
                <a:cs typeface="Times New Roman" pitchFamily="18" charset="0"/>
              </a:rPr>
              <a:t>       </a:t>
            </a:r>
            <a:r>
              <a:rPr lang="ru-RU" sz="5600" b="1" dirty="0" err="1">
                <a:latin typeface="Times New Roman" panose="02020603050405020304" pitchFamily="18" charset="0"/>
                <a:cs typeface="Times New Roman" pitchFamily="18" charset="0"/>
              </a:rPr>
              <a:t>общеинтеллектуальное</a:t>
            </a:r>
            <a:r>
              <a:rPr lang="ru-RU" sz="5600" b="1" dirty="0">
                <a:latin typeface="Times New Roman" panose="02020603050405020304" pitchFamily="18" charset="0"/>
                <a:cs typeface="Times New Roman" pitchFamily="18" charset="0"/>
              </a:rPr>
              <a:t>:</a:t>
            </a:r>
            <a:r>
              <a:rPr lang="ru-RU" sz="5600" dirty="0">
                <a:latin typeface="Times New Roman" panose="02020603050405020304" pitchFamily="18" charset="0"/>
                <a:cs typeface="Times New Roman" pitchFamily="18" charset="0"/>
              </a:rPr>
              <a:t>  </a:t>
            </a:r>
          </a:p>
          <a:p>
            <a:pPr marL="0" indent="0">
              <a:buNone/>
            </a:pPr>
            <a:r>
              <a:rPr lang="ru-RU" sz="5600" dirty="0">
                <a:latin typeface="Times New Roman" panose="02020603050405020304" pitchFamily="18" charset="0"/>
                <a:cs typeface="Times New Roman" pitchFamily="18" charset="0"/>
              </a:rPr>
              <a:t>- студия «Краеведение» – 1 час в неделю, </a:t>
            </a:r>
          </a:p>
          <a:p>
            <a:pPr marL="0" indent="0">
              <a:buNone/>
            </a:pPr>
            <a:r>
              <a:rPr lang="ru-RU" sz="5600" dirty="0">
                <a:latin typeface="Times New Roman" panose="02020603050405020304" pitchFamily="18" charset="0"/>
                <a:cs typeface="Times New Roman" pitchFamily="18" charset="0"/>
              </a:rPr>
              <a:t>- студия «Функциональная грамотность- 1 час в неделю);</a:t>
            </a:r>
          </a:p>
          <a:p>
            <a:pPr>
              <a:buNone/>
            </a:pPr>
            <a:r>
              <a:rPr lang="ru-RU" sz="5600" b="1" dirty="0">
                <a:latin typeface="Times New Roman" panose="02020603050405020304" pitchFamily="18" charset="0"/>
                <a:cs typeface="Times New Roman" pitchFamily="18" charset="0"/>
              </a:rPr>
              <a:t>       общекультурное: </a:t>
            </a:r>
          </a:p>
          <a:p>
            <a:pPr marL="0" indent="0">
              <a:buNone/>
            </a:pP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- студия «Юный художник» – 1 час в неделю,  </a:t>
            </a:r>
          </a:p>
          <a:p>
            <a:pPr marL="0" indent="0">
              <a:buNone/>
            </a:pP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- студия песни и ритма «Реверанс»- 1 час в неделю,</a:t>
            </a:r>
          </a:p>
          <a:p>
            <a:pPr>
              <a:buNone/>
            </a:pP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- танцевальная студия «Позитив» – 1 час в неделю;</a:t>
            </a:r>
          </a:p>
          <a:p>
            <a:pPr>
              <a:buNone/>
            </a:pPr>
            <a:r>
              <a:rPr lang="ru-RU" sz="5600" b="1" dirty="0">
                <a:latin typeface="Times New Roman" panose="02020603050405020304" pitchFamily="18" charset="0"/>
                <a:cs typeface="Times New Roman" pitchFamily="18" charset="0"/>
              </a:rPr>
              <a:t>       спортивно-оздоровительное:</a:t>
            </a:r>
          </a:p>
          <a:p>
            <a:pPr marL="0" indent="0">
              <a:buNone/>
            </a:pPr>
            <a:r>
              <a:rPr lang="ru-RU" sz="5600" dirty="0">
                <a:latin typeface="Times New Roman" panose="02020603050405020304" pitchFamily="18" charset="0"/>
                <a:cs typeface="Times New Roman" pitchFamily="18" charset="0"/>
              </a:rPr>
              <a:t>- секция «Патриот», </a:t>
            </a:r>
          </a:p>
          <a:p>
            <a:pPr marL="0" indent="0">
              <a:buNone/>
            </a:pPr>
            <a:r>
              <a:rPr lang="ru-RU" sz="5600" dirty="0">
                <a:latin typeface="Times New Roman" panose="02020603050405020304" pitchFamily="18" charset="0"/>
                <a:cs typeface="Times New Roman" pitchFamily="18" charset="0"/>
              </a:rPr>
              <a:t>- волейбол- 1 час в неделю, </a:t>
            </a:r>
          </a:p>
          <a:p>
            <a:pPr marL="0" indent="0">
              <a:buNone/>
            </a:pPr>
            <a:r>
              <a:rPr lang="ru-RU" sz="5600" dirty="0">
                <a:latin typeface="Times New Roman" panose="02020603050405020304" pitchFamily="18" charset="0"/>
                <a:cs typeface="Times New Roman" pitchFamily="18" charset="0"/>
              </a:rPr>
              <a:t>- баскетбол –  1 час в неделю);     </a:t>
            </a:r>
          </a:p>
          <a:p>
            <a:pPr>
              <a:buNone/>
            </a:pPr>
            <a:r>
              <a:rPr lang="ru-RU" sz="5600" b="1" dirty="0">
                <a:latin typeface="Times New Roman" panose="02020603050405020304" pitchFamily="18" charset="0"/>
                <a:cs typeface="Times New Roman" pitchFamily="18" charset="0"/>
              </a:rPr>
              <a:t>       духовно – нравственное: </a:t>
            </a:r>
            <a:r>
              <a:rPr lang="ru-RU" sz="5600" dirty="0">
                <a:latin typeface="Times New Roman" panose="02020603050405020304" pitchFamily="18" charset="0"/>
                <a:cs typeface="Times New Roman" pitchFamily="18" charset="0"/>
              </a:rPr>
              <a:t>психологический клуб «Радуга»  – 1 час в неделю);</a:t>
            </a:r>
          </a:p>
          <a:p>
            <a:pPr marL="0" indent="0">
              <a:buNone/>
            </a:pPr>
            <a:r>
              <a:rPr lang="ru-RU" sz="5600" b="1" dirty="0">
                <a:latin typeface="Times New Roman" panose="02020603050405020304" pitchFamily="18" charset="0"/>
                <a:cs typeface="Times New Roman" pitchFamily="18" charset="0"/>
              </a:rPr>
              <a:t>       социальное:</a:t>
            </a:r>
          </a:p>
          <a:p>
            <a:pPr marL="0" indent="0">
              <a:buNone/>
            </a:pPr>
            <a:r>
              <a:rPr lang="ru-RU" sz="5600" dirty="0">
                <a:latin typeface="Times New Roman" panose="02020603050405020304" pitchFamily="18" charset="0"/>
                <a:cs typeface="Times New Roman" pitchFamily="18" charset="0"/>
              </a:rPr>
              <a:t>- студия «Безопасная дорога»  –  1 час в неделю,</a:t>
            </a:r>
          </a:p>
          <a:p>
            <a:pPr marL="0" indent="0">
              <a:buNone/>
            </a:pPr>
            <a:r>
              <a:rPr lang="ru-RU" sz="5600" dirty="0">
                <a:latin typeface="Times New Roman" panose="02020603050405020304" pitchFamily="18" charset="0"/>
                <a:cs typeface="Times New Roman" pitchFamily="18" charset="0"/>
              </a:rPr>
              <a:t>- проект «Музей- выставка»- 1 час в неделю,</a:t>
            </a:r>
          </a:p>
          <a:p>
            <a:pPr marL="0" indent="0">
              <a:buNone/>
            </a:pPr>
            <a:r>
              <a:rPr lang="ru-RU" sz="5600" dirty="0">
                <a:latin typeface="Times New Roman" panose="02020603050405020304" pitchFamily="18" charset="0"/>
                <a:cs typeface="Times New Roman" pitchFamily="18" charset="0"/>
              </a:rPr>
              <a:t>      Сообщаю, что мой сын (моя дочь) занимается в городских детских объединениях  по интересам:_____________________________________________________________</a:t>
            </a:r>
          </a:p>
          <a:p>
            <a:pPr>
              <a:buNone/>
            </a:pPr>
            <a:endParaRPr lang="ru-RU" sz="5600" dirty="0">
              <a:latin typeface="Times New Roman" panose="02020603050405020304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600" dirty="0">
                <a:latin typeface="Times New Roman" panose="02020603050405020304" pitchFamily="18" charset="0"/>
                <a:cs typeface="Times New Roman" pitchFamily="18" charset="0"/>
              </a:rPr>
              <a:t>01 сентября 2023г.                                                        Подпись _____________</a:t>
            </a:r>
          </a:p>
        </p:txBody>
      </p:sp>
    </p:spTree>
    <p:extLst>
      <p:ext uri="{BB962C8B-B14F-4D97-AF65-F5344CB8AC3E}">
        <p14:creationId xmlns:p14="http://schemas.microsoft.com/office/powerpoint/2010/main" val="23732245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475656" y="341784"/>
            <a:ext cx="6264696" cy="9269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2400" dirty="0">
                <a:solidFill>
                  <a:srgbClr val="920000"/>
                </a:solidFill>
                <a:latin typeface="Arial Black" panose="020B0A04020102020204" pitchFamily="34" charset="0"/>
              </a:rPr>
              <a:t>ОБЩЕИНТЕЛЕКТУАЛЬНОЕ НАПРАВЛЕНИЕ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5797967"/>
              </p:ext>
            </p:extLst>
          </p:nvPr>
        </p:nvGraphicFramePr>
        <p:xfrm>
          <a:off x="301327" y="1235011"/>
          <a:ext cx="8605291" cy="534186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3571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76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005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10268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6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6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6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600000"/>
                          </a:solidFill>
                          <a:effectLst/>
                          <a:latin typeface="Arial Black" panose="020B0A04020102020204" pitchFamily="34" charset="0"/>
                        </a:rPr>
                        <a:t>ШКОЛА</a:t>
                      </a:r>
                      <a:endParaRPr lang="ru-RU" sz="1400" dirty="0">
                        <a:solidFill>
                          <a:srgbClr val="60000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A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</a:rPr>
                        <a:t>Первая половина дня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</a:rPr>
                        <a:t> Урочная деятельность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 Проектная деятельность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253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</a:rPr>
                        <a:t> Вторая</a:t>
                      </a:r>
                      <a:r>
                        <a:rPr lang="ru-RU" sz="1200" baseline="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</a:rPr>
                        <a:t> половина дня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</a:rPr>
                        <a:t> Студии деятельности:</a:t>
                      </a:r>
                    </a:p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- «Краеведение» (2 – 4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кл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.)</a:t>
                      </a:r>
                    </a:p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- «Функциональная грамотность» (3-5 </a:t>
                      </a:r>
                      <a:r>
                        <a:rPr lang="ru-RU" sz="1400" dirty="0" err="1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кл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.)</a:t>
                      </a:r>
                    </a:p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400" baseline="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- «Проект «Музей-выставка» (8-9 </a:t>
                      </a:r>
                      <a:r>
                        <a:rPr lang="ru-RU" sz="1400" baseline="0" dirty="0" err="1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кл</a:t>
                      </a:r>
                      <a:r>
                        <a:rPr lang="ru-RU" sz="1400" baseline="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.)</a:t>
                      </a:r>
                    </a:p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400" baseline="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- ТПК (10 </a:t>
                      </a:r>
                      <a:r>
                        <a:rPr lang="ru-RU" sz="1400" baseline="0" dirty="0" err="1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кл</a:t>
                      </a:r>
                      <a:r>
                        <a:rPr lang="ru-RU" sz="1400" baseline="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.)</a:t>
                      </a:r>
                    </a:p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400" baseline="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 Проектно- исследовательская деятельность </a:t>
                      </a:r>
                    </a:p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400" baseline="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 (1- 11 </a:t>
                      </a:r>
                      <a:r>
                        <a:rPr lang="ru-RU" sz="1400" baseline="0" dirty="0" err="1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кл</a:t>
                      </a:r>
                      <a:r>
                        <a:rPr lang="ru-RU" sz="1400" baseline="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.)</a:t>
                      </a:r>
                    </a:p>
                    <a:p>
                      <a:pPr marL="444500" indent="-1714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062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600000"/>
                          </a:solidFill>
                          <a:effectLst/>
                          <a:latin typeface="Arial Black" panose="020B0A04020102020204" pitchFamily="34" charset="0"/>
                        </a:rPr>
                        <a:t> СЕМЬЯ,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60000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ГОРОДСКИЕ УЧРЕЖДЕНИЯ ДОПОЛНИТЕЛЬНОГО ОБРАЗОВАНИЯ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A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</a:rPr>
                        <a:t> Вторая</a:t>
                      </a:r>
                      <a:r>
                        <a:rPr lang="ru-RU" sz="1200" baseline="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</a:rPr>
                        <a:t> половина дня, выходные дни, каникулы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</a:rPr>
                        <a:t>Объединения</a:t>
                      </a:r>
                      <a:r>
                        <a:rPr lang="ru-RU" sz="1400" baseline="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</a:rPr>
                        <a:t> «Эрудит»,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</a:rPr>
                        <a:t>«Ментальная математика»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Дополнительные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образовательные услуги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  <a:ea typeface="Calibri"/>
                          <a:cs typeface="Times New Roman"/>
                        </a:rPr>
                        <a:t> 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7411" name="Picture 3" descr="http://commerra.ru/images/commerra.ru/2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0179" y="4900781"/>
            <a:ext cx="1780346" cy="159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3" name="Picture 5" descr="http://psypress.ru/files/25570/school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24744" y="1336458"/>
            <a:ext cx="1959562" cy="14686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5" name="Picture 7" descr="http://bambinostory.cdn.kinsta.com/wp-content/uploads/2015/02/nachalnaya-shkola-3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708921"/>
            <a:ext cx="2160240" cy="11521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Группа 9"/>
          <p:cNvGrpSpPr/>
          <p:nvPr/>
        </p:nvGrpSpPr>
        <p:grpSpPr>
          <a:xfrm>
            <a:off x="107504" y="116632"/>
            <a:ext cx="8928992" cy="6624736"/>
            <a:chOff x="107504" y="116632"/>
            <a:chExt cx="8928992" cy="6624736"/>
          </a:xfrm>
        </p:grpSpPr>
        <p:pic>
          <p:nvPicPr>
            <p:cNvPr id="11" name="Picture 4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08304" y="306544"/>
              <a:ext cx="1598315" cy="4359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Рамка 11"/>
            <p:cNvSpPr/>
            <p:nvPr/>
          </p:nvSpPr>
          <p:spPr>
            <a:xfrm>
              <a:off x="107504" y="116632"/>
              <a:ext cx="8928992" cy="6624736"/>
            </a:xfrm>
            <a:prstGeom prst="frame">
              <a:avLst>
                <a:gd name="adj1" fmla="val 1555"/>
              </a:avLst>
            </a:prstGeom>
            <a:solidFill>
              <a:srgbClr val="002060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pic>
        <p:nvPicPr>
          <p:cNvPr id="13" name="Рисунок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1327" y="281122"/>
            <a:ext cx="1030313" cy="987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6092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107504" y="116632"/>
            <a:ext cx="8928992" cy="6624736"/>
            <a:chOff x="107504" y="116632"/>
            <a:chExt cx="8928992" cy="6624736"/>
          </a:xfrm>
        </p:grpSpPr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08304" y="306544"/>
              <a:ext cx="1598315" cy="4359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Рамка 10"/>
            <p:cNvSpPr/>
            <p:nvPr/>
          </p:nvSpPr>
          <p:spPr>
            <a:xfrm>
              <a:off x="107504" y="116632"/>
              <a:ext cx="8928992" cy="6624736"/>
            </a:xfrm>
            <a:prstGeom prst="frame">
              <a:avLst>
                <a:gd name="adj1" fmla="val 1555"/>
              </a:avLst>
            </a:prstGeom>
            <a:solidFill>
              <a:srgbClr val="002060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327" y="281122"/>
            <a:ext cx="1030313" cy="98763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F45D592-879B-3913-C732-D01299B9EC7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340767"/>
            <a:ext cx="3437019" cy="2560311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10C6939-5595-2152-B927-BA2C59AEC72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26" t="13859"/>
          <a:stretch/>
        </p:blipFill>
        <p:spPr>
          <a:xfrm rot="10800000">
            <a:off x="4670443" y="1340768"/>
            <a:ext cx="3437018" cy="2550040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39D18B6C-0BBC-4124-8EAE-518239AA4E2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71599" y="4140731"/>
            <a:ext cx="3437020" cy="2360984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50BE124F-006B-83A3-0611-742D8811429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0442" y="4135596"/>
            <a:ext cx="3437021" cy="2360984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27415835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107504" y="116632"/>
            <a:ext cx="8928992" cy="6624736"/>
            <a:chOff x="107504" y="116632"/>
            <a:chExt cx="8928992" cy="6624736"/>
          </a:xfrm>
        </p:grpSpPr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08304" y="306544"/>
              <a:ext cx="1598315" cy="4359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Рамка 10"/>
            <p:cNvSpPr/>
            <p:nvPr/>
          </p:nvSpPr>
          <p:spPr>
            <a:xfrm>
              <a:off x="107504" y="116632"/>
              <a:ext cx="8928992" cy="6624736"/>
            </a:xfrm>
            <a:prstGeom prst="frame">
              <a:avLst>
                <a:gd name="adj1" fmla="val 1555"/>
              </a:avLst>
            </a:prstGeom>
            <a:solidFill>
              <a:srgbClr val="002060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327" y="281122"/>
            <a:ext cx="1030313" cy="987638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FC3ABDC-FDA9-99B5-FF6A-F93667EDCEB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52" r="9292" b="13271"/>
          <a:stretch/>
        </p:blipFill>
        <p:spPr>
          <a:xfrm>
            <a:off x="4926401" y="1433250"/>
            <a:ext cx="3315668" cy="2231736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47C5F36-4AA2-7A67-F1A5-EA3D89782BB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4" t="31118" r="17302"/>
          <a:stretch/>
        </p:blipFill>
        <p:spPr>
          <a:xfrm>
            <a:off x="4899349" y="3983798"/>
            <a:ext cx="3315668" cy="2160894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B65DBEC-7AEE-CF2C-6F51-26C0A8CFE8A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08"/>
          <a:stretch/>
        </p:blipFill>
        <p:spPr>
          <a:xfrm>
            <a:off x="1046910" y="1433250"/>
            <a:ext cx="3197742" cy="4711442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259566773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1070</TotalTime>
  <Words>819</Words>
  <Application>Microsoft Office PowerPoint</Application>
  <PresentationFormat>Экран (4:3)</PresentationFormat>
  <Paragraphs>165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Arial Black</vt:lpstr>
      <vt:lpstr>Calibri</vt:lpstr>
      <vt:lpstr>Times New Roman</vt:lpstr>
      <vt:lpstr>Тема Office</vt:lpstr>
      <vt:lpstr> Внеурочная деятельность учащихся как путь повышения эффективности воспитательной работы в современной школе  </vt:lpstr>
      <vt:lpstr>Презентация PowerPoint</vt:lpstr>
      <vt:lpstr>Презентация PowerPoint</vt:lpstr>
      <vt:lpstr>Презентация PowerPoint</vt:lpstr>
      <vt:lpstr>ОРГАНИЗАЦИЯ   ВНЕУРОЧНОЙ ДЕЯТЕЛЬНОСТИ  В  1 – 11  КЛАССАХ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СТУДИИ ХУДОЖЕСТВЕННО-ЭСТЕТИЧЕСКОГО ЦЕНТРА «ОЗАРЕНИЕ»  </vt:lpstr>
      <vt:lpstr>Организация внеурочной деятельности  младших школьников  в условиях реализации  ФГОС НОО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воспитательной системы образовательного учреждения в процессе интеграции учебной, внеурочной деятельности и дополнительного образования</dc:title>
  <dc:creator>Пользователь</dc:creator>
  <cp:lastModifiedBy>Dns Dns</cp:lastModifiedBy>
  <cp:revision>73</cp:revision>
  <dcterms:created xsi:type="dcterms:W3CDTF">2015-08-24T02:36:48Z</dcterms:created>
  <dcterms:modified xsi:type="dcterms:W3CDTF">2024-05-02T16:07:47Z</dcterms:modified>
</cp:coreProperties>
</file>