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18" r:id="rId2"/>
    <p:sldId id="264" r:id="rId3"/>
    <p:sldId id="265" r:id="rId4"/>
    <p:sldId id="258" r:id="rId5"/>
    <p:sldId id="260" r:id="rId6"/>
    <p:sldId id="261" r:id="rId7"/>
    <p:sldId id="267" r:id="rId8"/>
    <p:sldId id="271" r:id="rId9"/>
    <p:sldId id="273" r:id="rId10"/>
    <p:sldId id="275" r:id="rId11"/>
    <p:sldId id="277" r:id="rId12"/>
    <p:sldId id="278" r:id="rId13"/>
    <p:sldId id="281" r:id="rId14"/>
    <p:sldId id="280" r:id="rId15"/>
    <p:sldId id="279" r:id="rId16"/>
    <p:sldId id="283" r:id="rId17"/>
    <p:sldId id="299" r:id="rId18"/>
    <p:sldId id="284" r:id="rId19"/>
    <p:sldId id="285" r:id="rId20"/>
    <p:sldId id="288" r:id="rId21"/>
    <p:sldId id="289" r:id="rId22"/>
    <p:sldId id="316" r:id="rId23"/>
    <p:sldId id="292" r:id="rId24"/>
    <p:sldId id="298" r:id="rId25"/>
    <p:sldId id="320" r:id="rId26"/>
    <p:sldId id="321" r:id="rId27"/>
    <p:sldId id="300" r:id="rId28"/>
    <p:sldId id="302" r:id="rId29"/>
    <p:sldId id="304" r:id="rId30"/>
    <p:sldId id="322" r:id="rId31"/>
    <p:sldId id="307" r:id="rId32"/>
    <p:sldId id="306" r:id="rId33"/>
    <p:sldId id="325" r:id="rId34"/>
    <p:sldId id="323" r:id="rId35"/>
    <p:sldId id="326" r:id="rId36"/>
    <p:sldId id="317" r:id="rId37"/>
    <p:sldId id="308" r:id="rId38"/>
    <p:sldId id="296" r:id="rId39"/>
    <p:sldId id="314" r:id="rId40"/>
    <p:sldId id="315" r:id="rId41"/>
    <p:sldId id="270" r:id="rId42"/>
  </p:sldIdLst>
  <p:sldSz cx="10693400" cy="7561263"/>
  <p:notesSz cx="6888163" cy="10020300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57" autoAdjust="0"/>
    <p:restoredTop sz="92718" autoAdjust="0"/>
  </p:normalViewPr>
  <p:slideViewPr>
    <p:cSldViewPr>
      <p:cViewPr>
        <p:scale>
          <a:sx n="75" d="100"/>
          <a:sy n="75" d="100"/>
        </p:scale>
        <p:origin x="-480" y="-48"/>
      </p:cViewPr>
      <p:guideLst>
        <p:guide orient="horz" pos="2382"/>
        <p:guide pos="336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7EE8882-C7E7-44C6-8FAA-3F0C7C09306B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750888"/>
            <a:ext cx="53133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C82EC847-511B-4CCD-A3E0-A9423BA52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073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87400" y="750888"/>
            <a:ext cx="531336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A22A-88D4-47BF-955F-CCA122AD7B2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319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4"/>
            <a:ext cx="9089391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1" y="4284718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1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1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1" y="1764295"/>
            <a:ext cx="4722919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1" y="1764295"/>
            <a:ext cx="4722919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5" y="1692534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5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4" y="1692534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104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2" y="301050"/>
            <a:ext cx="3518054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2" y="1582265"/>
            <a:ext cx="3518054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2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2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5" y="7008172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2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8" y="7008172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10.wdp"/><Relationship Id="rId3" Type="http://schemas.microsoft.com/office/2007/relationships/hdphoto" Target="../media/hdphoto4.wdp"/><Relationship Id="rId7" Type="http://schemas.microsoft.com/office/2007/relationships/hdphoto" Target="../media/hdphoto7.wdp"/><Relationship Id="rId12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20.png"/><Relationship Id="rId4" Type="http://schemas.openxmlformats.org/officeDocument/2006/relationships/image" Target="../media/image17.jpe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7.png"/><Relationship Id="rId3" Type="http://schemas.microsoft.com/office/2007/relationships/hdphoto" Target="../media/hdphoto4.wdp"/><Relationship Id="rId7" Type="http://schemas.microsoft.com/office/2007/relationships/hdphoto" Target="../media/hdphoto12.wdp"/><Relationship Id="rId12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5" Type="http://schemas.microsoft.com/office/2007/relationships/hdphoto" Target="../media/hdphoto15.wdp"/><Relationship Id="rId10" Type="http://schemas.openxmlformats.org/officeDocument/2006/relationships/image" Target="../media/image25.jpeg"/><Relationship Id="rId4" Type="http://schemas.openxmlformats.org/officeDocument/2006/relationships/image" Target="../media/image22.jpeg"/><Relationship Id="rId9" Type="http://schemas.microsoft.com/office/2007/relationships/hdphoto" Target="../media/hdphoto13.wdp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4.wdp"/><Relationship Id="rId7" Type="http://schemas.microsoft.com/office/2007/relationships/hdphoto" Target="../media/hdphoto16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3.png"/><Relationship Id="rId4" Type="http://schemas.openxmlformats.org/officeDocument/2006/relationships/image" Target="../media/image29.jpeg"/><Relationship Id="rId9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21.wdp"/><Relationship Id="rId3" Type="http://schemas.microsoft.com/office/2007/relationships/hdphoto" Target="../media/hdphoto4.wdp"/><Relationship Id="rId7" Type="http://schemas.openxmlformats.org/officeDocument/2006/relationships/image" Target="../media/image36.jpeg"/><Relationship Id="rId12" Type="http://schemas.openxmlformats.org/officeDocument/2006/relationships/image" Target="../media/image3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microsoft.com/office/2007/relationships/hdphoto" Target="../media/hdphoto20.wdp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image" Target="../media/image34.jpeg"/><Relationship Id="rId9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microsoft.com/office/2007/relationships/hdphoto" Target="../media/hdphoto4.wdp"/><Relationship Id="rId7" Type="http://schemas.microsoft.com/office/2007/relationships/hdphoto" Target="../media/hdphoto23.wdp"/><Relationship Id="rId12" Type="http://schemas.microsoft.com/office/2007/relationships/hdphoto" Target="../media/hdphoto2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22.wdp"/><Relationship Id="rId15" Type="http://schemas.microsoft.com/office/2007/relationships/hdphoto" Target="../media/hdphoto26.wdp"/><Relationship Id="rId10" Type="http://schemas.microsoft.com/office/2007/relationships/hdphoto" Target="../media/hdphoto24.wdp"/><Relationship Id="rId4" Type="http://schemas.openxmlformats.org/officeDocument/2006/relationships/image" Target="../media/image40.jpeg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4.wdp"/><Relationship Id="rId7" Type="http://schemas.microsoft.com/office/2007/relationships/hdphoto" Target="../media/hdphoto28.wdp"/><Relationship Id="rId12" Type="http://schemas.microsoft.com/office/2007/relationships/hdphoto" Target="../media/hdphoto30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1.jpeg"/><Relationship Id="rId5" Type="http://schemas.microsoft.com/office/2007/relationships/hdphoto" Target="../media/hdphoto27.wdp"/><Relationship Id="rId10" Type="http://schemas.microsoft.com/office/2007/relationships/hdphoto" Target="../media/hdphoto29.wdp"/><Relationship Id="rId4" Type="http://schemas.openxmlformats.org/officeDocument/2006/relationships/image" Target="../media/image47.jpeg"/><Relationship Id="rId9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18" Type="http://schemas.microsoft.com/office/2007/relationships/hdphoto" Target="../media/hdphoto37.wdp"/><Relationship Id="rId26" Type="http://schemas.openxmlformats.org/officeDocument/2006/relationships/image" Target="../media/image64.png"/><Relationship Id="rId3" Type="http://schemas.microsoft.com/office/2007/relationships/hdphoto" Target="../media/hdphoto4.wdp"/><Relationship Id="rId21" Type="http://schemas.openxmlformats.org/officeDocument/2006/relationships/image" Target="../media/image61.png"/><Relationship Id="rId7" Type="http://schemas.microsoft.com/office/2007/relationships/hdphoto" Target="../media/hdphoto32.wdp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5" Type="http://schemas.openxmlformats.org/officeDocument/2006/relationships/image" Target="../media/image63.png"/><Relationship Id="rId2" Type="http://schemas.openxmlformats.org/officeDocument/2006/relationships/image" Target="../media/image15.jpeg"/><Relationship Id="rId16" Type="http://schemas.microsoft.com/office/2007/relationships/hdphoto" Target="../media/hdphoto36.wdp"/><Relationship Id="rId20" Type="http://schemas.microsoft.com/office/2007/relationships/hdphoto" Target="../media/hdphoto3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microsoft.com/office/2007/relationships/hdphoto" Target="../media/hdphoto34.wdp"/><Relationship Id="rId24" Type="http://schemas.microsoft.com/office/2007/relationships/hdphoto" Target="../media/hdphoto40.wdp"/><Relationship Id="rId5" Type="http://schemas.microsoft.com/office/2007/relationships/hdphoto" Target="../media/hdphoto31.wdp"/><Relationship Id="rId15" Type="http://schemas.openxmlformats.org/officeDocument/2006/relationships/image" Target="../media/image58.png"/><Relationship Id="rId23" Type="http://schemas.openxmlformats.org/officeDocument/2006/relationships/image" Target="../media/image62.png"/><Relationship Id="rId10" Type="http://schemas.openxmlformats.org/officeDocument/2006/relationships/image" Target="../media/image55.png"/><Relationship Id="rId19" Type="http://schemas.openxmlformats.org/officeDocument/2006/relationships/image" Target="../media/image60.png"/><Relationship Id="rId4" Type="http://schemas.openxmlformats.org/officeDocument/2006/relationships/image" Target="../media/image52.jpeg"/><Relationship Id="rId9" Type="http://schemas.microsoft.com/office/2007/relationships/hdphoto" Target="../media/hdphoto33.wdp"/><Relationship Id="rId14" Type="http://schemas.microsoft.com/office/2007/relationships/hdphoto" Target="../media/hdphoto35.wdp"/><Relationship Id="rId22" Type="http://schemas.microsoft.com/office/2007/relationships/hdphoto" Target="../media/hdphoto39.wdp"/><Relationship Id="rId27" Type="http://schemas.microsoft.com/office/2007/relationships/hdphoto" Target="../media/hdphoto41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13" Type="http://schemas.openxmlformats.org/officeDocument/2006/relationships/image" Target="../media/image70.png"/><Relationship Id="rId18" Type="http://schemas.openxmlformats.org/officeDocument/2006/relationships/image" Target="../media/image73.png"/><Relationship Id="rId3" Type="http://schemas.microsoft.com/office/2007/relationships/hdphoto" Target="../media/hdphoto4.wdp"/><Relationship Id="rId21" Type="http://schemas.microsoft.com/office/2007/relationships/hdphoto" Target="../media/hdphoto49.wdp"/><Relationship Id="rId7" Type="http://schemas.openxmlformats.org/officeDocument/2006/relationships/image" Target="../media/image67.png"/><Relationship Id="rId12" Type="http://schemas.microsoft.com/office/2007/relationships/hdphoto" Target="../media/hdphoto45.wdp"/><Relationship Id="rId17" Type="http://schemas.microsoft.com/office/2007/relationships/hdphoto" Target="../media/hdphoto47.wdp"/><Relationship Id="rId2" Type="http://schemas.openxmlformats.org/officeDocument/2006/relationships/image" Target="../media/image15.jpeg"/><Relationship Id="rId16" Type="http://schemas.openxmlformats.org/officeDocument/2006/relationships/image" Target="../media/image72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2.wdp"/><Relationship Id="rId11" Type="http://schemas.openxmlformats.org/officeDocument/2006/relationships/image" Target="../media/image69.png"/><Relationship Id="rId5" Type="http://schemas.openxmlformats.org/officeDocument/2006/relationships/image" Target="../media/image66.jpeg"/><Relationship Id="rId15" Type="http://schemas.openxmlformats.org/officeDocument/2006/relationships/image" Target="../media/image71.png"/><Relationship Id="rId10" Type="http://schemas.microsoft.com/office/2007/relationships/hdphoto" Target="../media/hdphoto44.wdp"/><Relationship Id="rId19" Type="http://schemas.microsoft.com/office/2007/relationships/hdphoto" Target="../media/hdphoto48.wdp"/><Relationship Id="rId4" Type="http://schemas.openxmlformats.org/officeDocument/2006/relationships/image" Target="../media/image65.jpeg"/><Relationship Id="rId9" Type="http://schemas.openxmlformats.org/officeDocument/2006/relationships/image" Target="../media/image68.png"/><Relationship Id="rId14" Type="http://schemas.microsoft.com/office/2007/relationships/hdphoto" Target="../media/hdphoto46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0.png"/><Relationship Id="rId18" Type="http://schemas.openxmlformats.org/officeDocument/2006/relationships/image" Target="../media/image84.png"/><Relationship Id="rId3" Type="http://schemas.microsoft.com/office/2007/relationships/hdphoto" Target="../media/hdphoto4.wdp"/><Relationship Id="rId7" Type="http://schemas.microsoft.com/office/2007/relationships/hdphoto" Target="../media/hdphoto51.wdp"/><Relationship Id="rId12" Type="http://schemas.microsoft.com/office/2007/relationships/hdphoto" Target="../media/hdphoto53.wdp"/><Relationship Id="rId17" Type="http://schemas.openxmlformats.org/officeDocument/2006/relationships/image" Target="../media/image83.png"/><Relationship Id="rId2" Type="http://schemas.openxmlformats.org/officeDocument/2006/relationships/image" Target="../media/image15.jpe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79.png"/><Relationship Id="rId5" Type="http://schemas.microsoft.com/office/2007/relationships/hdphoto" Target="../media/hdphoto50.wdp"/><Relationship Id="rId15" Type="http://schemas.microsoft.com/office/2007/relationships/hdphoto" Target="../media/hdphoto54.wdp"/><Relationship Id="rId10" Type="http://schemas.microsoft.com/office/2007/relationships/hdphoto" Target="../media/hdphoto52.wdp"/><Relationship Id="rId4" Type="http://schemas.openxmlformats.org/officeDocument/2006/relationships/image" Target="../media/image75.jpeg"/><Relationship Id="rId9" Type="http://schemas.openxmlformats.org/officeDocument/2006/relationships/image" Target="../media/image78.png"/><Relationship Id="rId1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microsoft.com/office/2007/relationships/hdphoto" Target="../media/hdphoto4.wdp"/><Relationship Id="rId7" Type="http://schemas.microsoft.com/office/2007/relationships/hdphoto" Target="../media/hdphoto56.wdp"/><Relationship Id="rId12" Type="http://schemas.microsoft.com/office/2007/relationships/hdphoto" Target="../media/hdphoto58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89.png"/><Relationship Id="rId5" Type="http://schemas.microsoft.com/office/2007/relationships/hdphoto" Target="../media/hdphoto55.wdp"/><Relationship Id="rId10" Type="http://schemas.microsoft.com/office/2007/relationships/hdphoto" Target="../media/hdphoto57.wdp"/><Relationship Id="rId4" Type="http://schemas.openxmlformats.org/officeDocument/2006/relationships/image" Target="../media/image85.jpeg"/><Relationship Id="rId9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microsoft.com/office/2007/relationships/hdphoto" Target="../media/hdphoto4.wdp"/><Relationship Id="rId7" Type="http://schemas.openxmlformats.org/officeDocument/2006/relationships/image" Target="../media/image92.jpeg"/><Relationship Id="rId12" Type="http://schemas.microsoft.com/office/2007/relationships/hdphoto" Target="../media/hdphoto6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94.jpeg"/><Relationship Id="rId5" Type="http://schemas.microsoft.com/office/2007/relationships/hdphoto" Target="../media/hdphoto59.wdp"/><Relationship Id="rId10" Type="http://schemas.microsoft.com/office/2007/relationships/hdphoto" Target="../media/hdphoto61.wdp"/><Relationship Id="rId4" Type="http://schemas.openxmlformats.org/officeDocument/2006/relationships/image" Target="../media/image90.jpeg"/><Relationship Id="rId9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0.jpeg"/><Relationship Id="rId18" Type="http://schemas.openxmlformats.org/officeDocument/2006/relationships/image" Target="../media/image103.png"/><Relationship Id="rId3" Type="http://schemas.microsoft.com/office/2007/relationships/hdphoto" Target="../media/hdphoto4.wdp"/><Relationship Id="rId7" Type="http://schemas.microsoft.com/office/2007/relationships/hdphoto" Target="../media/hdphoto64.wdp"/><Relationship Id="rId12" Type="http://schemas.microsoft.com/office/2007/relationships/hdphoto" Target="../media/hdphoto66.wdp"/><Relationship Id="rId17" Type="http://schemas.openxmlformats.org/officeDocument/2006/relationships/image" Target="../media/image102.png"/><Relationship Id="rId2" Type="http://schemas.openxmlformats.org/officeDocument/2006/relationships/image" Target="../media/image15.jpeg"/><Relationship Id="rId16" Type="http://schemas.microsoft.com/office/2007/relationships/hdphoto" Target="../media/hdphoto6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11" Type="http://schemas.openxmlformats.org/officeDocument/2006/relationships/image" Target="../media/image99.jpeg"/><Relationship Id="rId5" Type="http://schemas.microsoft.com/office/2007/relationships/hdphoto" Target="../media/hdphoto63.wdp"/><Relationship Id="rId15" Type="http://schemas.openxmlformats.org/officeDocument/2006/relationships/image" Target="../media/image101.jpeg"/><Relationship Id="rId10" Type="http://schemas.openxmlformats.org/officeDocument/2006/relationships/image" Target="../media/image98.jpeg"/><Relationship Id="rId19" Type="http://schemas.openxmlformats.org/officeDocument/2006/relationships/image" Target="../media/image104.png"/><Relationship Id="rId4" Type="http://schemas.openxmlformats.org/officeDocument/2006/relationships/image" Target="../media/image95.jpeg"/><Relationship Id="rId9" Type="http://schemas.microsoft.com/office/2007/relationships/hdphoto" Target="../media/hdphoto65.wdp"/><Relationship Id="rId14" Type="http://schemas.microsoft.com/office/2007/relationships/hdphoto" Target="../media/hdphoto6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microsoft.com/office/2007/relationships/hdphoto" Target="../media/hdphoto4.wdp"/><Relationship Id="rId7" Type="http://schemas.microsoft.com/office/2007/relationships/hdphoto" Target="../media/hdphoto70.wdp"/><Relationship Id="rId12" Type="http://schemas.openxmlformats.org/officeDocument/2006/relationships/image" Target="../media/image11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11" Type="http://schemas.microsoft.com/office/2007/relationships/hdphoto" Target="../media/hdphoto71.wdp"/><Relationship Id="rId5" Type="http://schemas.microsoft.com/office/2007/relationships/hdphoto" Target="../media/hdphoto69.wdp"/><Relationship Id="rId10" Type="http://schemas.openxmlformats.org/officeDocument/2006/relationships/image" Target="../media/image109.png"/><Relationship Id="rId4" Type="http://schemas.openxmlformats.org/officeDocument/2006/relationships/image" Target="../media/image105.jpeg"/><Relationship Id="rId9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microsoft.com/office/2007/relationships/hdphoto" Target="../media/hdphoto76.wdp"/><Relationship Id="rId3" Type="http://schemas.microsoft.com/office/2007/relationships/hdphoto" Target="../media/hdphoto4.wdp"/><Relationship Id="rId7" Type="http://schemas.microsoft.com/office/2007/relationships/hdphoto" Target="../media/hdphoto73.wdp"/><Relationship Id="rId12" Type="http://schemas.openxmlformats.org/officeDocument/2006/relationships/image" Target="../media/image11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11" Type="http://schemas.microsoft.com/office/2007/relationships/hdphoto" Target="../media/hdphoto75.wdp"/><Relationship Id="rId5" Type="http://schemas.microsoft.com/office/2007/relationships/hdphoto" Target="../media/hdphoto72.wdp"/><Relationship Id="rId10" Type="http://schemas.openxmlformats.org/officeDocument/2006/relationships/image" Target="../media/image114.jpeg"/><Relationship Id="rId4" Type="http://schemas.openxmlformats.org/officeDocument/2006/relationships/image" Target="../media/image111.jpeg"/><Relationship Id="rId9" Type="http://schemas.microsoft.com/office/2007/relationships/hdphoto" Target="../media/hdphoto7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microsoft.com/office/2007/relationships/hdphoto" Target="../media/hdphoto4.wdp"/><Relationship Id="rId7" Type="http://schemas.microsoft.com/office/2007/relationships/hdphoto" Target="../media/hdphoto78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11" Type="http://schemas.microsoft.com/office/2007/relationships/hdphoto" Target="../media/hdphoto80.wdp"/><Relationship Id="rId5" Type="http://schemas.microsoft.com/office/2007/relationships/hdphoto" Target="../media/hdphoto77.wdp"/><Relationship Id="rId10" Type="http://schemas.openxmlformats.org/officeDocument/2006/relationships/image" Target="../media/image119.png"/><Relationship Id="rId4" Type="http://schemas.openxmlformats.org/officeDocument/2006/relationships/image" Target="../media/image116.jpeg"/><Relationship Id="rId9" Type="http://schemas.microsoft.com/office/2007/relationships/hdphoto" Target="../media/hdphoto79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6.png"/><Relationship Id="rId18" Type="http://schemas.microsoft.com/office/2007/relationships/hdphoto" Target="../media/hdphoto86.wdp"/><Relationship Id="rId3" Type="http://schemas.microsoft.com/office/2007/relationships/hdphoto" Target="../media/hdphoto4.wdp"/><Relationship Id="rId7" Type="http://schemas.openxmlformats.org/officeDocument/2006/relationships/image" Target="../media/image122.png"/><Relationship Id="rId12" Type="http://schemas.microsoft.com/office/2007/relationships/hdphoto" Target="../media/hdphoto83.wdp"/><Relationship Id="rId17" Type="http://schemas.openxmlformats.org/officeDocument/2006/relationships/image" Target="../media/image128.png"/><Relationship Id="rId2" Type="http://schemas.openxmlformats.org/officeDocument/2006/relationships/image" Target="../media/image15.jpeg"/><Relationship Id="rId16" Type="http://schemas.microsoft.com/office/2007/relationships/hdphoto" Target="../media/hdphoto85.wdp"/><Relationship Id="rId20" Type="http://schemas.microsoft.com/office/2007/relationships/hdphoto" Target="../media/hdphoto8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81.wdp"/><Relationship Id="rId11" Type="http://schemas.openxmlformats.org/officeDocument/2006/relationships/image" Target="../media/image125.png"/><Relationship Id="rId5" Type="http://schemas.openxmlformats.org/officeDocument/2006/relationships/image" Target="../media/image121.jpeg"/><Relationship Id="rId15" Type="http://schemas.openxmlformats.org/officeDocument/2006/relationships/image" Target="../media/image127.png"/><Relationship Id="rId10" Type="http://schemas.openxmlformats.org/officeDocument/2006/relationships/image" Target="../media/image124.png"/><Relationship Id="rId19" Type="http://schemas.openxmlformats.org/officeDocument/2006/relationships/image" Target="../media/image129.png"/><Relationship Id="rId4" Type="http://schemas.openxmlformats.org/officeDocument/2006/relationships/image" Target="../media/image120.jpg"/><Relationship Id="rId9" Type="http://schemas.microsoft.com/office/2007/relationships/hdphoto" Target="../media/hdphoto82.wdp"/><Relationship Id="rId14" Type="http://schemas.microsoft.com/office/2007/relationships/hdphoto" Target="../media/hdphoto84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microsoft.com/office/2007/relationships/hdphoto" Target="../media/hdphoto4.wdp"/><Relationship Id="rId7" Type="http://schemas.microsoft.com/office/2007/relationships/hdphoto" Target="../media/hdphoto89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microsoft.com/office/2007/relationships/hdphoto" Target="../media/hdphoto88.wdp"/><Relationship Id="rId4" Type="http://schemas.openxmlformats.org/officeDocument/2006/relationships/image" Target="../media/image130.jpeg"/><Relationship Id="rId9" Type="http://schemas.openxmlformats.org/officeDocument/2006/relationships/image" Target="../media/image13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0.wdp"/><Relationship Id="rId4" Type="http://schemas.openxmlformats.org/officeDocument/2006/relationships/image" Target="../media/image1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92.wdp"/><Relationship Id="rId3" Type="http://schemas.microsoft.com/office/2007/relationships/hdphoto" Target="../media/hdphoto4.wdp"/><Relationship Id="rId7" Type="http://schemas.openxmlformats.org/officeDocument/2006/relationships/image" Target="../media/image13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11" Type="http://schemas.openxmlformats.org/officeDocument/2006/relationships/image" Target="../media/image139.jpeg"/><Relationship Id="rId5" Type="http://schemas.microsoft.com/office/2007/relationships/hdphoto" Target="../media/hdphoto91.wdp"/><Relationship Id="rId10" Type="http://schemas.microsoft.com/office/2007/relationships/hdphoto" Target="../media/hdphoto93.wdp"/><Relationship Id="rId4" Type="http://schemas.openxmlformats.org/officeDocument/2006/relationships/image" Target="../media/image135.jpeg"/><Relationship Id="rId9" Type="http://schemas.openxmlformats.org/officeDocument/2006/relationships/image" Target="../media/image138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4.wdp"/><Relationship Id="rId4" Type="http://schemas.openxmlformats.org/officeDocument/2006/relationships/image" Target="../media/image14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microsoft.com/office/2007/relationships/hdphoto" Target="../media/hdphoto4.wdp"/><Relationship Id="rId7" Type="http://schemas.microsoft.com/office/2007/relationships/hdphoto" Target="../media/hdphoto9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11" Type="http://schemas.microsoft.com/office/2007/relationships/hdphoto" Target="../media/hdphoto97.wdp"/><Relationship Id="rId5" Type="http://schemas.openxmlformats.org/officeDocument/2006/relationships/image" Target="../media/image142.jpeg"/><Relationship Id="rId10" Type="http://schemas.openxmlformats.org/officeDocument/2006/relationships/image" Target="../media/image145.jpeg"/><Relationship Id="rId4" Type="http://schemas.openxmlformats.org/officeDocument/2006/relationships/image" Target="../media/image141.jpeg"/><Relationship Id="rId9" Type="http://schemas.microsoft.com/office/2007/relationships/hdphoto" Target="../media/hdphoto96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microsoft.com/office/2007/relationships/hdphoto" Target="../media/hdphoto4.wdp"/><Relationship Id="rId7" Type="http://schemas.microsoft.com/office/2007/relationships/hdphoto" Target="../media/hdphoto99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microsoft.com/office/2007/relationships/hdphoto" Target="../media/hdphoto98.wdp"/><Relationship Id="rId4" Type="http://schemas.openxmlformats.org/officeDocument/2006/relationships/image" Target="../media/image146.jpeg"/><Relationship Id="rId9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microsoft.com/office/2007/relationships/hdphoto" Target="../media/hdphoto4.wdp"/><Relationship Id="rId7" Type="http://schemas.microsoft.com/office/2007/relationships/hdphoto" Target="../media/hdphoto10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microsoft.com/office/2007/relationships/hdphoto" Target="../media/hdphoto100.wdp"/><Relationship Id="rId4" Type="http://schemas.openxmlformats.org/officeDocument/2006/relationships/image" Target="../media/image15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microsoft.com/office/2007/relationships/hdphoto" Target="../media/hdphoto4.wdp"/><Relationship Id="rId7" Type="http://schemas.microsoft.com/office/2007/relationships/hdphoto" Target="../media/hdphoto10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11" Type="http://schemas.microsoft.com/office/2007/relationships/hdphoto" Target="../media/hdphoto105.wdp"/><Relationship Id="rId5" Type="http://schemas.microsoft.com/office/2007/relationships/hdphoto" Target="../media/hdphoto102.wdp"/><Relationship Id="rId10" Type="http://schemas.openxmlformats.org/officeDocument/2006/relationships/image" Target="../media/image156.jpeg"/><Relationship Id="rId4" Type="http://schemas.openxmlformats.org/officeDocument/2006/relationships/image" Target="../media/image153.jpeg"/><Relationship Id="rId9" Type="http://schemas.microsoft.com/office/2007/relationships/hdphoto" Target="../media/hdphoto104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microsoft.com/office/2007/relationships/hdphoto" Target="../media/hdphoto4.wdp"/><Relationship Id="rId7" Type="http://schemas.microsoft.com/office/2007/relationships/hdphoto" Target="../media/hdphoto107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11" Type="http://schemas.microsoft.com/office/2007/relationships/hdphoto" Target="../media/hdphoto109.wdp"/><Relationship Id="rId5" Type="http://schemas.microsoft.com/office/2007/relationships/hdphoto" Target="../media/hdphoto106.wdp"/><Relationship Id="rId10" Type="http://schemas.openxmlformats.org/officeDocument/2006/relationships/image" Target="../media/image160.png"/><Relationship Id="rId4" Type="http://schemas.openxmlformats.org/officeDocument/2006/relationships/image" Target="../media/image157.jpeg"/><Relationship Id="rId9" Type="http://schemas.microsoft.com/office/2007/relationships/hdphoto" Target="../media/hdphoto108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13" Type="http://schemas.microsoft.com/office/2007/relationships/hdphoto" Target="../media/hdphoto114.wdp"/><Relationship Id="rId18" Type="http://schemas.openxmlformats.org/officeDocument/2006/relationships/image" Target="../media/image168.png"/><Relationship Id="rId26" Type="http://schemas.microsoft.com/office/2007/relationships/hdphoto" Target="../media/hdphoto120.wdp"/><Relationship Id="rId3" Type="http://schemas.microsoft.com/office/2007/relationships/hdphoto" Target="../media/hdphoto4.wdp"/><Relationship Id="rId21" Type="http://schemas.microsoft.com/office/2007/relationships/hdphoto" Target="../media/hdphoto118.wdp"/><Relationship Id="rId7" Type="http://schemas.microsoft.com/office/2007/relationships/hdphoto" Target="../media/hdphoto111.wdp"/><Relationship Id="rId12" Type="http://schemas.openxmlformats.org/officeDocument/2006/relationships/image" Target="../media/image165.png"/><Relationship Id="rId17" Type="http://schemas.microsoft.com/office/2007/relationships/hdphoto" Target="../media/hdphoto116.wdp"/><Relationship Id="rId25" Type="http://schemas.openxmlformats.org/officeDocument/2006/relationships/image" Target="../media/image172.png"/><Relationship Id="rId2" Type="http://schemas.openxmlformats.org/officeDocument/2006/relationships/image" Target="../media/image15.jpeg"/><Relationship Id="rId16" Type="http://schemas.openxmlformats.org/officeDocument/2006/relationships/image" Target="../media/image167.png"/><Relationship Id="rId20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11" Type="http://schemas.microsoft.com/office/2007/relationships/hdphoto" Target="../media/hdphoto113.wdp"/><Relationship Id="rId24" Type="http://schemas.openxmlformats.org/officeDocument/2006/relationships/image" Target="../media/image171.png"/><Relationship Id="rId5" Type="http://schemas.microsoft.com/office/2007/relationships/hdphoto" Target="../media/hdphoto110.wdp"/><Relationship Id="rId15" Type="http://schemas.microsoft.com/office/2007/relationships/hdphoto" Target="../media/hdphoto115.wdp"/><Relationship Id="rId23" Type="http://schemas.microsoft.com/office/2007/relationships/hdphoto" Target="../media/hdphoto119.wdp"/><Relationship Id="rId28" Type="http://schemas.microsoft.com/office/2007/relationships/hdphoto" Target="../media/hdphoto121.wdp"/><Relationship Id="rId10" Type="http://schemas.openxmlformats.org/officeDocument/2006/relationships/image" Target="../media/image164.jpeg"/><Relationship Id="rId19" Type="http://schemas.microsoft.com/office/2007/relationships/hdphoto" Target="../media/hdphoto117.wdp"/><Relationship Id="rId4" Type="http://schemas.openxmlformats.org/officeDocument/2006/relationships/image" Target="../media/image161.jpeg"/><Relationship Id="rId9" Type="http://schemas.microsoft.com/office/2007/relationships/hdphoto" Target="../media/hdphoto112.wdp"/><Relationship Id="rId14" Type="http://schemas.openxmlformats.org/officeDocument/2006/relationships/image" Target="../media/image166.png"/><Relationship Id="rId22" Type="http://schemas.openxmlformats.org/officeDocument/2006/relationships/image" Target="../media/image170.png"/><Relationship Id="rId27" Type="http://schemas.openxmlformats.org/officeDocument/2006/relationships/image" Target="../media/image1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13" Type="http://schemas.openxmlformats.org/officeDocument/2006/relationships/image" Target="../media/image179.png"/><Relationship Id="rId18" Type="http://schemas.microsoft.com/office/2007/relationships/hdphoto" Target="../media/hdphoto128.wdp"/><Relationship Id="rId26" Type="http://schemas.microsoft.com/office/2007/relationships/hdphoto" Target="../media/hdphoto132.wdp"/><Relationship Id="rId3" Type="http://schemas.microsoft.com/office/2007/relationships/hdphoto" Target="../media/hdphoto4.wdp"/><Relationship Id="rId21" Type="http://schemas.openxmlformats.org/officeDocument/2006/relationships/image" Target="../media/image183.png"/><Relationship Id="rId34" Type="http://schemas.microsoft.com/office/2007/relationships/hdphoto" Target="../media/hdphoto136.wdp"/><Relationship Id="rId7" Type="http://schemas.microsoft.com/office/2007/relationships/hdphoto" Target="../media/hdphoto123.wdp"/><Relationship Id="rId12" Type="http://schemas.microsoft.com/office/2007/relationships/hdphoto" Target="../media/hdphoto125.wdp"/><Relationship Id="rId17" Type="http://schemas.openxmlformats.org/officeDocument/2006/relationships/image" Target="../media/image181.png"/><Relationship Id="rId25" Type="http://schemas.openxmlformats.org/officeDocument/2006/relationships/image" Target="../media/image185.png"/><Relationship Id="rId33" Type="http://schemas.openxmlformats.org/officeDocument/2006/relationships/image" Target="../media/image189.png"/><Relationship Id="rId2" Type="http://schemas.openxmlformats.org/officeDocument/2006/relationships/image" Target="../media/image15.jpeg"/><Relationship Id="rId16" Type="http://schemas.microsoft.com/office/2007/relationships/hdphoto" Target="../media/hdphoto127.wdp"/><Relationship Id="rId20" Type="http://schemas.microsoft.com/office/2007/relationships/hdphoto" Target="../media/hdphoto129.wdp"/><Relationship Id="rId29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11" Type="http://schemas.openxmlformats.org/officeDocument/2006/relationships/image" Target="../media/image178.png"/><Relationship Id="rId24" Type="http://schemas.microsoft.com/office/2007/relationships/hdphoto" Target="../media/hdphoto131.wdp"/><Relationship Id="rId32" Type="http://schemas.microsoft.com/office/2007/relationships/hdphoto" Target="../media/hdphoto135.wdp"/><Relationship Id="rId5" Type="http://schemas.microsoft.com/office/2007/relationships/hdphoto" Target="../media/hdphoto122.wdp"/><Relationship Id="rId15" Type="http://schemas.openxmlformats.org/officeDocument/2006/relationships/image" Target="../media/image180.png"/><Relationship Id="rId23" Type="http://schemas.openxmlformats.org/officeDocument/2006/relationships/image" Target="../media/image184.png"/><Relationship Id="rId28" Type="http://schemas.microsoft.com/office/2007/relationships/hdphoto" Target="../media/hdphoto133.wdp"/><Relationship Id="rId10" Type="http://schemas.openxmlformats.org/officeDocument/2006/relationships/image" Target="../media/image177.jpeg"/><Relationship Id="rId19" Type="http://schemas.openxmlformats.org/officeDocument/2006/relationships/image" Target="../media/image182.png"/><Relationship Id="rId31" Type="http://schemas.openxmlformats.org/officeDocument/2006/relationships/image" Target="../media/image188.png"/><Relationship Id="rId4" Type="http://schemas.openxmlformats.org/officeDocument/2006/relationships/image" Target="../media/image174.jpeg"/><Relationship Id="rId9" Type="http://schemas.microsoft.com/office/2007/relationships/hdphoto" Target="../media/hdphoto124.wdp"/><Relationship Id="rId14" Type="http://schemas.microsoft.com/office/2007/relationships/hdphoto" Target="../media/hdphoto126.wdp"/><Relationship Id="rId22" Type="http://schemas.microsoft.com/office/2007/relationships/hdphoto" Target="../media/hdphoto130.wdp"/><Relationship Id="rId27" Type="http://schemas.openxmlformats.org/officeDocument/2006/relationships/image" Target="../media/image186.png"/><Relationship Id="rId30" Type="http://schemas.microsoft.com/office/2007/relationships/hdphoto" Target="../media/hdphoto134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microsoft.com/office/2007/relationships/hdphoto" Target="../media/hdphoto4.wdp"/><Relationship Id="rId7" Type="http://schemas.microsoft.com/office/2007/relationships/hdphoto" Target="../media/hdphoto138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jpeg"/><Relationship Id="rId11" Type="http://schemas.microsoft.com/office/2007/relationships/hdphoto" Target="../media/hdphoto140.wdp"/><Relationship Id="rId5" Type="http://schemas.microsoft.com/office/2007/relationships/hdphoto" Target="../media/hdphoto137.wdp"/><Relationship Id="rId10" Type="http://schemas.openxmlformats.org/officeDocument/2006/relationships/image" Target="../media/image193.jpeg"/><Relationship Id="rId4" Type="http://schemas.openxmlformats.org/officeDocument/2006/relationships/image" Target="../media/image190.jpeg"/><Relationship Id="rId9" Type="http://schemas.microsoft.com/office/2007/relationships/hdphoto" Target="../media/hdphoto139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microsoft.com/office/2007/relationships/hdphoto" Target="../media/hdphoto144.wdp"/><Relationship Id="rId3" Type="http://schemas.microsoft.com/office/2007/relationships/hdphoto" Target="../media/hdphoto4.wdp"/><Relationship Id="rId7" Type="http://schemas.openxmlformats.org/officeDocument/2006/relationships/image" Target="../media/image196.jpeg"/><Relationship Id="rId12" Type="http://schemas.openxmlformats.org/officeDocument/2006/relationships/image" Target="../media/image19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1.wdp"/><Relationship Id="rId11" Type="http://schemas.microsoft.com/office/2007/relationships/hdphoto" Target="../media/hdphoto143.wdp"/><Relationship Id="rId5" Type="http://schemas.openxmlformats.org/officeDocument/2006/relationships/image" Target="../media/image195.jpeg"/><Relationship Id="rId10" Type="http://schemas.openxmlformats.org/officeDocument/2006/relationships/image" Target="../media/image198.png"/><Relationship Id="rId4" Type="http://schemas.openxmlformats.org/officeDocument/2006/relationships/image" Target="../media/image194.jpeg"/><Relationship Id="rId9" Type="http://schemas.microsoft.com/office/2007/relationships/hdphoto" Target="../media/hdphoto142.wdp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</a:t>
            </a:fld>
            <a:endParaRPr lang="ru-RU"/>
          </a:p>
        </p:txBody>
      </p:sp>
      <p:pic>
        <p:nvPicPr>
          <p:cNvPr id="1028" name="Picture 4" descr="https://i.pinimg.com/736x/7f/02/d4/7f02d4c84b8cdbe0d483b4cfc3d9d0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8"/>
          <a:stretch/>
        </p:blipFill>
        <p:spPr bwMode="auto">
          <a:xfrm>
            <a:off x="157451" y="128596"/>
            <a:ext cx="10378507" cy="7284229"/>
          </a:xfrm>
          <a:prstGeom prst="rect">
            <a:avLst/>
          </a:prstGeom>
          <a:noFill/>
          <a:ln w="101600">
            <a:gradFill>
              <a:gsLst>
                <a:gs pos="0">
                  <a:schemeClr val="bg1"/>
                </a:gs>
                <a:gs pos="13000">
                  <a:schemeClr val="bg1"/>
                </a:gs>
                <a:gs pos="36000">
                  <a:srgbClr val="66CCFF"/>
                </a:gs>
                <a:gs pos="48000">
                  <a:srgbClr val="0099FF"/>
                </a:gs>
                <a:gs pos="63000">
                  <a:srgbClr val="0033CC"/>
                </a:gs>
                <a:gs pos="78000">
                  <a:srgbClr val="E81766"/>
                </a:gs>
                <a:gs pos="100000">
                  <a:srgbClr val="FF0000"/>
                </a:gs>
              </a:gsLst>
              <a:lin ang="5400000" scaled="0"/>
            </a:gra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.pinimg.com/736x/7f/02/d4/7f02d4c84b8cdbe0d483b4cfc3d9d0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" b="47368" l="45934" r="998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41" b="61769"/>
          <a:stretch/>
        </p:blipFill>
        <p:spPr bwMode="auto">
          <a:xfrm>
            <a:off x="5096918" y="150421"/>
            <a:ext cx="5441882" cy="283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.pinimg.com/736x/7f/02/d4/7f02d4c84b8cdbe0d483b4cfc3d9d04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37406" l="0" r="50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52821" b="63763"/>
          <a:stretch/>
        </p:blipFill>
        <p:spPr bwMode="auto">
          <a:xfrm>
            <a:off x="157452" y="152534"/>
            <a:ext cx="4813835" cy="267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" y="1"/>
            <a:ext cx="10693400" cy="7561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/>
          </a:p>
        </p:txBody>
      </p:sp>
      <p:pic>
        <p:nvPicPr>
          <p:cNvPr id="1032" name="Picture 8" descr="https://ds04.infourok.ru/uploads/ex/045d/001205bc-62d0a7dc/img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1023" r="31540" b="71241"/>
          <a:stretch/>
        </p:blipFill>
        <p:spPr bwMode="auto">
          <a:xfrm>
            <a:off x="3020646" y="3369212"/>
            <a:ext cx="4152548" cy="1511038"/>
          </a:xfrm>
          <a:prstGeom prst="roundRect">
            <a:avLst>
              <a:gd name="adj" fmla="val 50000"/>
            </a:avLst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i.pinimg.com/736x/7f/02/d4/7f02d4c84b8cdbe0d483b4cfc3d9d04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87" b="65977" l="61295" r="96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82" t="36113" r="1717" b="36354"/>
          <a:stretch/>
        </p:blipFill>
        <p:spPr bwMode="auto">
          <a:xfrm>
            <a:off x="7212160" y="2827926"/>
            <a:ext cx="3155182" cy="2052324"/>
          </a:xfrm>
          <a:prstGeom prst="rect">
            <a:avLst/>
          </a:prstGeom>
          <a:noFill/>
          <a:ln w="1016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i.pinimg.com/736x/7f/02/d4/7f02d4c84b8cdbe0d483b4cfc3d9d04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23" b="77632" l="1205" r="37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" t="28021" r="71216" b="19348"/>
          <a:stretch/>
        </p:blipFill>
        <p:spPr bwMode="auto">
          <a:xfrm>
            <a:off x="462563" y="2272181"/>
            <a:ext cx="2754713" cy="3923090"/>
          </a:xfrm>
          <a:prstGeom prst="rect">
            <a:avLst/>
          </a:prstGeom>
          <a:noFill/>
          <a:ln w="1016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64438" y="851798"/>
            <a:ext cx="2895743" cy="590073"/>
          </a:xfrm>
          <a:prstGeom prst="rect">
            <a:avLst/>
          </a:prstGeom>
        </p:spPr>
        <p:txBody>
          <a:bodyPr wrap="none" lIns="104306" tIns="52153" rIns="104306" bIns="5215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МБДОУ №8 «Сказка»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455" y="4812731"/>
            <a:ext cx="10693400" cy="65932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1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</a:t>
            </a:r>
          </a:p>
          <a:p>
            <a:pPr algn="ctr"/>
            <a:r>
              <a:rPr lang="ru-RU" sz="1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Мищенко Н. М</a:t>
            </a:r>
            <a:r>
              <a:rPr lang="ru-RU" sz="1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34395" y="1489857"/>
            <a:ext cx="10693400" cy="430590"/>
          </a:xfrm>
          <a:prstGeom prst="rect">
            <a:avLst/>
          </a:prstGeom>
        </p:spPr>
        <p:txBody>
          <a:bodyPr wrap="square" lIns="106387" tIns="53193" rIns="106387" bIns="53193">
            <a:spAutoFit/>
          </a:bodyPr>
          <a:lstStyle/>
          <a:p>
            <a:pPr algn="ctr"/>
            <a:r>
              <a:rPr lang="ru-RU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</a:t>
            </a:r>
            <a:r>
              <a:rPr lang="en-US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57" y="2034008"/>
            <a:ext cx="10643347" cy="1443541"/>
          </a:xfrm>
          <a:prstGeom prst="rect">
            <a:avLst/>
          </a:prstGeom>
        </p:spPr>
        <p:txBody>
          <a:bodyPr wrap="square" lIns="118940" tIns="59470" rIns="118940" bIns="59470">
            <a:spAutoFit/>
          </a:bodyPr>
          <a:lstStyle/>
          <a:p>
            <a:pPr algn="ctr"/>
            <a:r>
              <a:rPr lang="ru-RU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 ПРОЕКТА: </a:t>
            </a:r>
            <a:r>
              <a:rPr lang="ru-RU" sz="31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pPr algn="ctr"/>
            <a:r>
              <a:rPr lang="ru-RU" sz="55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«Будущее за нами»</a:t>
            </a:r>
          </a:p>
        </p:txBody>
      </p:sp>
    </p:spTree>
    <p:extLst>
      <p:ext uri="{BB962C8B-B14F-4D97-AF65-F5344CB8AC3E}">
        <p14:creationId xmlns:p14="http://schemas.microsoft.com/office/powerpoint/2010/main" val="283565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295507"/>
              </p:ext>
            </p:extLst>
          </p:nvPr>
        </p:nvGraphicFramePr>
        <p:xfrm>
          <a:off x="738190" y="900311"/>
          <a:ext cx="9217023" cy="52124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2780"/>
                <a:gridCol w="2242194"/>
                <a:gridCol w="4468089"/>
                <a:gridCol w="1553960"/>
              </a:tblGrid>
              <a:tr h="261784"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3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3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  <a:endParaRPr lang="ru-RU" sz="13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endParaRPr lang="ru-RU" sz="13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</a:tr>
              <a:tr h="302286"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Беседа «К нам весна шагает быстрыми шагами» 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Рисование «Люблю березку русскую»</a:t>
                      </a: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Воспитывать любовь к родной природе, умение видеть ее красоту. 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Учить видеть красоту созданного изображения.</a:t>
                      </a:r>
                      <a:r>
                        <a:rPr lang="ru-RU" sz="13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Воспитание чувства гордости и любви к русской березке – символу России.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  <a:tr h="797652"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Беседа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«Мамочка любимая моя»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Изготовление подарков для мамы.</a:t>
                      </a:r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Дать представление о том, какая мама – добрая, нежная, хранительница очага. Воспитывать уважение к женскому полу, оберегать и защищать мам, сестер, подруг. 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Беседы «Моя семья»</a:t>
                      </a:r>
                      <a:r>
                        <a:rPr lang="ru-RU" sz="13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Рассматривание семейных фотографий </a:t>
                      </a: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Дать понятие «Малая родина, дом, семья». Продолжать формировать представления детей о семье и её членах, закреплять умение называть членов своей семьи и понимать их роль в семье.</a:t>
                      </a:r>
                      <a:r>
                        <a:rPr lang="ru-RU" sz="13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Воспитывать привязанность ребёнка к семье, любовь и заботливое отношение членам своей семьи, желание помочь. </a:t>
                      </a: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 М.</a:t>
                      </a:r>
                    </a:p>
                  </a:txBody>
                  <a:tcPr marL="142579" marR="142579" marT="37806" marB="37806"/>
                </a:tc>
              </a:tr>
              <a:tr h="971128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Мини – музей «Национальная деревня»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0201" marR="80201" marT="0" marB="0"/>
                </a:tc>
                <a:tc>
                  <a:txBody>
                    <a:bodyPr/>
                    <a:lstStyle/>
                    <a:p>
                      <a:pPr marL="0" marR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Расширять знания детей о том как живут в нашей стране разные народы. Воспитывать любовь, доброжелательность, взаимопомощь друг другу.</a:t>
                      </a: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80201" marR="8020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  <a:tr h="971128">
                <a:tc>
                  <a:txBody>
                    <a:bodyPr/>
                    <a:lstStyle/>
                    <a:p>
                      <a:pPr marL="0" marR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</a:p>
                    <a:p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Беседа «Что за прелесть эти сказки»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Рассматривание иллюстраций в книгах с </a:t>
                      </a:r>
                      <a:r>
                        <a:rPr lang="ru-RU" sz="13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потешками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Через устное народное творчество приобщать к культуре русского народа.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Продолжать познакомить с русским фольклором.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02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pic>
        <p:nvPicPr>
          <p:cNvPr id="5" name="Picture 2" descr="https://ds05.infourok.ru/uploads/ex/0edb/000984ba-74dc5b57/img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61" b="91389" l="4063" r="5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3" t="46811" r="44151" b="8551"/>
          <a:stretch/>
        </p:blipFill>
        <p:spPr bwMode="auto">
          <a:xfrm>
            <a:off x="2399373" y="3304283"/>
            <a:ext cx="5978864" cy="408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07517"/>
              </p:ext>
            </p:extLst>
          </p:nvPr>
        </p:nvGraphicFramePr>
        <p:xfrm>
          <a:off x="846201" y="972319"/>
          <a:ext cx="9001001" cy="22881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3295"/>
                <a:gridCol w="2571715"/>
                <a:gridCol w="4179036"/>
                <a:gridCol w="1526955"/>
              </a:tblGrid>
              <a:tr h="293823"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3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3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  <a:endParaRPr lang="ru-RU" sz="13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endParaRPr lang="ru-RU" sz="13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</a:p>
                    <a:p>
                      <a:endParaRPr lang="ru-RU" sz="13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Настольная игра «Собери символы России»</a:t>
                      </a: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80201" marR="8020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Продолжать формировать умение собирать целое из 2-х, 4-х частей. Закрепить умении называть символы нашей страны. Воспитывать чувство патриотизма.</a:t>
                      </a: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80201" marR="8020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«Этот день Победы» «Рисование </a:t>
                      </a:r>
                    </a:p>
                    <a:p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«Праздничный салют»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Дать представление, что давно была война, наш народ победил. Рассказ о празднике.</a:t>
                      </a:r>
                    </a:p>
                    <a:p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</a:t>
                      </a:r>
                      <a:r>
                        <a:rPr lang="ru-RU" sz="13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творческие способности.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  <a:tr h="698180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Развлечение  «Наша Родина»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Развивать нравственно – патриотическое воспитание у младшего</a:t>
                      </a:r>
                      <a:r>
                        <a:rPr lang="ru-RU" sz="13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дошкольного возраст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  <a:endParaRPr lang="en-US" sz="1300" b="1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529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4191" y="540271"/>
            <a:ext cx="10701966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defRPr/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Беседа «Детский сад – наш дом родной»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8" y="1190043"/>
            <a:ext cx="4294677" cy="3036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524" y="1220262"/>
            <a:ext cx="4165649" cy="29455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80" y="4261407"/>
            <a:ext cx="3999349" cy="2827926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1" r="37254"/>
          <a:stretch/>
        </p:blipFill>
        <p:spPr bwMode="auto">
          <a:xfrm>
            <a:off x="6867426" y="4908386"/>
            <a:ext cx="3115746" cy="176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7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9" y="5168544"/>
            <a:ext cx="1845760" cy="15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41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11861" y="525556"/>
            <a:ext cx="10705261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defRPr/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Сюжетно - ролевая игра «Детский сад»</a:t>
            </a:r>
            <a:endParaRPr lang="ru-RU" sz="27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0" t="6273" r="12368" b="-1338"/>
          <a:stretch/>
        </p:blipFill>
        <p:spPr>
          <a:xfrm>
            <a:off x="5706741" y="1157879"/>
            <a:ext cx="4342190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95" r="7303"/>
          <a:stretch/>
        </p:blipFill>
        <p:spPr>
          <a:xfrm>
            <a:off x="522163" y="1135492"/>
            <a:ext cx="3468558" cy="2557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87" b="677"/>
          <a:stretch/>
        </p:blipFill>
        <p:spPr>
          <a:xfrm>
            <a:off x="1933878" y="3819623"/>
            <a:ext cx="2313662" cy="30784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07" y="4731251"/>
            <a:ext cx="3417178" cy="1929700"/>
          </a:xfrm>
          <a:prstGeom prst="rect">
            <a:avLst/>
          </a:prstGeom>
        </p:spPr>
      </p:pic>
      <p:pic>
        <p:nvPicPr>
          <p:cNvPr id="1028" name="Picture 4" descr="https://proprikol.ru/wp-content/uploads/2019/09/kartinki-na-prozrachnom-fone-dlya-detej-1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61" y="5395875"/>
            <a:ext cx="1276417" cy="113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blogger.googleusercontent.com/img/b/R29vZ2xl/AVvXsEjTaZqnR7U6mYmw4yL2RZblp4TkooHrfxfbpTYPskvYitQK_qKc6eUWzt-zkCXvmv-Xp3XG_pPgIe71WSp8iPbpRAqtSc8ePZZHTY3zOfZApNW5LCjGPVDzPmgq9fZZ6HKMG4dNNMTVVPzjzYAReIqiAXZ9qQ_zt1qWed199_yZLOpKxwxn0XxYkT1T/s1024/children_Dploy%20(50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321" y="5136121"/>
            <a:ext cx="1908759" cy="165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c4/d5/49/c4d549f5db90c6ad1aed4c669719084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722" y="1980432"/>
            <a:ext cx="1595498" cy="152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95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2558" y="588620"/>
            <a:ext cx="9852495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Беседа «Мои друзья»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4" y="1319475"/>
            <a:ext cx="4175381" cy="22229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55" y="1297681"/>
            <a:ext cx="4514555" cy="24035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8" r="9230" b="29524"/>
          <a:stretch/>
        </p:blipFill>
        <p:spPr>
          <a:xfrm>
            <a:off x="715186" y="3675674"/>
            <a:ext cx="3119198" cy="32861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94" y="4160940"/>
            <a:ext cx="3882190" cy="273593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763" y="5318755"/>
            <a:ext cx="2420859" cy="136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11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4663" y="446165"/>
            <a:ext cx="9684076" cy="936321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«Воздушные шары для друга» </a:t>
            </a:r>
            <a:endParaRPr lang="ru-RU" sz="27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7"/>
          <a:stretch/>
        </p:blipFill>
        <p:spPr>
          <a:xfrm>
            <a:off x="504661" y="1322741"/>
            <a:ext cx="4126259" cy="2654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67" r="20952"/>
          <a:stretch/>
        </p:blipFill>
        <p:spPr>
          <a:xfrm>
            <a:off x="3119936" y="4047491"/>
            <a:ext cx="4840778" cy="30071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666" y="1521161"/>
            <a:ext cx="3647441" cy="1941905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655" y="4008398"/>
            <a:ext cx="1473808" cy="275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611" l="714" r="95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089" y="4343033"/>
            <a:ext cx="1727703" cy="27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824" y="2492109"/>
            <a:ext cx="1732075" cy="143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" y="525557"/>
            <a:ext cx="10693400" cy="936321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 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«Русский праздничный народный костюм»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303" y="1444999"/>
            <a:ext cx="6343415" cy="346396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11" y="5076775"/>
            <a:ext cx="1368172" cy="18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467" y="4980357"/>
            <a:ext cx="1483338" cy="194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s://gas-kvas.com/uploads/posts/2023-02/1676695343_gas-kvas-com-p-detskie-risunki-natsionalnikh-kostyumov-ro-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1" b="98857" l="13000" r="84889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355" y="4895898"/>
            <a:ext cx="2005699" cy="202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483" r="45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47"/>
          <a:stretch/>
        </p:blipFill>
        <p:spPr bwMode="auto">
          <a:xfrm>
            <a:off x="8273452" y="4717043"/>
            <a:ext cx="1638792" cy="220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9" r="50970" b="8375"/>
          <a:stretch/>
        </p:blipFill>
        <p:spPr bwMode="auto">
          <a:xfrm>
            <a:off x="1458272" y="4908968"/>
            <a:ext cx="937597" cy="197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000" b="94333" l="177" r="276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1" r="71215"/>
          <a:stretch/>
        </p:blipFill>
        <p:spPr bwMode="auto">
          <a:xfrm>
            <a:off x="691418" y="5076775"/>
            <a:ext cx="937184" cy="188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93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" y="525558"/>
            <a:ext cx="10693400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«Оденем куклу в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78" r="25265"/>
          <a:stretch/>
        </p:blipFill>
        <p:spPr>
          <a:xfrm>
            <a:off x="1240999" y="1154948"/>
            <a:ext cx="3660240" cy="2522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2"/>
          <a:stretch/>
        </p:blipFill>
        <p:spPr>
          <a:xfrm>
            <a:off x="5596499" y="1046378"/>
            <a:ext cx="4416414" cy="26685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20" y="4900443"/>
            <a:ext cx="4695348" cy="2040304"/>
          </a:xfrm>
          <a:prstGeom prst="snip2SameRect">
            <a:avLst>
              <a:gd name="adj1" fmla="val 5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97"/>
          <a:stretch/>
        </p:blipFill>
        <p:spPr>
          <a:xfrm>
            <a:off x="6930876" y="3797131"/>
            <a:ext cx="2911500" cy="19736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7" y="3732067"/>
            <a:ext cx="3495080" cy="197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4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-33215"/>
            <a:ext cx="10693400" cy="759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" y="396255"/>
            <a:ext cx="10693400" cy="583148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700" b="1" dirty="0">
                <a:latin typeface="Times New Roman"/>
                <a:ea typeface="Times New Roman"/>
                <a:cs typeface="Times New Roman"/>
              </a:rPr>
              <a:t>Беседа «Символы России»</a:t>
            </a:r>
            <a:endParaRPr lang="ru-RU" sz="2700" b="1" dirty="0">
              <a:ea typeface="Times New Roman"/>
              <a:cs typeface="Times New Roman"/>
            </a:endParaRPr>
          </a:p>
        </p:txBody>
      </p:sp>
      <p:pic>
        <p:nvPicPr>
          <p:cNvPr id="1029" name="Picture 5" descr="H:\Вторая младшая\ПРОЕКТ\Беседа символы России\IMG_20240130_1558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430" r="28527" b="-169"/>
          <a:stretch/>
        </p:blipFill>
        <p:spPr bwMode="auto">
          <a:xfrm>
            <a:off x="666183" y="958120"/>
            <a:ext cx="4265590" cy="325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Вторая младшая\ПРОЕКТ\Беседа символы России\IMG_20240130_1600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5" r="10456"/>
          <a:stretch/>
        </p:blipFill>
        <p:spPr bwMode="auto">
          <a:xfrm>
            <a:off x="5562729" y="934059"/>
            <a:ext cx="4453907" cy="326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630" l="393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42" y="3996658"/>
            <a:ext cx="2060478" cy="291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944" b="100000" l="285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66" y="1476529"/>
            <a:ext cx="3866078" cy="54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087" y="4962174"/>
            <a:ext cx="1178605" cy="117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https://w7.pngwing.com/pngs/497/1005/png-transparent-museum-tula-samovars-tea-tula-kremlin-ledy-tea-museum-vas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3913" r="8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82" y="5518787"/>
            <a:ext cx="2290902" cy="135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313" b="87813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119" y="4212680"/>
            <a:ext cx="930558" cy="93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167" b="97222" l="0" r="99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516" y="5862341"/>
            <a:ext cx="1072119" cy="107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23222" r="74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077" y="5366384"/>
            <a:ext cx="1575310" cy="140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52" b="82975" l="4461" r="95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331" y="4295565"/>
            <a:ext cx="1438905" cy="107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377" b="898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14" y="6090249"/>
            <a:ext cx="1517530" cy="101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21" y="4399077"/>
            <a:ext cx="1412728" cy="143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2900" l="2700" r="956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55" y="4295568"/>
            <a:ext cx="1129080" cy="112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5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26198" y="431970"/>
            <a:ext cx="10693400" cy="936321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народными инструментами: </a:t>
            </a:r>
          </a:p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балалайка, дудочка, ложки, трещотка, бубен.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169" y="3542455"/>
            <a:ext cx="6188794" cy="3294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6" y="1325098"/>
            <a:ext cx="5208664" cy="277310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544" y="1637047"/>
            <a:ext cx="3070524" cy="134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80" b="91542" l="0" r="97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22" y="6105835"/>
            <a:ext cx="1540343" cy="70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787" b="98630" l="5687" r="876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747" y="5237882"/>
            <a:ext cx="1485542" cy="98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916" y="4401401"/>
            <a:ext cx="1367655" cy="9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624" y="5118851"/>
            <a:ext cx="1420798" cy="133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5572" r="964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85" y="5782150"/>
            <a:ext cx="1225516" cy="108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767" b="99868" l="6333" r="95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67" y="4158406"/>
            <a:ext cx="1433461" cy="113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4706" b="75558" l="13417" r="7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13734" r="28727" b="17523"/>
          <a:stretch/>
        </p:blipFill>
        <p:spPr bwMode="auto">
          <a:xfrm>
            <a:off x="590855" y="5319258"/>
            <a:ext cx="798006" cy="72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11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image.jimcdn.com/app/cms/image/transf/none/path/s337eaa272ca1e183/backgroundarea/idf3438bb69c0bf36/version/1550058709/ima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6" t="7225" r="2218" b="5852"/>
          <a:stretch/>
        </p:blipFill>
        <p:spPr bwMode="auto">
          <a:xfrm>
            <a:off x="2" y="0"/>
            <a:ext cx="10693400" cy="755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  <p:pic>
        <p:nvPicPr>
          <p:cNvPr id="2054" name="Picture 6" descr="https://1.bp.blogspot.com/-2KFb4Y8ei8s/X5rNIrexqXI/AAAAAAAAAZo/lAYKimwVzhAhjEvzcElZWizFaeJc3500gCLcBGAsYHQ/s1268/85b62d4a27ea43297eb1ab349b6e06c6_X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825" y="4284937"/>
            <a:ext cx="2331031" cy="309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41409" y="604946"/>
            <a:ext cx="9347238" cy="1859651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дошкольного возраста, воспитатели,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воспитанников.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  творческий, групповой, долгосрочный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 воспитатели, воспитанники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ДЕТЕЙ:  3-4 года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 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2023г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май 2024г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16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1409" y="2244305"/>
            <a:ext cx="9725591" cy="1090210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системной модели воспитания гражданина – патриота Родины, способного к самоорганизации и самовоспитания, умеющего адаптироваться в любой жизненной ситуации, обладающего осознанным желанием и развитым умением жить для Родины, для людей, способного и готового на защиту Отечества.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14608" y="3334515"/>
            <a:ext cx="9473553" cy="3367756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создать развивающую среду в группе для более целостного восприятия детьми Родины;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развивать интерес к русским традициям и промыслам;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формировать элементарные знания о правах человека;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знакомить детей с символикой государства (герб, флаг, гимн);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развивать чувства ответственности и гордости за достижения страны;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формировать любовь к родному городу, интерес к прошлому и настоящему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через знакомство с достопримечательностями города Одинцово;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воспитывать бережное отношение к городу, природе, архитектурным памятникам,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уважение к своим землякам;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расширять представление о городах России;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развивать эмоционально – целостное отношение к семье, дому, улице, городу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через сплочение воспитателя, семьи и детей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формировать уважение у другим народам, их традициям, терпимость к иному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-мировоззрению, образу жизни, поведению и обычаям.</a:t>
            </a:r>
          </a:p>
        </p:txBody>
      </p:sp>
    </p:spTree>
    <p:extLst>
      <p:ext uri="{BB962C8B-B14F-4D97-AF65-F5344CB8AC3E}">
        <p14:creationId xmlns:p14="http://schemas.microsoft.com/office/powerpoint/2010/main" val="107797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274" y="456219"/>
            <a:ext cx="10668676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700" b="1" dirty="0">
                <a:latin typeface="Times New Roman"/>
                <a:ea typeface="Times New Roman"/>
                <a:cs typeface="Times New Roman"/>
              </a:rPr>
              <a:t>Рассмотрение ширмы «Народы России»</a:t>
            </a:r>
            <a:endParaRPr lang="ru-RU" sz="2700" b="1" dirty="0">
              <a:ea typeface="Times New Roman"/>
              <a:cs typeface="Times New Roman"/>
            </a:endParaRPr>
          </a:p>
        </p:txBody>
      </p:sp>
      <p:pic>
        <p:nvPicPr>
          <p:cNvPr id="5" name="Picture 4" descr="H:\Вторая младшая\ПРОЕКТ\ширма народы России\IMG_20240202_1105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0" r="16453"/>
          <a:stretch/>
        </p:blipFill>
        <p:spPr bwMode="auto">
          <a:xfrm>
            <a:off x="1166242" y="969583"/>
            <a:ext cx="4044100" cy="303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Вторая младшая\ПРОЕКТ\ширма народы России\IMG_20240202_1109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73" r="16310"/>
          <a:stretch/>
        </p:blipFill>
        <p:spPr bwMode="auto">
          <a:xfrm>
            <a:off x="5508738" y="1006370"/>
            <a:ext cx="4121009" cy="311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:\Вторая младшая\ПРОЕКТ\ширма народы России\IMG_20240202_11164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 r="14489"/>
          <a:stretch/>
        </p:blipFill>
        <p:spPr bwMode="auto">
          <a:xfrm>
            <a:off x="1259034" y="4258479"/>
            <a:ext cx="3842265" cy="278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3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83"/>
          <a:stretch/>
        </p:blipFill>
        <p:spPr>
          <a:xfrm>
            <a:off x="6426819" y="4155106"/>
            <a:ext cx="3215953" cy="27984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64" b="100000" l="20801" r="50471">
                        <a14:foregroundMark x1="14521" y1="56538" x2="14521" y2="56538"/>
                        <a14:foregroundMark x1="15228" y1="56538" x2="15228" y2="56538"/>
                        <a14:foregroundMark x1="15620" y1="56538" x2="15620" y2="56538"/>
                        <a14:foregroundMark x1="15620" y1="56538" x2="15620" y2="5653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25" t="66267" r="45949" b="-1"/>
          <a:stretch/>
        </p:blipFill>
        <p:spPr>
          <a:xfrm>
            <a:off x="6581954" y="5225935"/>
            <a:ext cx="355004" cy="4926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560" b="100000" l="0" r="949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83"/>
          <a:stretch/>
        </p:blipFill>
        <p:spPr>
          <a:xfrm>
            <a:off x="6426819" y="4179335"/>
            <a:ext cx="3215953" cy="27984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76209" l="0" r="94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69" y="4284689"/>
            <a:ext cx="1055110" cy="15073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352" b="100000" l="37206" r="94349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69" y="4280627"/>
            <a:ext cx="1055110" cy="15073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451" b="100000" l="747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83"/>
          <a:stretch/>
        </p:blipFill>
        <p:spPr>
          <a:xfrm>
            <a:off x="6426819" y="4145539"/>
            <a:ext cx="3215953" cy="27984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451" b="100000" l="0" r="2593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83"/>
          <a:stretch/>
        </p:blipFill>
        <p:spPr>
          <a:xfrm>
            <a:off x="6426818" y="4142723"/>
            <a:ext cx="3215953" cy="279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7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" y="562869"/>
            <a:ext cx="10693400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700" b="1" dirty="0">
                <a:latin typeface="Times New Roman"/>
                <a:ea typeface="Times New Roman"/>
                <a:cs typeface="Times New Roman"/>
              </a:rPr>
              <a:t>Знакомство с «Русской избой»</a:t>
            </a:r>
            <a:endParaRPr lang="ru-RU" sz="2700" b="1" dirty="0">
              <a:ea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9"/>
          <a:stretch/>
        </p:blipFill>
        <p:spPr>
          <a:xfrm>
            <a:off x="2949910" y="4140670"/>
            <a:ext cx="4465195" cy="2665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4" r="11081"/>
          <a:stretch/>
        </p:blipFill>
        <p:spPr>
          <a:xfrm>
            <a:off x="5486400" y="1083692"/>
            <a:ext cx="4506391" cy="2950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8"/>
          <a:stretch/>
        </p:blipFill>
        <p:spPr>
          <a:xfrm>
            <a:off x="862028" y="1083692"/>
            <a:ext cx="4320481" cy="293166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27" y="4867704"/>
            <a:ext cx="2614322" cy="121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143" b="100000" l="10000" r="88182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99" t="48126" r="17395"/>
          <a:stretch/>
        </p:blipFill>
        <p:spPr bwMode="auto">
          <a:xfrm>
            <a:off x="738189" y="5055604"/>
            <a:ext cx="1800200" cy="142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3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46767" y="684342"/>
            <a:ext cx="9599867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700" b="1" dirty="0">
                <a:latin typeface="Times New Roman"/>
                <a:ea typeface="Times New Roman"/>
                <a:cs typeface="Times New Roman"/>
              </a:rPr>
              <a:t>Рассмотрение </a:t>
            </a:r>
            <a:r>
              <a:rPr lang="ru-RU" sz="2700" b="1" dirty="0" err="1">
                <a:latin typeface="Times New Roman"/>
                <a:ea typeface="Times New Roman"/>
                <a:cs typeface="Times New Roman"/>
              </a:rPr>
              <a:t>р.н</a:t>
            </a:r>
            <a:r>
              <a:rPr lang="ru-RU" sz="2700" b="1" dirty="0">
                <a:latin typeface="Times New Roman"/>
                <a:ea typeface="Times New Roman"/>
                <a:cs typeface="Times New Roman"/>
              </a:rPr>
              <a:t> игрушки «Матрёшка»</a:t>
            </a:r>
            <a:endParaRPr lang="ru-RU" sz="27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3" t="15056" r="13078"/>
          <a:stretch/>
        </p:blipFill>
        <p:spPr>
          <a:xfrm>
            <a:off x="6345101" y="4572719"/>
            <a:ext cx="3726746" cy="24700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r="14723"/>
          <a:stretch/>
        </p:blipFill>
        <p:spPr>
          <a:xfrm>
            <a:off x="630858" y="4815672"/>
            <a:ext cx="2827685" cy="21068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374" r="4944" b="1"/>
          <a:stretch/>
        </p:blipFill>
        <p:spPr>
          <a:xfrm>
            <a:off x="546767" y="1217572"/>
            <a:ext cx="3192167" cy="1998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91"/>
          <a:stretch/>
        </p:blipFill>
        <p:spPr>
          <a:xfrm>
            <a:off x="6663801" y="1217571"/>
            <a:ext cx="3387614" cy="20590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44" y="2733591"/>
            <a:ext cx="3762524" cy="212471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0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" y="525558"/>
            <a:ext cx="10693400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defRPr/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Беседа «Новый год - волшебный праздник»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394" y="1260351"/>
            <a:ext cx="2948904" cy="15700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349"/>
          <a:stretch/>
        </p:blipFill>
        <p:spPr>
          <a:xfrm>
            <a:off x="546442" y="1091515"/>
            <a:ext cx="3157258" cy="2282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71"/>
          <a:stretch/>
        </p:blipFill>
        <p:spPr>
          <a:xfrm>
            <a:off x="7794973" y="2583014"/>
            <a:ext cx="1599977" cy="19613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t="13388" r="24603"/>
          <a:stretch/>
        </p:blipFill>
        <p:spPr>
          <a:xfrm>
            <a:off x="522166" y="4760455"/>
            <a:ext cx="3066404" cy="22495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0" r="14770"/>
          <a:stretch/>
        </p:blipFill>
        <p:spPr>
          <a:xfrm>
            <a:off x="6669110" y="4428704"/>
            <a:ext cx="3524229" cy="25812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41"/>
          <a:stretch/>
        </p:blipFill>
        <p:spPr>
          <a:xfrm>
            <a:off x="6678297" y="1105367"/>
            <a:ext cx="3515038" cy="15951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540"/>
          <a:stretch/>
        </p:blipFill>
        <p:spPr>
          <a:xfrm>
            <a:off x="3357463" y="2994777"/>
            <a:ext cx="3576765" cy="2177304"/>
          </a:xfrm>
          <a:prstGeom prst="roundRect">
            <a:avLst>
              <a:gd name="adj" fmla="val 26867"/>
            </a:avLst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26" y="5350720"/>
            <a:ext cx="1670156" cy="151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76" y="5685328"/>
            <a:ext cx="1716051" cy="121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050" y="3563677"/>
            <a:ext cx="1290037" cy="103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88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" y="525558"/>
            <a:ext cx="10693400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Аппликация «Новогодняя ёлочка»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4" r="20046"/>
          <a:stretch/>
        </p:blipFill>
        <p:spPr>
          <a:xfrm>
            <a:off x="944591" y="1184905"/>
            <a:ext cx="3344710" cy="28574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0" r="17949"/>
          <a:stretch/>
        </p:blipFill>
        <p:spPr>
          <a:xfrm>
            <a:off x="5850757" y="3996658"/>
            <a:ext cx="4105796" cy="2934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4" y="1184906"/>
            <a:ext cx="4771394" cy="269443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13" y="1201982"/>
            <a:ext cx="961351" cy="15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67" r="10633"/>
          <a:stretch/>
        </p:blipFill>
        <p:spPr bwMode="auto">
          <a:xfrm>
            <a:off x="594172" y="4266924"/>
            <a:ext cx="4946053" cy="266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61" y="3110478"/>
            <a:ext cx="2140403" cy="153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0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30981" y="604950"/>
            <a:ext cx="9515657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spcAft>
                <a:spcPts val="1141"/>
              </a:spcAft>
              <a:defRPr/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Театрализованная деятельность: показ сказки «Репка»</a:t>
            </a:r>
            <a:endParaRPr lang="ru-RU" sz="27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9" b="18793"/>
          <a:stretch/>
        </p:blipFill>
        <p:spPr>
          <a:xfrm rot="10800000">
            <a:off x="533390" y="1127155"/>
            <a:ext cx="4813312" cy="2616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39285" y="4257481"/>
            <a:ext cx="4522153" cy="25536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12854" r="10879" b="9821"/>
          <a:stretch/>
        </p:blipFill>
        <p:spPr>
          <a:xfrm rot="10800000">
            <a:off x="630981" y="4199075"/>
            <a:ext cx="4692989" cy="26704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64" t="5464" r="8770" b="17474"/>
          <a:stretch/>
        </p:blipFill>
        <p:spPr>
          <a:xfrm rot="10800000">
            <a:off x="5639286" y="1142253"/>
            <a:ext cx="4498240" cy="265369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8333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32" y="2906070"/>
            <a:ext cx="2373015" cy="177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70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2787" y="468263"/>
            <a:ext cx="9599867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700" b="1" dirty="0">
                <a:latin typeface="Times New Roman"/>
                <a:ea typeface="Times New Roman"/>
                <a:cs typeface="Times New Roman"/>
              </a:rPr>
              <a:t>Танец «Мы весёлые матрёшки»</a:t>
            </a:r>
            <a:endParaRPr lang="ru-RU" sz="27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7" r="7886"/>
          <a:stretch/>
        </p:blipFill>
        <p:spPr>
          <a:xfrm>
            <a:off x="572787" y="989086"/>
            <a:ext cx="4773915" cy="3224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58" y="3924647"/>
            <a:ext cx="5411742" cy="3056043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5" b="96544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01"/>
          <a:stretch/>
        </p:blipFill>
        <p:spPr bwMode="auto">
          <a:xfrm>
            <a:off x="6498828" y="1120553"/>
            <a:ext cx="2471787" cy="267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icture backgroun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9984" l="2333" r="4144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26" r="59130" b="20567"/>
          <a:stretch/>
        </p:blipFill>
        <p:spPr bwMode="auto">
          <a:xfrm>
            <a:off x="1530276" y="4527387"/>
            <a:ext cx="1872208" cy="22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1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73073" y="604948"/>
            <a:ext cx="7578842" cy="955867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Беседа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+ дидактическая игра </a:t>
            </a:r>
          </a:p>
          <a:p>
            <a:pPr algn="ctr">
              <a:lnSpc>
                <a:spcPct val="100000"/>
              </a:lnSpc>
            </a:pP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«Что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такое хорошо, что такое плохо»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7" r="7248"/>
          <a:stretch/>
        </p:blipFill>
        <p:spPr>
          <a:xfrm>
            <a:off x="450156" y="1541271"/>
            <a:ext cx="5002344" cy="35216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69"/>
          <a:stretch/>
        </p:blipFill>
        <p:spPr>
          <a:xfrm>
            <a:off x="5562724" y="3780634"/>
            <a:ext cx="4608514" cy="321894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421" y="5292799"/>
            <a:ext cx="2632147" cy="159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7" r="16284"/>
          <a:stretch/>
        </p:blipFill>
        <p:spPr>
          <a:xfrm>
            <a:off x="7527562" y="1750857"/>
            <a:ext cx="1445732" cy="1447662"/>
          </a:xfrm>
          <a:prstGeom prst="ellipse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 t="1540" r="1436" b="1213"/>
          <a:stretch/>
        </p:blipFill>
        <p:spPr bwMode="auto">
          <a:xfrm>
            <a:off x="5865119" y="1811825"/>
            <a:ext cx="1497809" cy="149051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38488" r="71312" b="37746"/>
          <a:stretch/>
        </p:blipFill>
        <p:spPr>
          <a:xfrm>
            <a:off x="8271674" y="1834410"/>
            <a:ext cx="339394" cy="333784"/>
          </a:xfrm>
          <a:prstGeom prst="ellipse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0" t="6644" r="71529" b="71482"/>
          <a:stretch/>
        </p:blipFill>
        <p:spPr>
          <a:xfrm>
            <a:off x="8546557" y="2141902"/>
            <a:ext cx="334154" cy="307226"/>
          </a:xfrm>
          <a:prstGeom prst="ellipse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68" t="7103" r="50998" b="73002"/>
          <a:stretch/>
        </p:blipFill>
        <p:spPr>
          <a:xfrm>
            <a:off x="8567607" y="2557081"/>
            <a:ext cx="340381" cy="279430"/>
          </a:xfrm>
          <a:prstGeom prst="ellipse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41" t="5943" r="30032" b="72164"/>
          <a:stretch/>
        </p:blipFill>
        <p:spPr>
          <a:xfrm>
            <a:off x="7888806" y="1834410"/>
            <a:ext cx="330313" cy="307492"/>
          </a:xfrm>
          <a:prstGeom prst="ellipse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40" t="6035" r="7382" b="70970"/>
          <a:stretch/>
        </p:blipFill>
        <p:spPr>
          <a:xfrm>
            <a:off x="7620939" y="2089253"/>
            <a:ext cx="325369" cy="322971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95" t="38029" r="29627" b="37661"/>
          <a:stretch/>
        </p:blipFill>
        <p:spPr>
          <a:xfrm>
            <a:off x="7620789" y="2495071"/>
            <a:ext cx="325369" cy="341440"/>
          </a:xfrm>
          <a:prstGeom prst="ellipse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56" t="38026" r="6959" b="38001"/>
          <a:stretch/>
        </p:blipFill>
        <p:spPr>
          <a:xfrm>
            <a:off x="8271674" y="2777458"/>
            <a:ext cx="339394" cy="336701"/>
          </a:xfrm>
          <a:prstGeom prst="ellipse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15" t="39520" r="50057" b="38403"/>
          <a:stretch/>
        </p:blipFill>
        <p:spPr>
          <a:xfrm>
            <a:off x="7888524" y="2804086"/>
            <a:ext cx="330313" cy="3100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727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55105" y="540271"/>
            <a:ext cx="9515657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defRPr/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Показ презентации «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Матрёшек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русский хоровод»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51" t="29202" r="20733"/>
          <a:stretch/>
        </p:blipFill>
        <p:spPr>
          <a:xfrm>
            <a:off x="626929" y="1171545"/>
            <a:ext cx="4558149" cy="35313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8" t="18734" r="11164" b="9688"/>
          <a:stretch/>
        </p:blipFill>
        <p:spPr>
          <a:xfrm>
            <a:off x="5189130" y="3564607"/>
            <a:ext cx="4957508" cy="333577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788" y="1404367"/>
            <a:ext cx="3561396" cy="193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224" y="4916404"/>
            <a:ext cx="2555661" cy="174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78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46769" y="596584"/>
            <a:ext cx="9599866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Беседа о празднике «День защитника Отечества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115"/>
          <a:stretch/>
        </p:blipFill>
        <p:spPr>
          <a:xfrm>
            <a:off x="1314252" y="1532905"/>
            <a:ext cx="7600117" cy="505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3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atherineasquithgallery.com/uploads/posts/2021-02/1613653848_62-p-fon-dlya-prezentatsii-bereza-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"/>
          <a:stretch/>
        </p:blipFill>
        <p:spPr bwMode="auto">
          <a:xfrm>
            <a:off x="-39967" y="31005"/>
            <a:ext cx="10683902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9929" y="1147928"/>
            <a:ext cx="9936704" cy="751655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1860534"/>
            <a:ext cx="7831470" cy="2875314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 – это чувство любви к Родине.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Родины начинается у ребёнка с отношения к семье, к самым близким людям - к матери, отцу, бабушке, дедушке. Это корни, связывающие его с родным домом и ближайшим окружением.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Это гордость за свой народ, и ощущение своей неразрывности с окружающим миром, и желание сохранять и приумножать богатство своей страны. Актуальность настоящего проекта определяется необходимостью расширять знания детей об истории России, родного края, культуре, традициях и обычаях народов.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102" name="Picture 6" descr="https://catherineasquithgallery.com/uploads/posts/2021-02/1614514141_163-p-deti-na-belom-fone-2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377" y="4659060"/>
            <a:ext cx="5188545" cy="266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02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46769" y="596584"/>
            <a:ext cx="9599866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Изготовление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подарков для пап и дедушек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6494" r="17247"/>
          <a:stretch/>
        </p:blipFill>
        <p:spPr>
          <a:xfrm>
            <a:off x="810196" y="1753792"/>
            <a:ext cx="3456384" cy="2042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2" r="1855"/>
          <a:stretch/>
        </p:blipFill>
        <p:spPr>
          <a:xfrm>
            <a:off x="810196" y="4212679"/>
            <a:ext cx="4183446" cy="24801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36" r="8534"/>
          <a:stretch/>
        </p:blipFill>
        <p:spPr>
          <a:xfrm>
            <a:off x="6356767" y="1726321"/>
            <a:ext cx="3694820" cy="203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0" r="14978"/>
          <a:stretch/>
        </p:blipFill>
        <p:spPr>
          <a:xfrm>
            <a:off x="6356767" y="3985647"/>
            <a:ext cx="3694820" cy="2675947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6" b="8417"/>
          <a:stretch/>
        </p:blipFill>
        <p:spPr bwMode="auto">
          <a:xfrm>
            <a:off x="4266580" y="1897512"/>
            <a:ext cx="1772397" cy="20371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75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30981" y="604946"/>
            <a:ext cx="9431447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Беседа «К нам весна шагает быстрыми шагами»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94" y="1560813"/>
            <a:ext cx="8321127" cy="488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7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30981" y="468266"/>
            <a:ext cx="9431447" cy="936321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defRPr/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Беседа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Мамочка любимая моя» </a:t>
            </a:r>
          </a:p>
          <a:p>
            <a:pPr algn="ctr">
              <a:defRPr/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Изготовление подарков для мамы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9137" r="8295"/>
          <a:stretch/>
        </p:blipFill>
        <p:spPr>
          <a:xfrm>
            <a:off x="600766" y="1404584"/>
            <a:ext cx="4632788" cy="26725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7" r="9790"/>
          <a:stretch/>
        </p:blipFill>
        <p:spPr>
          <a:xfrm>
            <a:off x="5568201" y="1468848"/>
            <a:ext cx="4025743" cy="23271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" y="4418991"/>
            <a:ext cx="4225167" cy="23859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80" b="15663"/>
          <a:stretch/>
        </p:blipFill>
        <p:spPr>
          <a:xfrm>
            <a:off x="6498828" y="3920859"/>
            <a:ext cx="3095116" cy="3142926"/>
          </a:xfrm>
          <a:prstGeom prst="rect">
            <a:avLst/>
          </a:prstGeom>
        </p:spPr>
      </p:pic>
      <p:pic>
        <p:nvPicPr>
          <p:cNvPr id="1026" name="Picture 2" descr="D:\Картинки\мама\Средняя\ТЕМЫ\мамин день\00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626" y="4369891"/>
            <a:ext cx="1431150" cy="18363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30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26699" y="446162"/>
            <a:ext cx="10693400" cy="1077386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spcAft>
                <a:spcPts val="1141"/>
              </a:spcAft>
              <a:defRPr/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Беседы «Моя семья» 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1141"/>
              </a:spcAft>
              <a:defRPr/>
            </a:pPr>
            <a:r>
              <a:rPr lang="ru-RU" sz="2700" b="1" dirty="0">
                <a:latin typeface="Times New Roman" pitchFamily="18" charset="0"/>
                <a:ea typeface="Calibri"/>
                <a:cs typeface="Times New Roman" pitchFamily="18" charset="0"/>
              </a:rPr>
              <a:t>Рассматривание семейных фотографий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235" y="4062708"/>
            <a:ext cx="5178280" cy="2756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89" y="1541013"/>
            <a:ext cx="4588817" cy="2443094"/>
          </a:xfrm>
          <a:prstGeom prst="rect">
            <a:avLst/>
          </a:prstGeom>
        </p:spPr>
      </p:pic>
      <p:pic>
        <p:nvPicPr>
          <p:cNvPr id="7" name="Picture 6" descr="https://i.pinimg.com/originals/ef/8f/be/ef8fbe78527c85f55cd5a1c15e208937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6"/>
          <a:stretch/>
        </p:blipFill>
        <p:spPr bwMode="auto">
          <a:xfrm>
            <a:off x="5675283" y="2208305"/>
            <a:ext cx="3988830" cy="1568876"/>
          </a:xfrm>
          <a:prstGeom prst="snip2SameRect">
            <a:avLst>
              <a:gd name="adj1" fmla="val 50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Семья рисуно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4" y="4776400"/>
            <a:ext cx="2710500" cy="204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04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30981" y="604946"/>
            <a:ext cx="9431447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Рисование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«Люблю березку русскую»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839"/>
          <a:stretch/>
        </p:blipFill>
        <p:spPr>
          <a:xfrm>
            <a:off x="3146382" y="1125768"/>
            <a:ext cx="4426328" cy="30056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2" t="5661" r="8912" b="5765"/>
          <a:stretch/>
        </p:blipFill>
        <p:spPr>
          <a:xfrm>
            <a:off x="801654" y="4318827"/>
            <a:ext cx="4589811" cy="2601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5661" r="6596"/>
          <a:stretch/>
        </p:blipFill>
        <p:spPr>
          <a:xfrm>
            <a:off x="5646089" y="4321493"/>
            <a:ext cx="4405118" cy="260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7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" y="641641"/>
            <a:ext cx="10693400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700" b="1" dirty="0">
                <a:latin typeface="Times New Roman"/>
                <a:ea typeface="Times New Roman"/>
                <a:cs typeface="Times New Roman"/>
              </a:rPr>
              <a:t>Мини – музей «Национальная деревня»</a:t>
            </a:r>
            <a:endParaRPr lang="ru-RU" sz="2700" b="1" dirty="0">
              <a:ea typeface="Times New Roman"/>
              <a:cs typeface="Times New Roman"/>
            </a:endParaRPr>
          </a:p>
        </p:txBody>
      </p:sp>
      <p:pic>
        <p:nvPicPr>
          <p:cNvPr id="2050" name="Picture 2" descr="H:\Вторая младшая\ПРОЕКТ\национальная деревня\IMG_20240228_0957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658"/>
          <a:stretch/>
        </p:blipFill>
        <p:spPr bwMode="auto">
          <a:xfrm>
            <a:off x="5706740" y="1191391"/>
            <a:ext cx="4176464" cy="282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34" y="4212682"/>
            <a:ext cx="4776637" cy="2697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043"/>
          <a:stretch/>
        </p:blipFill>
        <p:spPr>
          <a:xfrm>
            <a:off x="810196" y="4178573"/>
            <a:ext cx="4176464" cy="27122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6" y="1536441"/>
            <a:ext cx="4266580" cy="240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7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30981" y="525553"/>
            <a:ext cx="9431447" cy="955867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Беседа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«Что за прелесть эти сказки»</a:t>
            </a:r>
          </a:p>
          <a:p>
            <a:pPr algn="ctr">
              <a:lnSpc>
                <a:spcPct val="100000"/>
              </a:lnSpc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Рассматривание иллюстраций в книгах с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потешками</a:t>
            </a: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8" y="1481420"/>
            <a:ext cx="4842644" cy="2734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04" y="4423681"/>
            <a:ext cx="4320480" cy="2439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81" y="4423681"/>
            <a:ext cx="4316450" cy="243752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868" y="2124447"/>
            <a:ext cx="2424724" cy="167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92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46767" y="604950"/>
            <a:ext cx="9599867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defRPr/>
            </a:pPr>
            <a:r>
              <a:rPr lang="ru-RU" sz="2700" b="1" dirty="0">
                <a:latin typeface="Times New Roman"/>
                <a:ea typeface="Times New Roman"/>
                <a:cs typeface="Times New Roman"/>
              </a:rPr>
              <a:t>Настольная игра «Собери символы России»</a:t>
            </a:r>
            <a:endParaRPr lang="ru-RU" sz="2700" b="1" dirty="0">
              <a:ea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2" r="5216"/>
          <a:stretch/>
        </p:blipFill>
        <p:spPr>
          <a:xfrm>
            <a:off x="808886" y="1214187"/>
            <a:ext cx="3498604" cy="20462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57" r="4620"/>
          <a:stretch/>
        </p:blipFill>
        <p:spPr>
          <a:xfrm>
            <a:off x="5983963" y="1173960"/>
            <a:ext cx="3869538" cy="2072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17" r="11177"/>
          <a:stretch/>
        </p:blipFill>
        <p:spPr>
          <a:xfrm>
            <a:off x="676262" y="4500184"/>
            <a:ext cx="3796534" cy="22974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6" t="14921" r="7749"/>
          <a:stretch/>
        </p:blipFill>
        <p:spPr>
          <a:xfrm>
            <a:off x="6066780" y="4606503"/>
            <a:ext cx="4090440" cy="23013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62" y="3479458"/>
            <a:ext cx="1113326" cy="76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500" r="79231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8" r="20351"/>
          <a:stretch/>
        </p:blipFill>
        <p:spPr bwMode="auto">
          <a:xfrm>
            <a:off x="4642883" y="2484168"/>
            <a:ext cx="1157711" cy="152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89" y="3314693"/>
            <a:ext cx="725083" cy="119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7111" l="2222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00" y="3398651"/>
            <a:ext cx="1101533" cy="110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0670" b="98883" l="2674" r="8449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89096">
            <a:off x="2864775" y="3028703"/>
            <a:ext cx="1415229" cy="135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255" y="3657104"/>
            <a:ext cx="924548" cy="62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482" y="4673569"/>
            <a:ext cx="1747807" cy="195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83" y="1172747"/>
            <a:ext cx="1063005" cy="797254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1036" y="3483147"/>
            <a:ext cx="1625318" cy="90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91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8503" y="601194"/>
            <a:ext cx="9515657" cy="936321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«Этот день Победы» 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Рисование «Праздничный салют»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80" y="1537515"/>
            <a:ext cx="3481388" cy="26110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16" t="18647" r="3677" b="7808"/>
          <a:stretch/>
        </p:blipFill>
        <p:spPr>
          <a:xfrm>
            <a:off x="1043316" y="1635215"/>
            <a:ext cx="3827852" cy="2513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732" y="4261746"/>
            <a:ext cx="3669366" cy="2752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60" y="4261746"/>
            <a:ext cx="3497162" cy="2622872"/>
          </a:xfrm>
          <a:prstGeom prst="rect">
            <a:avLst/>
          </a:prstGeom>
        </p:spPr>
      </p:pic>
      <p:pic>
        <p:nvPicPr>
          <p:cNvPr id="2052" name="Picture 4" descr="https://filed18-28.my.mail.ru/pic?url=https%3A%2F%2Fimg-fotki.yandex.ru%2Fget%2F15527%2F15822993.d%2F0_edf12_688c2220_orig&amp;mw=&amp;mh=&amp;sig=86c8977ad4f77fab4625e3179507889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56" y="3439748"/>
            <a:ext cx="2821506" cy="110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3749">
            <a:off x="9233464" y="4219276"/>
            <a:ext cx="84483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177" y="4356695"/>
            <a:ext cx="1006943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938" b="100000" l="0" r="491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9397">
            <a:off x="555387" y="4883055"/>
            <a:ext cx="832501" cy="99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6938" b="100000" l="0" r="491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3921" flipH="1">
            <a:off x="9235115" y="4787966"/>
            <a:ext cx="841535" cy="99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5501" b="100000" l="0" r="396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1172">
            <a:off x="953696" y="5382587"/>
            <a:ext cx="865131" cy="103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5501" b="100000" l="0" r="396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3798" flipH="1">
            <a:off x="8927917" y="5611227"/>
            <a:ext cx="1100066" cy="103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ttps://gas-kvas.com/grafic/uploads/posts/2024-01/gas-kvas-com-p-salyut-iz-tsvetov-na-prozrachnom-fone-9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97" y="2838389"/>
            <a:ext cx="1327083" cy="77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static.tildacdn.com/tild3964-6661-4532-a438-393664663761/1655586137885800-0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576" y="1471633"/>
            <a:ext cx="1420252" cy="142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https://gas-kvas.com/grafic/uploads/posts/2024-01/gas-kvas-com-p-den-pobedi-salyut-na-prozrachnom-fone-45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6" y="604464"/>
            <a:ext cx="1893926" cy="131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" descr="https://gas-kvas.com/grafic/uploads/posts/2024-01/gas-kvas-com-p-den-pobedi-salyut-na-prozrachnom-fone-45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3004" y="607515"/>
            <a:ext cx="1891147" cy="130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https://img0.liveinternet.ru/images/attach/d/2/152/657/152657576_0_13ad4a_2f0d2248_orig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577" y="4676409"/>
            <a:ext cx="1125376" cy="148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50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34780" y="604948"/>
            <a:ext cx="9515657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Развлечение  «Наша Родина»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94" t="21236" r="17398" b="10365"/>
          <a:stretch/>
        </p:blipFill>
        <p:spPr>
          <a:xfrm>
            <a:off x="862066" y="1081706"/>
            <a:ext cx="4137827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" t="27760" r="16918" b="3347"/>
          <a:stretch/>
        </p:blipFill>
        <p:spPr>
          <a:xfrm>
            <a:off x="5959366" y="1125772"/>
            <a:ext cx="4191071" cy="26701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0" t="9979" r="19751" b="8419"/>
          <a:stretch/>
        </p:blipFill>
        <p:spPr>
          <a:xfrm>
            <a:off x="5959366" y="3924137"/>
            <a:ext cx="4187272" cy="3096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99" r="9916" b="-1"/>
          <a:stretch/>
        </p:blipFill>
        <p:spPr>
          <a:xfrm>
            <a:off x="947309" y="4077011"/>
            <a:ext cx="3967343" cy="279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9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/>
          <a:stretch/>
        </p:blipFill>
        <p:spPr bwMode="auto">
          <a:xfrm>
            <a:off x="3" y="30097"/>
            <a:ext cx="10693401" cy="7531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62324" y="1896361"/>
            <a:ext cx="5688632" cy="379864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в том, что в наше время дети не знакомы с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русскими традициями, бытом, игрушками. Целенаправленное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детей с яркой, самобытной, не похожей ни на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одну игрушку мира – русской матрёшкой – это одна из частей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у детей патриотизма, знаний о русских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народных обычаях и традициях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детей к народной культуре, народному искусству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средством формирования у них развития духовности.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Значимая для детей проблема на решение, которой направлен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проект: как появилась матрёшка?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русские традиции?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знаний о русских народных традициях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выявлен при беседе с детьми.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57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8211" y="468263"/>
            <a:ext cx="9515657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Развлечение  «Наша Родина»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4" r="11801"/>
          <a:stretch/>
        </p:blipFill>
        <p:spPr>
          <a:xfrm>
            <a:off x="618211" y="989084"/>
            <a:ext cx="5160537" cy="39815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502" r="6269"/>
          <a:stretch/>
        </p:blipFill>
        <p:spPr>
          <a:xfrm>
            <a:off x="4626619" y="3499945"/>
            <a:ext cx="5520019" cy="3454831"/>
          </a:xfrm>
          <a:prstGeom prst="rect">
            <a:avLst/>
          </a:prstGeom>
        </p:spPr>
      </p:pic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84" y="1417174"/>
            <a:ext cx="2390858" cy="157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5" name="Picture 9" descr="https://kartinki.pibig.info/uploads/posts/2023-04/1681909510_kartinki-pibig-info-p-matreshka-s-blinami-kartinka-arti-vkontakt-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31" y="5227360"/>
            <a:ext cx="1099325" cy="157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3" b="100000" l="0" r="9870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69" y="5171557"/>
            <a:ext cx="1076127" cy="163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99" y="5191081"/>
            <a:ext cx="1588980" cy="166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41</a:t>
            </a:fld>
            <a:endParaRPr lang="ru-RU"/>
          </a:p>
        </p:txBody>
      </p:sp>
      <p:pic>
        <p:nvPicPr>
          <p:cNvPr id="4098" name="Picture 2" descr="https://ds05.infourok.ru/uploads/ex/0914/0001551b-11230218/img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83" y="505705"/>
            <a:ext cx="9347238" cy="660939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92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foni.club/uploads/posts/2023-02/thumbs/1675787005_foni-club-p-fon-detskii-s-berezkami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0693400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6443" y="763733"/>
            <a:ext cx="7957743" cy="2892803"/>
          </a:xfrm>
          <a:prstGeom prst="rect">
            <a:avLst/>
          </a:prstGeom>
        </p:spPr>
        <p:txBody>
          <a:bodyPr wrap="square" lIns="106387" tIns="53193" rIns="106387" bIns="53193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Ожидаемые результаты: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5955" indent="-325955">
              <a:buFont typeface="Wingdings" panose="05000000000000000000" pitchFamily="2" charset="2"/>
              <a:buChar char="§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чувства гордости за свою семью, за свою Родину.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5955" indent="-325955">
              <a:buFont typeface="Wingdings" panose="05000000000000000000" pitchFamily="2" charset="2"/>
              <a:buChar char="§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знаний детей о своей семье, о членах семьи, традициях, о жизни бабушек и дедушек.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5955" indent="-325955">
              <a:buFont typeface="Wingdings" panose="05000000000000000000" pitchFamily="2" charset="2"/>
              <a:buChar char="§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детей любознательности, творческих способностей, познавательной активности, коммуникативных навыков.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Родители: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5955" indent="-325955">
              <a:buFont typeface="Wingdings" panose="05000000000000000000" pitchFamily="2" charset="2"/>
              <a:buChar char="§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педагогической культуры родителей.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5955" indent="-325955">
              <a:buFont typeface="Wingdings" panose="05000000000000000000" pitchFamily="2" charset="2"/>
              <a:buChar char="§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с ними доверительных и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партнѐрских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отношений.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0"/>
          <a:stretch/>
        </p:blipFill>
        <p:spPr bwMode="auto">
          <a:xfrm>
            <a:off x="1860885" y="3383672"/>
            <a:ext cx="6056174" cy="37808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62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0693400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42857" y="2827927"/>
            <a:ext cx="6304244" cy="4431686"/>
          </a:xfrm>
          <a:prstGeom prst="rect">
            <a:avLst/>
          </a:prstGeom>
        </p:spPr>
        <p:txBody>
          <a:bodyPr wrap="square" lIns="106387" tIns="53193" rIns="106387" bIns="53193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Подготовительный.</a:t>
            </a:r>
          </a:p>
          <a:p>
            <a:pPr marL="325955" indent="-325955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целей и задач проекта;</a:t>
            </a:r>
          </a:p>
          <a:p>
            <a:pPr marL="325955" indent="-325955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плана мероприятий;</a:t>
            </a:r>
          </a:p>
          <a:p>
            <a:pPr marL="325955" indent="-325955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методической литературы;</a:t>
            </a:r>
          </a:p>
          <a:p>
            <a:pPr marL="325955" indent="-325955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ознакомление родителей с проектом.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Основной.</a:t>
            </a:r>
          </a:p>
          <a:p>
            <a:pPr marL="325955" indent="-325955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необходимой литературы;</a:t>
            </a:r>
          </a:p>
          <a:p>
            <a:pPr marL="325955" indent="-325955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мероприятий;</a:t>
            </a:r>
          </a:p>
          <a:p>
            <a:pPr marL="325955" indent="-325955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родителей к непосредственному участию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проводимых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25955" indent="-325955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написание конспектов проводимых мероприятий;</a:t>
            </a:r>
          </a:p>
          <a:p>
            <a:pPr marL="325955" indent="-325955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предметно развивающей среды в группе.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25955" indent="-325955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реализации проекта.</a:t>
            </a:r>
          </a:p>
          <a:p>
            <a:endParaRPr lang="ru-RU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42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2172" r="3152" b="458"/>
          <a:stretch/>
        </p:blipFill>
        <p:spPr bwMode="auto">
          <a:xfrm>
            <a:off x="2" y="1"/>
            <a:ext cx="10693400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421029"/>
              </p:ext>
            </p:extLst>
          </p:nvPr>
        </p:nvGraphicFramePr>
        <p:xfrm>
          <a:off x="738189" y="1332359"/>
          <a:ext cx="9217025" cy="4614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129"/>
                <a:gridCol w="1728192"/>
                <a:gridCol w="4789627"/>
                <a:gridCol w="1547077"/>
              </a:tblGrid>
              <a:tr h="242763"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</a:tr>
              <a:tr h="355273"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Беседа «Детский сад – наш дом родной»</a:t>
                      </a: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Знакомство с группой». Закрепление названий помещений в группе</a:t>
                      </a:r>
                      <a:r>
                        <a:rPr lang="ru-RU" sz="13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 их значение.</a:t>
                      </a: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  <a:tr h="387477"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Сюжетно</a:t>
                      </a:r>
                      <a:r>
                        <a:rPr lang="ru-RU" sz="13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- </a:t>
                      </a: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ролевая игра «Детский сад»</a:t>
                      </a:r>
                      <a:endParaRPr lang="ru-RU" sz="1100" b="0" i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Ознакомление детей с трудом взрослых, работающих в детском саду. Развитие способности взять на себя роль.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  <a:tr h="350123"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r>
                        <a:rPr lang="en-US" sz="13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Беседа «Мои друзья»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 элементарные представления о дружеских отношениях.</a:t>
                      </a:r>
                      <a:endParaRPr lang="ru-RU" sz="13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  <a:tr h="3847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Аппликация. «Воздушные шары для друга» </a:t>
                      </a:r>
                      <a:endParaRPr lang="ru-RU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умение детей наклеивать готовые формы из цветной бумаги и с помощью карандаша дорисовывать детали предмета.</a:t>
                      </a: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  <a:tr h="14556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Просмотр презентации «Русский праздничный народный костюм»</a:t>
                      </a:r>
                      <a:endParaRPr lang="ru-RU" sz="1100" b="0" i="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«Оденем куклу в русский народный костюм»</a:t>
                      </a: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Расширять знания о русской народной культуре. </a:t>
                      </a:r>
                      <a:r>
                        <a:rPr lang="ru-RU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русской народной культуре. </a:t>
                      </a:r>
                      <a:r>
                        <a:rPr lang="ru-RU" sz="13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Пробуждать интерес детей к русскому национальном костюме, подчеркнуть основное назначение одежды – беречь человека, предохранять от болезней и неприятностей. Обратить внимание детей на то, что русский национальный костюм – это труд, творчество. </a:t>
                      </a: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Совершенствовать знания о народных костюмах. Развивать у детей связную речь путем сравнения и обобщения.</a:t>
                      </a:r>
                      <a:endParaRPr lang="ru-RU" sz="13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 М.</a:t>
                      </a:r>
                    </a:p>
                  </a:txBody>
                  <a:tcPr marL="142579" marR="142579" marT="37806" marB="37806"/>
                </a:tc>
              </a:tr>
              <a:tr h="2569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Беседа 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«Символы России»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0201" marR="802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Познакомить детей с главными символами нашей страны, их значении. Воспитывать патриотическое отношение к соей стране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0201" marR="8020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 М.</a:t>
                      </a:r>
                    </a:p>
                  </a:txBody>
                  <a:tcPr marL="142579" marR="142579" marT="37806" marB="37806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12630" y="684287"/>
            <a:ext cx="10693400" cy="474656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проектной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60457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259905"/>
              </p:ext>
            </p:extLst>
          </p:nvPr>
        </p:nvGraphicFramePr>
        <p:xfrm>
          <a:off x="738189" y="972319"/>
          <a:ext cx="9217023" cy="47364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3834"/>
                <a:gridCol w="1854477"/>
                <a:gridCol w="4896544"/>
                <a:gridCol w="1512168"/>
              </a:tblGrid>
              <a:tr h="240098"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3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3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  <a:endParaRPr lang="ru-RU" sz="13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endParaRPr lang="ru-RU" sz="13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</a:tr>
              <a:tr h="5213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Знакомство с народными инструментами: балалайка, дудочка, ложки, трещотка, бубен.</a:t>
                      </a: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Познакомить детей с русскими народными инструментами. Прививать любовь и интерес к традиционной русской культуре.</a:t>
                      </a:r>
                      <a:endParaRPr lang="ru-RU" sz="13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Приучать детей слушать чувствовать и любить мелодию своего народа, гордиться своей принадлежностью к нашей родине России. Углубляет чувство любви к Родине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  <a:tr h="5213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Рассмотрение ширмы 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«Народы России»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0201" marR="802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Расширять кругозор детей о разных национальностях живущих в нашей стране. Воспитывать любовь к окружающим народам и к родине.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0201" marR="8020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  <a:tr h="5213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marL="0" marR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Знакомство с «Русской избой» </a:t>
                      </a:r>
                    </a:p>
                  </a:txBody>
                  <a:tcPr marL="80201" marR="80201" marT="0" marB="0"/>
                </a:tc>
                <a:tc>
                  <a:txBody>
                    <a:bodyPr/>
                    <a:lstStyle/>
                    <a:p>
                      <a:pPr marL="0" marR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Формировать и расширять знания о том как жили люди до нас. Воспитывать патриотическое отношение и память о наших предках.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80201" marR="8020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  <a:tr h="5213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Рассмотрение </a:t>
                      </a:r>
                      <a:r>
                        <a:rPr lang="ru-RU" sz="13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р.н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игрушки «Матрёшка»</a:t>
                      </a: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80201" marR="8020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Расширить знания детей о русских народных игрушках. Воспитывать чувство патриотизма. </a:t>
                      </a: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80201" marR="8020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  <a:tr h="5213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marL="0" marR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Беседа</a:t>
                      </a:r>
                      <a:r>
                        <a:rPr lang="ru-RU" sz="12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«Новый год - волшебный праздник»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Рассказать, что Новый год – это праздник, который встречают во всех городах и странах. 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42579" marR="142579" marT="37806" marB="37806"/>
                </a:tc>
              </a:tr>
              <a:tr h="10426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Аппликация «Новогодняя ёлочка»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Закрепить знания детей о Новогодней ёлке и традиции праздника. Развивать мелкую моторику рук, закрепить название цветов и геометрических фигур </a:t>
                      </a:r>
                      <a:r>
                        <a:rPr lang="ru-RU" sz="13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(круг, овал</a:t>
                      </a: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).</a:t>
                      </a:r>
                      <a:r>
                        <a:rPr lang="ru-RU" sz="13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Воспитывать эстетический вкус, аккуратность, взаимоуважение в детском коллективе.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614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6/530919/slid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972" r="3152" b="2854"/>
          <a:stretch/>
        </p:blipFill>
        <p:spPr bwMode="auto">
          <a:xfrm>
            <a:off x="2" y="30639"/>
            <a:ext cx="10693400" cy="7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349468"/>
              </p:ext>
            </p:extLst>
          </p:nvPr>
        </p:nvGraphicFramePr>
        <p:xfrm>
          <a:off x="774194" y="1188343"/>
          <a:ext cx="9145016" cy="48906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1810"/>
                <a:gridCol w="1997661"/>
                <a:gridCol w="4654160"/>
                <a:gridCol w="1551385"/>
              </a:tblGrid>
              <a:tr h="232138"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январь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Театрализованная деятельность: показ сказки «Репка»</a:t>
                      </a:r>
                      <a:endParaRPr lang="ru-RU" sz="1300" b="1" i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 у детей умения изображать характерные особенности, поведения персонажей движением, голосом, интонацией. Воспитывать эмоциональную отзывчивость сопереживание героям, доброжелательности по отношению друг другу, взаимопомощь.</a:t>
                      </a: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  <a:tr h="4316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январь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Танец 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«Мы весёлые матрёшки»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0201" marR="802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Развивать 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танцевальные способности, умение слышать музыку и выполнять простые движения. Воспитывать любовь к русским народным песням.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0201" marR="8020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  <a:tr h="413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январь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Беседа «Что такое хорошо, что такое плохо»</a:t>
                      </a: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Формировать представления детей о том, что такое хорошо, что такое плохо. Раскрыть детям значение слов «нельзя», «можно», «надо»; учить оценивать поступки и соотносить их со словами хорошо и плохо. </a:t>
                      </a: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  <a:tr h="4634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Показ презентации «Матрешек русский хоровод» </a:t>
                      </a: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Дать представление о том, как народные мастера делают игрушки; вызвать интерес к образам, учить видеть красоту. </a:t>
                      </a: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  <a:tr h="8772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Беседа о празднике «День защитника Отечества»</a:t>
                      </a: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Дать</a:t>
                      </a:r>
                      <a:r>
                        <a:rPr lang="ru-RU" sz="13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понятие, что Отечество – это наша Родина, а воины (папы,</a:t>
                      </a:r>
                      <a:r>
                        <a:rPr lang="ru-RU" sz="13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дедушки) защищают свою страну.</a:t>
                      </a:r>
                    </a:p>
                  </a:txBody>
                  <a:tcPr marL="133668" marR="133668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  <a:tr h="6787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579" marR="142579" marT="37806" marB="37806"/>
                </a:tc>
                <a:tc>
                  <a:txBody>
                    <a:bodyPr/>
                    <a:lstStyle/>
                    <a:p>
                      <a:pPr marL="0" marR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Изготовление подарков для пап и дедушек</a:t>
                      </a:r>
                    </a:p>
                  </a:txBody>
                  <a:tcPr marL="80201" marR="80201" marT="0" marB="0"/>
                </a:tc>
                <a:tc>
                  <a:txBody>
                    <a:bodyPr/>
                    <a:lstStyle/>
                    <a:p>
                      <a:pPr marL="0" marR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Прививать желание сделать приятное папе и дедушке.</a:t>
                      </a:r>
                    </a:p>
                    <a:p>
                      <a:endParaRPr lang="ru-RU" sz="1200" dirty="0"/>
                    </a:p>
                  </a:txBody>
                  <a:tcPr marL="80201" marR="8020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Мищенко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</a:t>
                      </a:r>
                    </a:p>
                  </a:txBody>
                  <a:tcPr marL="142579" marR="142579" marT="37806" marB="3780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2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2164</TotalTime>
  <Words>1551</Words>
  <Application>Microsoft Office PowerPoint</Application>
  <PresentationFormat>Произвольный</PresentationFormat>
  <Paragraphs>302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77</cp:revision>
  <cp:lastPrinted>2024-03-12T15:37:41Z</cp:lastPrinted>
  <dcterms:created xsi:type="dcterms:W3CDTF">2023-09-09T15:45:44Z</dcterms:created>
  <dcterms:modified xsi:type="dcterms:W3CDTF">2024-07-02T13:03:00Z</dcterms:modified>
</cp:coreProperties>
</file>