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1"/>
  </p:sldMasterIdLst>
  <p:notesMasterIdLst>
    <p:notesMasterId r:id="rId29"/>
  </p:notesMasterIdLst>
  <p:sldIdLst>
    <p:sldId id="273" r:id="rId2"/>
    <p:sldId id="287" r:id="rId3"/>
    <p:sldId id="289" r:id="rId4"/>
    <p:sldId id="279" r:id="rId5"/>
    <p:sldId id="258" r:id="rId6"/>
    <p:sldId id="260" r:id="rId7"/>
    <p:sldId id="261" r:id="rId8"/>
    <p:sldId id="277" r:id="rId9"/>
    <p:sldId id="290" r:id="rId10"/>
    <p:sldId id="278" r:id="rId11"/>
    <p:sldId id="274" r:id="rId12"/>
    <p:sldId id="275" r:id="rId13"/>
    <p:sldId id="283" r:id="rId14"/>
    <p:sldId id="262" r:id="rId15"/>
    <p:sldId id="264" r:id="rId16"/>
    <p:sldId id="280" r:id="rId17"/>
    <p:sldId id="265" r:id="rId18"/>
    <p:sldId id="257" r:id="rId19"/>
    <p:sldId id="266" r:id="rId20"/>
    <p:sldId id="268" r:id="rId21"/>
    <p:sldId id="269" r:id="rId22"/>
    <p:sldId id="270" r:id="rId23"/>
    <p:sldId id="271" r:id="rId24"/>
    <p:sldId id="272" r:id="rId25"/>
    <p:sldId id="281" r:id="rId26"/>
    <p:sldId id="288" r:id="rId27"/>
    <p:sldId id="29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0" pos="3846">
          <p15:clr>
            <a:srgbClr val="A4A3A4"/>
          </p15:clr>
        </p15:guide>
        <p15:guide id="1" orient="horz" pos="216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973" autoAdjust="0"/>
    <p:restoredTop sz="94660"/>
  </p:normalViewPr>
  <p:slideViewPr>
    <p:cSldViewPr snapToGrid="0">
      <p:cViewPr varScale="1">
        <p:scale>
          <a:sx n="78" d="100"/>
          <a:sy n="78" d="100"/>
        </p:scale>
        <p:origin x="-84" y="-756"/>
      </p:cViewPr>
      <p:guideLst>
        <p:guide orient="horz" pos="2166"/>
        <p:guide pos="384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 noEditPoints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  <a:p>
            <a:endParaRPr lang="en-US"/>
          </a:p>
        </p:txBody>
      </p:sp>
      <p:sp>
        <p:nvSpPr>
          <p:cNvPr id="3" name="Заполнитель даты 2"/>
          <p:cNvSpPr>
            <a:spLocks noGrp="1" noEditPoints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/>
          </a:p>
          <a:p>
            <a:r>
              <a:rPr lang="en-US" smtClean="0"/>
              <a:t>*</a:t>
            </a:r>
            <a:endParaRPr lang="en-US"/>
          </a:p>
        </p:txBody>
      </p:sp>
      <p:sp>
        <p:nvSpPr>
          <p:cNvPr id="4" name="Заполнитель изображения слайда 3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  <a:p>
            <a:endParaRPr lang="en-US"/>
          </a:p>
        </p:txBody>
      </p:sp>
      <p:sp>
        <p:nvSpPr>
          <p:cNvPr id="5" name="Заполнитель заметок 4"/>
          <p:cNvSpPr>
            <a:spLocks noGrp="1" noEditPoints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  <a:endParaRPr lang="en-US"/>
          </a:p>
          <a:p>
            <a:pPr lvl="1"/>
            <a:r>
              <a:rPr lang="ru-RU" altLang="en-US"/>
              <a:t>Второй уровень</a:t>
            </a:r>
            <a:endParaRPr lang="en-US"/>
          </a:p>
          <a:p>
            <a:pPr lvl="2"/>
            <a:r>
              <a:rPr lang="ru-RU" altLang="en-US"/>
              <a:t>Третий уровень</a:t>
            </a:r>
            <a:endParaRPr lang="en-US"/>
          </a:p>
          <a:p>
            <a:pPr lvl="3"/>
            <a:r>
              <a:rPr lang="ru-RU" altLang="en-US"/>
              <a:t>Четвертый уровень</a:t>
            </a:r>
            <a:endParaRPr lang="en-US"/>
          </a:p>
          <a:p>
            <a:pPr lvl="4"/>
            <a:r>
              <a:rPr lang="ru-RU" altLang="en-US"/>
              <a:t>Пятый уровень</a:t>
            </a:r>
            <a:endParaRPr lang="en-US"/>
          </a:p>
        </p:txBody>
      </p:sp>
      <p:sp>
        <p:nvSpPr>
          <p:cNvPr id="6" name="Заполнитель нижнего колонтитула 5"/>
          <p:cNvSpPr>
            <a:spLocks noGrp="1" noEditPoints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  <a:p>
            <a:endParaRPr lang="en-US"/>
          </a:p>
        </p:txBody>
      </p:sp>
      <p:sp>
        <p:nvSpPr>
          <p:cNvPr id="7" name="Заполнитель номера слайда 6"/>
          <p:cNvSpPr>
            <a:spLocks noGrp="1" noEditPoint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/>
          </a:p>
          <a:p>
            <a:r>
              <a:rPr lang="en-US" smtClean="0"/>
              <a:t>#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E3761FC9-708E-4064-84B6-97AB3C97CF30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903516DC-0624-4674-BE3E-A8156231EBC5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10E55A18-6B2A-4416-AD35-3B470D8FC8DC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0EEC96E7-E8BC-4863-BB9F-FC14C57EDA3F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2BFCC015-FD6D-4936-98D7-DDF47A1881CB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6D263956-9501-464A-920E-05804F332405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59F24D3D-A202-4689-B4ED-BFBC5B3241F3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D0934AC6-C17F-47FA-BFB9-B03CEEF2DD35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67E4A708-D522-43E0-B4ED-7A066EC30143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0426FA8C-3D84-4BA7-B0FE-9E0F76A88628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4427C880-19BF-47D9-9DCF-D47C8B4305CA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5C822727-FBA0-437B-9FBC-76B16E32C1D4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EEBFF2B9-5FD4-439F-9C22-6A9F7AB3F70E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4BC88C77-650C-4E5E-9791-A576DD7C82E8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9732F360-1555-48DA-9A28-108CC4A9772B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75E0EE09-83C8-492A-B3F3-B0DDB44AFF35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FFEBE5AE-7A09-4842-8846-02F421C649F9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6DAAD564-D8F2-4E01-9317-CFA4AAB75D48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09FDB310-21ED-4853-ADEB-BB77556F71BE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35908E7A-CA1B-46DA-A9DD-5482FF005995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56A92368-98A2-44BB-8DC2-C71F56E6FB89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FE3C25C3-C315-43C8-ACD0-A06A06F42163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8F5A6F86-102A-415F-B026-803092C39A50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7010EAF9-687F-4717-959D-7532252137A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91B6C9F5-606B-4E57-8FBA-5AF812BCAF25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518AE5E4-F678-469C-B1A7-A252BDB3D54C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4348F9DE-1419-4B87-81A7-A79CE74365F7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1FD7FF2-845F-41B9-944F-35B90659B7D6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7E345D-6FE0-4977-A3DF-5875ED8E59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48768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412744" y="680477"/>
            <a:ext cx="6096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358764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333360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95691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4343400"/>
            <a:ext cx="103632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2834640"/>
            <a:ext cx="103632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340388" y="5047394"/>
            <a:ext cx="97536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340388" y="4796819"/>
            <a:ext cx="97536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340388" y="4637685"/>
            <a:ext cx="97536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340388" y="4542559"/>
            <a:ext cx="97536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1FD7FF2-845F-41B9-944F-35B90659B7D6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7E345D-6FE0-4977-A3DF-5875ED8E5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641600" cy="5851525"/>
          </a:xfrm>
        </p:spPr>
        <p:txBody>
          <a:bodyPr vert="eaVert"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0"/>
            <a:ext cx="78232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1FD7FF2-845F-41B9-944F-35B90659B7D6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7E345D-6FE0-4977-A3DF-5875ED8E5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1FD7FF2-845F-41B9-944F-35B90659B7D6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7E345D-6FE0-4977-A3DF-5875ED8E5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6438603" y="1073888"/>
            <a:ext cx="5762848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498621" y="0"/>
            <a:ext cx="7352715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6635304" y="1285480"/>
            <a:ext cx="4114800" cy="1584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924800" y="0"/>
            <a:ext cx="3657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7924800" y="4267200"/>
            <a:ext cx="42672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7924800" y="0"/>
            <a:ext cx="18288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7931152" y="4246564"/>
            <a:ext cx="2787649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7924800" y="4267200"/>
            <a:ext cx="2133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7924800" y="1371600"/>
            <a:ext cx="42672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7924800" y="1752600"/>
            <a:ext cx="42672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1320800" y="4267200"/>
            <a:ext cx="660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711200" y="4267200"/>
            <a:ext cx="7112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489099" y="2438400"/>
            <a:ext cx="75184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489099" y="2133600"/>
            <a:ext cx="75184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6096000" y="4267200"/>
            <a:ext cx="18288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42536" y="1351672"/>
            <a:ext cx="7624064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1FD7FF2-845F-41B9-944F-35B90659B7D6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7E345D-6FE0-4977-A3DF-5875ED8E59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484213" y="402265"/>
            <a:ext cx="1133856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2536" y="512064"/>
            <a:ext cx="10875264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495384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548145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597933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635603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67304" y="680477"/>
            <a:ext cx="48768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12064"/>
            <a:ext cx="10972800" cy="9144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19125" y="17705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207125" y="17705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1FD7FF2-845F-41B9-944F-35B90659B7D6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7E345D-6FE0-4977-A3DF-5875ED8E5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6"/>
            <a:ext cx="11822773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099" y="512064"/>
            <a:ext cx="103632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809750"/>
            <a:ext cx="5386917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809750"/>
            <a:ext cx="5389033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459037"/>
            <a:ext cx="5386917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459037"/>
            <a:ext cx="5389033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1FD7FF2-845F-41B9-944F-35B90659B7D6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7E345D-6FE0-4977-A3DF-5875ED8E59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Прямоугольник 15"/>
          <p:cNvSpPr/>
          <p:nvPr/>
        </p:nvSpPr>
        <p:spPr>
          <a:xfrm>
            <a:off x="117053" y="680477"/>
            <a:ext cx="6096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3073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7669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99693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252455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302243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339912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371613" y="680477"/>
            <a:ext cx="48768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512064"/>
            <a:ext cx="103632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1FD7FF2-845F-41B9-944F-35B90659B7D6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7E345D-6FE0-4977-A3DF-5875ED8E5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1FD7FF2-845F-41B9-944F-35B90659B7D6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7E345D-6FE0-4977-A3DF-5875ED8E5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109728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435100"/>
            <a:ext cx="33528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0" y="1435100"/>
            <a:ext cx="73152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1FD7FF2-845F-41B9-944F-35B90659B7D6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7E345D-6FE0-4977-A3DF-5875ED8E5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90709" y="0"/>
            <a:ext cx="1170432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484260" y="1885028"/>
            <a:ext cx="11710163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11374903" y="1197789"/>
            <a:ext cx="132763" cy="171288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1219200" y="441252"/>
            <a:ext cx="9144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90709" y="1893781"/>
            <a:ext cx="1170432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1219200" y="1150144"/>
            <a:ext cx="9144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11578103" y="1350189"/>
            <a:ext cx="132763" cy="171288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11115579" y="1453352"/>
            <a:ext cx="132763" cy="171288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636000" y="55499"/>
            <a:ext cx="2844800" cy="365125"/>
          </a:xfrm>
        </p:spPr>
        <p:txBody>
          <a:bodyPr/>
          <a:lstStyle>
            <a:extLst/>
          </a:lstStyle>
          <a:p>
            <a:fld id="{71FD7FF2-845F-41B9-944F-35B90659B7D6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219200" y="55499"/>
            <a:ext cx="7416800" cy="365125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480800" y="55499"/>
            <a:ext cx="609600" cy="365125"/>
          </a:xfrm>
        </p:spPr>
        <p:txBody>
          <a:bodyPr/>
          <a:lstStyle>
            <a:extLst/>
          </a:lstStyle>
          <a:p>
            <a:fld id="{707E345D-6FE0-4977-A3DF-5875ED8E5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48768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340388" y="5047394"/>
            <a:ext cx="97536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340388" y="4796819"/>
            <a:ext cx="97536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340388" y="4637685"/>
            <a:ext cx="97536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340388" y="4542559"/>
            <a:ext cx="97536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12744" y="680477"/>
            <a:ext cx="6096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58764" y="680477"/>
            <a:ext cx="36576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33360" y="680477"/>
            <a:ext cx="1219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95691" y="680477"/>
            <a:ext cx="1219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1219200" y="512064"/>
            <a:ext cx="103632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1219200" y="1783560"/>
            <a:ext cx="103632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6360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1FD7FF2-845F-41B9-944F-35B90659B7D6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19200" y="6416676"/>
            <a:ext cx="74168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1480800" y="6416676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707E345D-6FE0-4977-A3DF-5875ED8E5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a.ru/alisa_davay_pridumaem?win=619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gpt-chatbot.ru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300.ya.ru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hyperlink" Target="https://rudalle.ru/" TargetMode="External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hyperlink" Target="https://aigitalpro.ru/" TargetMode="External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im?peers=c55_706873416_-192668858_523128324_-211610350_537075905_637207089_529551507_589409928_552286666_588883382_538341154_434607616_560364054&amp;sel=434102508&amp;z=video434102508_456239248/e5b4ee4bfbd70c46e2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2.png"/><Relationship Id="rId2" Type="http://schemas.openxmlformats.org/officeDocument/2006/relationships/video" Target="NULL" TargetMode="External"/><Relationship Id="rId1" Type="http://schemas.openxmlformats.org/officeDocument/2006/relationships/vmlDrawing" Target="../drawings/vmlDrawing1.vml"/><Relationship Id="rId6" Type="http://schemas.microsoft.com/office/2007/relationships/media" Target="../media/media2.mp4"/><Relationship Id="rId11" Type="http://schemas.openxmlformats.org/officeDocument/2006/relationships/hyperlink" Target="https://cloud.mail.ru/attaches/17005799671020196472%3B0%3B3?folder-id=0&amp;x-email=sv.malik%40mail.ru&amp;cvg=f" TargetMode="External"/><Relationship Id="rId5" Type="http://schemas.openxmlformats.org/officeDocument/2006/relationships/image" Target="../media/image61.png"/><Relationship Id="rId10" Type="http://schemas.openxmlformats.org/officeDocument/2006/relationships/oleObject" Target="../embeddings/oleObject1.bin"/><Relationship Id="rId4" Type="http://schemas.openxmlformats.org/officeDocument/2006/relationships/notesSlide" Target="../notesSlides/notesSlide25.xml"/><Relationship Id="rId9" Type="http://schemas.openxmlformats.org/officeDocument/2006/relationships/hyperlink" Target="https://vk.com/im?peers=c55_706873416_-192668858_523128324_-211610350_537075905_637207089_529551507_589409928_552286666_588883382_538341154_434607616_560364054&amp;sel=434102508&amp;z=video434102508_456239249/e5af993b926ce7f33e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C:\Users\Sasha\OneDrive\%D0%A0%D0%B0%D0%B1%D0%BE%D1%87%D0%B8%D0%B9%20%D1%81%D1%82%D0%BE%D0%BB\%D0%9F%D1%80%D0%B8%D1%87%D0%B0%D1%81%D1%82%D0%B8%D0%B5%20Wepik.pdf" TargetMode="External"/><Relationship Id="rId5" Type="http://schemas.openxmlformats.org/officeDocument/2006/relationships/hyperlink" Target="https://sway.office.com/vXocmFVmVoXFh8mk?ref=Link" TargetMode="External"/><Relationship Id="rId4" Type="http://schemas.openxmlformats.org/officeDocument/2006/relationships/hyperlink" Target="https://lifehacker.ru/nejroseti-dlya-sozdaniya-prezentacij/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ifehacker.ru/nejroset-servisy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838200" y="365125"/>
            <a:ext cx="10515600" cy="4127666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AI</a:t>
            </a:r>
            <a:r>
              <a:rPr lang="ru-RU" b="1">
                <a:solidFill>
                  <a:srgbClr val="FF0000"/>
                </a:solidFill>
              </a:rPr>
              <a:t>:новые возможности в образовании,</a:t>
            </a:r>
          </a:p>
          <a:p>
            <a:pPr marL="0" indent="0" algn="ctr">
              <a:buNone/>
            </a:pPr>
            <a:r>
              <a:rPr lang="ru-RU" b="1">
                <a:solidFill>
                  <a:srgbClr val="FF0000"/>
                </a:solidFill>
              </a:rPr>
              <a:t>опыт успешного применения</a:t>
            </a:r>
          </a:p>
          <a:p>
            <a:endParaRPr lang="ru-RU" b="1">
              <a:solidFill>
                <a:srgbClr val="FF0000"/>
              </a:solidFill>
            </a:endParaRPr>
          </a:p>
          <a:p>
            <a:endParaRPr lang="ru-RU"/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7438380" y="5334565"/>
            <a:ext cx="3915420" cy="84239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/>
              <a:t>Подготовила: учитель русского языка и литературы Малова СА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95707" y="3251102"/>
            <a:ext cx="3533775" cy="33813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745638" y="272563"/>
            <a:ext cx="10515600" cy="960204"/>
          </a:xfrm>
        </p:spPr>
        <p:txBody>
          <a:bodyPr/>
          <a:lstStyle/>
          <a:p>
            <a:pPr marL="0" marR="0" indent="0">
              <a:lnSpc>
                <a:spcPct val="100000"/>
              </a:lnSpc>
              <a:spcBef>
                <a:spcPts val="3000"/>
              </a:spcBef>
              <a:spcAft>
                <a:spcPts val="900"/>
              </a:spcAft>
            </a:pPr>
            <a:r>
              <a:rPr lang="ru-RU" sz="2800" b="1" i="0" u="none" strike="noStrike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Проверить текст на ошибки и отредактировать</a:t>
            </a:r>
            <a:r>
              <a:rPr lang="ru-RU" sz="2800" b="1" i="0" u="none" strike="noStrike">
                <a:latin typeface="+mj-lt"/>
                <a:ea typeface="+mj-ea"/>
                <a:cs typeface="+mj-cs"/>
              </a:rPr>
              <a:t> </a:t>
            </a:r>
            <a:r>
              <a:rPr lang="ru-RU" sz="2800" b="1" i="0" u="none" strike="noStrike">
                <a:solidFill>
                  <a:srgbClr val="FF0000"/>
                </a:solidFill>
                <a:latin typeface="+mj-lt"/>
                <a:ea typeface="+mj-ea"/>
                <a:cs typeface="+mj-cs"/>
              </a:rPr>
              <a:t>текст </a:t>
            </a:r>
            <a:r>
              <a:rPr lang="en-US" sz="1800" b="0" i="0" u="none" strike="noStrike" baseline="300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+mn-cs"/>
                <a:hlinkClick r:id="rId3"/>
              </a:rPr>
              <a:t>https</a:t>
            </a:r>
            <a:r>
              <a:rPr lang="en-US" sz="1800" b="0" i="0" u="none" strike="noStrike" baseline="300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  <a:hlinkClick r:id="rId3"/>
              </a:rPr>
              <a:t>://ya.ru/alisa_davay_pridumaem?win=619</a:t>
            </a:r>
            <a:endParaRPr sz="1800" baseline="30000"/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endParaRPr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890736" y="1472793"/>
            <a:ext cx="5033913" cy="4468002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93097" y="1380231"/>
            <a:ext cx="4726967" cy="491727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838200" y="112683"/>
            <a:ext cx="10515600" cy="44201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0" u="none" strike="noStrike">
                <a:solidFill>
                  <a:srgbClr val="FF0000"/>
                </a:solidFill>
                <a:latin typeface="Roboto" charset="0"/>
                <a:ea typeface="+mn-ea"/>
                <a:cs typeface="+mn-cs"/>
              </a:rPr>
              <a:t>Написание учебных планов</a:t>
            </a:r>
            <a:endParaRPr sz="2400" b="1">
              <a:solidFill>
                <a:srgbClr val="FF0000"/>
              </a:solidFill>
            </a:endParaRPr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282828" y="554700"/>
            <a:ext cx="11803051" cy="1153743"/>
          </a:xfrm>
        </p:spPr>
        <p:txBody>
          <a:bodyPr>
            <a:normAutofit/>
          </a:bodyPr>
          <a:lstStyle/>
          <a:p>
            <a:pPr marL="0" marR="0" indent="0" algn="l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None/>
            </a:pPr>
            <a:r>
              <a:rPr lang="ru-RU" sz="1200" b="0" i="0" u="none" strike="noStrike">
                <a:solidFill>
                  <a:srgbClr val="000000"/>
                </a:solidFill>
                <a:latin typeface="Roboto" charset="0"/>
                <a:ea typeface="+mn-ea"/>
                <a:cs typeface="+mn-cs"/>
              </a:rPr>
              <a:t>Вы </a:t>
            </a:r>
            <a:r>
              <a:rPr lang="en-US" sz="1200" b="0" i="0" u="none" strike="noStrike">
                <a:solidFill>
                  <a:srgbClr val="000000"/>
                </a:solidFill>
                <a:latin typeface="Roboto" charset="0"/>
                <a:ea typeface="+mn-ea"/>
                <a:cs typeface="+mn-cs"/>
              </a:rPr>
              <a:t>може</a:t>
            </a:r>
            <a:r>
              <a:rPr lang="ru-RU" sz="1200" b="0" i="0" u="none" strike="noStrike">
                <a:solidFill>
                  <a:srgbClr val="000000"/>
                </a:solidFill>
                <a:latin typeface="Roboto" charset="0"/>
                <a:ea typeface="+mn-ea"/>
                <a:cs typeface="+mn-cs"/>
              </a:rPr>
              <a:t>те</a:t>
            </a:r>
            <a:r>
              <a:rPr lang="en-US" sz="1200" b="0" i="0" u="none" strike="noStrike">
                <a:solidFill>
                  <a:srgbClr val="000000"/>
                </a:solidFill>
                <a:latin typeface="Roboto" charset="0"/>
                <a:ea typeface="+mn-ea"/>
                <a:cs typeface="+mn-cs"/>
              </a:rPr>
              <a:t> использовать </a:t>
            </a:r>
            <a:r>
              <a:rPr lang="en-US" sz="1200" b="1" i="0" u="none" strike="noStrike">
                <a:solidFill>
                  <a:srgbClr val="C00000"/>
                </a:solidFill>
                <a:latin typeface="Roboto" charset="0"/>
                <a:ea typeface="+mn-ea"/>
                <a:cs typeface="+mn-cs"/>
              </a:rPr>
              <a:t>ChatGPT</a:t>
            </a:r>
            <a:r>
              <a:rPr lang="en-US" sz="1200" b="0" i="0" u="none" strike="noStrike">
                <a:solidFill>
                  <a:srgbClr val="000000"/>
                </a:solidFill>
                <a:latin typeface="Roboto" charset="0"/>
                <a:ea typeface="+mn-ea"/>
                <a:cs typeface="+mn-cs"/>
              </a:rPr>
              <a:t> </a:t>
            </a:r>
            <a:r>
              <a:rPr lang="en-US" sz="1200" b="0" i="0" u="none" strike="noStrike">
                <a:solidFill>
                  <a:srgbClr val="000000"/>
                </a:solidFill>
                <a:latin typeface="Roboto" charset="0"/>
                <a:ea typeface="+mn-ea"/>
                <a:cs typeface="+mn-cs"/>
                <a:hlinkClick r:id="rId3"/>
              </a:rPr>
              <a:t>https://gpt-chatbot.ru</a:t>
            </a:r>
            <a:r>
              <a:rPr lang="ru-RU" sz="1200" b="0" i="0" u="none" strike="noStrike">
                <a:solidFill>
                  <a:srgbClr val="000000"/>
                </a:solidFill>
                <a:latin typeface="Roboto" charset="0"/>
                <a:ea typeface="+mn-ea"/>
                <a:cs typeface="+mn-cs"/>
              </a:rPr>
              <a:t>  </a:t>
            </a:r>
            <a:r>
              <a:rPr lang="en-US" sz="1200" b="0" i="0" u="none" strike="noStrike">
                <a:solidFill>
                  <a:srgbClr val="000000"/>
                </a:solidFill>
                <a:latin typeface="Roboto" charset="0"/>
                <a:ea typeface="+mn-ea"/>
                <a:cs typeface="+mn-cs"/>
              </a:rPr>
              <a:t>для создания детальных планов уроков. Для этого нужно описать:</a:t>
            </a:r>
          </a:p>
          <a:p>
            <a:pPr marL="0" marR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·"/>
            </a:pPr>
            <a:r>
              <a:rPr lang="en-US" sz="1200" b="0" i="0" u="none" strike="noStrike">
                <a:solidFill>
                  <a:srgbClr val="000000"/>
                </a:solidFill>
                <a:latin typeface="Roboto" charset="0"/>
                <a:ea typeface="+mn-ea"/>
                <a:cs typeface="+mn-cs"/>
              </a:rPr>
              <a:t>предмет,</a:t>
            </a:r>
          </a:p>
          <a:p>
            <a:pPr marL="0" marR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·"/>
            </a:pPr>
            <a:r>
              <a:rPr lang="en-US" sz="1200" b="0" i="0" u="none" strike="noStrike">
                <a:solidFill>
                  <a:srgbClr val="000000"/>
                </a:solidFill>
                <a:latin typeface="Roboto" charset="0"/>
                <a:ea typeface="+mn-ea"/>
                <a:cs typeface="+mn-cs"/>
              </a:rPr>
              <a:t>тему урока,</a:t>
            </a:r>
          </a:p>
          <a:p>
            <a:pPr marL="0" marR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·"/>
            </a:pPr>
            <a:r>
              <a:rPr lang="en-US" sz="1200" b="0" i="0" u="none" strike="noStrike">
                <a:solidFill>
                  <a:srgbClr val="000000"/>
                </a:solidFill>
                <a:latin typeface="Roboto" charset="0"/>
                <a:ea typeface="+mn-ea"/>
                <a:cs typeface="+mn-cs"/>
              </a:rPr>
              <a:t>обязательные моменты на уроке (рефлексия, разминка, дз и т.д.),</a:t>
            </a:r>
          </a:p>
          <a:p>
            <a:pPr marL="0" marR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·"/>
            </a:pPr>
            <a:r>
              <a:rPr lang="en-US" sz="1200" b="0" i="0" u="none" strike="noStrike">
                <a:solidFill>
                  <a:srgbClr val="000000"/>
                </a:solidFill>
                <a:latin typeface="Roboto" charset="0"/>
                <a:ea typeface="+mn-ea"/>
                <a:cs typeface="+mn-cs"/>
              </a:rPr>
              <a:t>длительность урока.</a:t>
            </a:r>
            <a:r>
              <a:rPr lang="ru-RU" sz="1200" b="0" i="0" u="none" strike="noStrike">
                <a:solidFill>
                  <a:srgbClr val="000000"/>
                </a:solidFill>
                <a:latin typeface="Roboto" charset="0"/>
                <a:ea typeface="+mn-ea"/>
                <a:cs typeface="+mn-cs"/>
              </a:rPr>
              <a:t> Далее корректируем, создаем упражнения, ставим задачи</a:t>
            </a:r>
            <a:endParaRPr sz="120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 cstate="print"/>
          <a:srcRect l="10278"/>
          <a:stretch/>
        </p:blipFill>
        <p:spPr>
          <a:xfrm>
            <a:off x="190266" y="1715302"/>
            <a:ext cx="4407090" cy="3165029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5"/>
          <a:srcRect l="11073" r="6956"/>
          <a:stretch/>
        </p:blipFill>
        <p:spPr>
          <a:xfrm>
            <a:off x="2890336" y="2368641"/>
            <a:ext cx="4858690" cy="441773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6"/>
          <a:srcRect l="5657" b="16972"/>
          <a:stretch/>
        </p:blipFill>
        <p:spPr>
          <a:xfrm>
            <a:off x="6860187" y="2994991"/>
            <a:ext cx="5331813" cy="316502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838200" y="365125"/>
            <a:ext cx="10515600" cy="442017"/>
          </a:xfrm>
        </p:spPr>
        <p:txBody>
          <a:bodyPr/>
          <a:lstStyle/>
          <a:p>
            <a:r>
              <a:rPr lang="ru-RU" sz="2000" b="0" i="0" u="none" strike="noStrike">
                <a:solidFill>
                  <a:srgbClr val="FF0000"/>
                </a:solidFill>
                <a:latin typeface="Roboto" charset="0"/>
                <a:ea typeface="+mn-ea"/>
                <a:cs typeface="+mn-cs"/>
              </a:rPr>
              <a:t>Составление контрольных работ и тестов</a:t>
            </a:r>
            <a:endParaRPr sz="2000">
              <a:solidFill>
                <a:srgbClr val="FF0000"/>
              </a:solidFill>
            </a:endParaRPr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661491" y="891591"/>
            <a:ext cx="10515600" cy="4351338"/>
          </a:xfrm>
        </p:spPr>
        <p:txBody>
          <a:bodyPr/>
          <a:lstStyle/>
          <a:p>
            <a:pPr marL="0" marR="0" indent="0" algn="l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</a:pPr>
            <a:r>
              <a:rPr lang="en-US" sz="1400" b="0" i="0" u="none" strike="noStrike">
                <a:solidFill>
                  <a:srgbClr val="000000"/>
                </a:solidFill>
                <a:latin typeface="Roboto" charset="0"/>
                <a:ea typeface="+mn-ea"/>
                <a:cs typeface="+mn-cs"/>
              </a:rPr>
              <a:t>Для этого нужно описать:</a:t>
            </a:r>
          </a:p>
          <a:p>
            <a:pPr marL="0" marR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·"/>
            </a:pPr>
            <a:r>
              <a:rPr lang="en-US" sz="1400" b="0" i="0" u="none" strike="noStrike">
                <a:solidFill>
                  <a:srgbClr val="000000"/>
                </a:solidFill>
                <a:latin typeface="Roboto" charset="0"/>
                <a:ea typeface="+mn-ea"/>
                <a:cs typeface="+mn-cs"/>
              </a:rPr>
              <a:t>предмет,</a:t>
            </a:r>
          </a:p>
          <a:p>
            <a:pPr marL="0" marR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·"/>
            </a:pPr>
            <a:r>
              <a:rPr lang="en-US" sz="1400" b="0" i="0" u="none" strike="noStrike">
                <a:solidFill>
                  <a:srgbClr val="000000"/>
                </a:solidFill>
                <a:latin typeface="Roboto" charset="0"/>
                <a:ea typeface="+mn-ea"/>
                <a:cs typeface="+mn-cs"/>
              </a:rPr>
              <a:t>тему контрольной работы,</a:t>
            </a:r>
          </a:p>
          <a:p>
            <a:pPr marL="0" marR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·"/>
            </a:pPr>
            <a:r>
              <a:rPr lang="en-US" sz="1400" b="0" i="0" u="none" strike="noStrike">
                <a:solidFill>
                  <a:srgbClr val="000000"/>
                </a:solidFill>
                <a:latin typeface="Roboto" charset="0"/>
                <a:ea typeface="+mn-ea"/>
                <a:cs typeface="+mn-cs"/>
              </a:rPr>
              <a:t>вид контрольной (эссе, изложение, сочинение, контрольная, лабораторная работа и т.д.),</a:t>
            </a:r>
          </a:p>
          <a:p>
            <a:pPr marL="0" marR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·"/>
            </a:pPr>
            <a:r>
              <a:rPr lang="en-US" sz="1400" b="0" i="0" u="none" strike="noStrike">
                <a:solidFill>
                  <a:srgbClr val="000000"/>
                </a:solidFill>
                <a:latin typeface="Roboto" charset="0"/>
                <a:ea typeface="+mn-ea"/>
                <a:cs typeface="+mn-cs"/>
              </a:rPr>
              <a:t>обязательные моменты в контрольной (например, для </a:t>
            </a:r>
            <a:r>
              <a:rPr lang="ru-RU" sz="1400" b="0" i="0" u="none" strike="noStrike">
                <a:solidFill>
                  <a:srgbClr val="000000"/>
                </a:solidFill>
                <a:latin typeface="Roboto" charset="0"/>
                <a:ea typeface="+mn-ea"/>
                <a:cs typeface="+mn-cs"/>
              </a:rPr>
              <a:t>русского языка</a:t>
            </a:r>
            <a:r>
              <a:rPr lang="en-US" sz="1400" b="0" i="0" u="none" strike="noStrike">
                <a:solidFill>
                  <a:srgbClr val="000000"/>
                </a:solidFill>
                <a:latin typeface="Roboto" charset="0"/>
                <a:ea typeface="+mn-ea"/>
                <a:cs typeface="+mn-cs"/>
              </a:rPr>
              <a:t> - что должно быть в каждом задании),</a:t>
            </a:r>
          </a:p>
          <a:p>
            <a:pPr marL="0" marR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·"/>
            </a:pPr>
            <a:r>
              <a:rPr lang="en-US" sz="1400" b="0" i="0" u="none" strike="noStrike">
                <a:solidFill>
                  <a:srgbClr val="000000"/>
                </a:solidFill>
                <a:latin typeface="Roboto" charset="0"/>
                <a:ea typeface="+mn-ea"/>
                <a:cs typeface="+mn-cs"/>
              </a:rPr>
              <a:t>длительность работы.</a:t>
            </a:r>
            <a:endParaRPr sz="140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rcRect l="3114" r="2995"/>
          <a:stretch/>
        </p:blipFill>
        <p:spPr>
          <a:xfrm>
            <a:off x="0" y="2421655"/>
            <a:ext cx="5263366" cy="4436345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rcRect l="2771" r="7981"/>
          <a:stretch/>
        </p:blipFill>
        <p:spPr>
          <a:xfrm>
            <a:off x="5417436" y="2345922"/>
            <a:ext cx="6774565" cy="461305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192734" y="70609"/>
            <a:ext cx="10515600" cy="820680"/>
          </a:xfrm>
        </p:spPr>
        <p:txBody>
          <a:bodyPr>
            <a:normAutofit fontScale="90000"/>
          </a:bodyPr>
          <a:lstStyle/>
          <a:p>
            <a:r>
              <a:rPr lang="ru-RU" sz="2800" b="1">
                <a:solidFill>
                  <a:srgbClr val="FF0000"/>
                </a:solidFill>
              </a:rPr>
              <a:t>Создание тестов, викторин</a:t>
            </a:r>
          </a:p>
          <a:p>
            <a:r>
              <a:rPr lang="en-US" sz="2800" b="1">
                <a:solidFill>
                  <a:srgbClr val="FF0000"/>
                </a:solidFill>
              </a:rPr>
              <a:t>Telegram - Quiz Bot</a:t>
            </a:r>
            <a:endParaRPr lang="ru-RU" sz="2800" b="1">
              <a:solidFill>
                <a:srgbClr val="FF0000"/>
              </a:solidFill>
            </a:endParaRPr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5900571" y="365125"/>
            <a:ext cx="5453229" cy="1868994"/>
          </a:xfrm>
        </p:spPr>
        <p:txBody>
          <a:bodyPr/>
          <a:lstStyle/>
          <a:p>
            <a:pPr marL="0" indent="0">
              <a:buNone/>
            </a:pPr>
            <a:r>
              <a:rPr lang="ru-RU" sz="2000"/>
              <a:t>в строке меню выбираем новый тест( выбираем количество правильных ответов)</a:t>
            </a:r>
          </a:p>
          <a:p>
            <a:pPr marL="0" indent="0">
              <a:buNone/>
            </a:pPr>
            <a:r>
              <a:rPr lang="ru-RU" sz="2000"/>
              <a:t>бот попросит отправить вопрос с вариантами ответа</a:t>
            </a:r>
          </a:p>
          <a:p>
            <a:pPr marL="0" indent="0">
              <a:buNone/>
            </a:pPr>
            <a:r>
              <a:rPr lang="ru-RU" sz="2000"/>
              <a:t>заполняете вопросы и варианты ответов</a:t>
            </a:r>
          </a:p>
          <a:p>
            <a:pPr marL="0" indent="0">
              <a:buNone/>
            </a:pPr>
            <a:endParaRPr lang="ru-RU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92734" y="891289"/>
            <a:ext cx="3449687" cy="2202239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09391" y="2416316"/>
            <a:ext cx="2545087" cy="2839658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964244" y="3888414"/>
            <a:ext cx="2244804" cy="266466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7209049" y="2096668"/>
            <a:ext cx="2493446" cy="2975968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9702495" y="3888414"/>
            <a:ext cx="2031884" cy="2664665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2469354" y="2416316"/>
            <a:ext cx="2792850" cy="2557526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109391" y="3958870"/>
            <a:ext cx="2309764" cy="2594208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>
          <a:xfrm>
            <a:off x="2654478" y="4198921"/>
            <a:ext cx="2309765" cy="283587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726174" y="170327"/>
            <a:ext cx="10515600" cy="408358"/>
          </a:xfrm>
        </p:spPr>
        <p:txBody>
          <a:bodyPr>
            <a:normAutofit fontScale="90000"/>
          </a:bodyPr>
          <a:lstStyle/>
          <a:p>
            <a:r>
              <a:rPr sz="2000" b="1">
                <a:solidFill>
                  <a:srgbClr val="FF0000"/>
                </a:solidFill>
              </a:rPr>
              <a:t>Составление упражнений</a:t>
            </a:r>
            <a:r>
              <a:rPr lang="ru-RU" sz="2000" b="1">
                <a:solidFill>
                  <a:srgbClr val="FF0000"/>
                </a:solidFill>
              </a:rPr>
              <a:t>   </a:t>
            </a:r>
            <a:r>
              <a:rPr lang="ru-RU">
                <a:solidFill>
                  <a:srgbClr val="FF0000"/>
                </a:solidFill>
              </a:rPr>
              <a:t>             </a:t>
            </a:r>
            <a:r>
              <a:rPr sz="2000">
                <a:solidFill>
                  <a:srgbClr val="FF0000"/>
                </a:solidFill>
              </a:rPr>
              <a:t>https://gpt-chatbot.ru/</a:t>
            </a:r>
          </a:p>
          <a:p>
            <a:r>
              <a:t> </a:t>
            </a:r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72460" y="374506"/>
            <a:ext cx="10515600" cy="716177"/>
          </a:xfrm>
        </p:spPr>
        <p:txBody>
          <a:bodyPr>
            <a:normAutofit lnSpcReduction="10000"/>
          </a:bodyPr>
          <a:lstStyle/>
          <a:p>
            <a:r>
              <a:rPr sz="1400"/>
              <a:t>Лексико-грамматические упражнения. Одна из возможностей нейросети, которая может облегчить работу преподавателя, – это создание упражнений. Нейросеть может составить разные типы заданий: на заполнение пропусков, исправление ошибок, выбор правильного ответа, на отработку определенной лексической или грамматической темы и т.д.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rcRect r="12951"/>
          <a:stretch/>
        </p:blipFill>
        <p:spPr>
          <a:xfrm>
            <a:off x="162350" y="1090683"/>
            <a:ext cx="5275583" cy="4603109"/>
          </a:xfrm>
          <a:prstGeom prst="rect">
            <a:avLst/>
          </a:prstGeom>
        </p:spPr>
      </p:pic>
      <p:pic>
        <p:nvPicPr>
          <p:cNvPr id="6" name="Изображение 3"/>
          <p:cNvPicPr>
            <a:picLocks noChangeAspect="1"/>
          </p:cNvPicPr>
          <p:nvPr/>
        </p:nvPicPr>
        <p:blipFill>
          <a:blip r:embed="rId4"/>
          <a:srcRect r="14772"/>
          <a:stretch/>
        </p:blipFill>
        <p:spPr>
          <a:xfrm>
            <a:off x="5876991" y="1222661"/>
            <a:ext cx="6124743" cy="4603109"/>
          </a:xfrm>
          <a:prstGeom prst="rect">
            <a:avLst/>
          </a:prstGeom>
        </p:spPr>
      </p:pic>
      <p:sp>
        <p:nvSpPr>
          <p:cNvPr id="7" name="Текст. поле 6"/>
          <p:cNvSpPr txBox="1"/>
          <p:nvPr/>
        </p:nvSpPr>
        <p:spPr>
          <a:xfrm>
            <a:off x="162350" y="5825770"/>
            <a:ext cx="11580530" cy="823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>
                <a:solidFill>
                  <a:srgbClr val="FF0000"/>
                </a:solidFill>
              </a:rPr>
              <a:t>Лайфхак!</a:t>
            </a:r>
            <a:r>
              <a:rPr lang="ru-RU" sz="1200"/>
              <a:t> В запросах выше я подробно описывала, какое задание хочу получить (сколько должно быть предложений в задании, какие слова должны быть в пропуске; для теста указала, сколько вариантов ответа мне нужно, отметила, что один ответ должен быть верным, и привела пример оформления). Безусловно, мы также можем предложить нейросети придумать для нас задание с нуля. Она может предложить интересные варианты, но более подробное описание в запросе помогает нейросети качественнее справиться с задачей.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947591" y="1021473"/>
            <a:ext cx="10515600" cy="315796"/>
          </a:xfrm>
        </p:spPr>
        <p:txBody>
          <a:bodyPr>
            <a:normAutofit fontScale="90000"/>
          </a:bodyPr>
          <a:lstStyle/>
          <a:p>
            <a:r>
              <a:rPr sz="3200">
                <a:solidFill>
                  <a:srgbClr val="FF0000"/>
                </a:solidFill>
              </a:rPr>
              <a:t>Работа со словами</a:t>
            </a:r>
            <a:endParaRPr>
              <a:solidFill>
                <a:srgbClr val="FF0000"/>
              </a:solidFill>
            </a:endParaRPr>
          </a:p>
          <a:p>
            <a:endParaRPr/>
          </a:p>
          <a:p>
            <a:endParaRPr/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endParaRPr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907870" y="1898952"/>
            <a:ext cx="2036363" cy="2545454"/>
          </a:xfrm>
          <a:prstGeom prst="rect">
            <a:avLst/>
          </a:prstGeom>
        </p:spPr>
      </p:pic>
      <p:sp>
        <p:nvSpPr>
          <p:cNvPr id="5" name="Текст. поле 4"/>
          <p:cNvSpPr txBox="1"/>
          <p:nvPr/>
        </p:nvSpPr>
        <p:spPr>
          <a:xfrm>
            <a:off x="566591" y="910184"/>
            <a:ext cx="8845745" cy="915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Нейросеть неплохо справляется с заданием</a:t>
            </a:r>
            <a:r>
              <a:rPr lang="ru-RU"/>
              <a:t>:</a:t>
            </a:r>
            <a:r>
              <a:rPr lang="en-US"/>
              <a:t> составить список слов по определенной теме или коммуникативной ситуации, а также может подобрать список синонимов, антонимов, объяснить слово </a:t>
            </a: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rcRect r="24293"/>
          <a:stretch/>
        </p:blipFill>
        <p:spPr>
          <a:xfrm>
            <a:off x="1858691" y="1825625"/>
            <a:ext cx="4536527" cy="48782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838200" y="365125"/>
            <a:ext cx="10515600" cy="635857"/>
          </a:xfrm>
        </p:spPr>
        <p:txBody>
          <a:bodyPr/>
          <a:lstStyle/>
          <a:p>
            <a:r>
              <a:rPr lang="en-US" sz="2400" b="0" i="0" u="none" strike="noStrike">
                <a:solidFill>
                  <a:srgbClr val="FF0000"/>
                </a:solidFill>
                <a:latin typeface="Segoe UI" charset="0"/>
                <a:ea typeface="+mn-ea"/>
                <a:cs typeface="+mn-cs"/>
              </a:rPr>
              <a:t>Ознакомиться с кратким содержанием книги или статьи</a:t>
            </a:r>
            <a:endParaRPr lang="ru-RU" sz="2400" b="0" i="0" u="none" strike="noStrike">
              <a:solidFill>
                <a:srgbClr val="FF0000"/>
              </a:solidFill>
              <a:latin typeface="Segoe UI" charset="0"/>
              <a:ea typeface="+mn-ea"/>
              <a:cs typeface="+mn-cs"/>
            </a:endParaRP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ru-RU" sz="1200" b="0" i="0" u="none" strike="noStrike">
              <a:solidFill>
                <a:srgbClr val="FF0000"/>
              </a:solidFill>
              <a:latin typeface="Segoe UI" charset="0"/>
              <a:ea typeface="+mn-ea"/>
              <a:cs typeface="+mn-cs"/>
            </a:endParaRPr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endParaRPr/>
          </a:p>
        </p:txBody>
      </p:sp>
      <p:pic>
        <p:nvPicPr>
          <p:cNvPr id="4" name="Picture 14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03940" y="1000982"/>
            <a:ext cx="7315200" cy="3657600"/>
          </a:xfrm>
          <a:prstGeom prst="rect">
            <a:avLst/>
          </a:prstGeom>
          <a:effectLst/>
        </p:spPr>
      </p:pic>
      <p:sp>
        <p:nvSpPr>
          <p:cNvPr id="5" name="Текст. поле 4"/>
          <p:cNvSpPr txBox="1"/>
          <p:nvPr/>
        </p:nvSpPr>
        <p:spPr>
          <a:xfrm>
            <a:off x="747976" y="5024644"/>
            <a:ext cx="10515599" cy="731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0" i="0" u="none" strike="noStrike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YandexGPT может составлять краткие выжимки статей на русском языке по ссылкам. Этой функцией можно пользоваться на </a:t>
            </a:r>
            <a:r>
              <a:rPr lang="en-US" sz="1350" b="0" i="0" u="sng" strike="noStrike">
                <a:solidFill>
                  <a:srgbClr val="2962F9"/>
                </a:solidFill>
                <a:latin typeface="Arial" panose="020B0604020202020204" pitchFamily="34" charset="0"/>
                <a:ea typeface="+mn-ea"/>
                <a:cs typeface="+mn-cs"/>
                <a:hlinkClick r:id="rId4"/>
              </a:rPr>
              <a:t>отдельном сайте</a:t>
            </a:r>
            <a:r>
              <a:rPr lang="en-US" sz="1350" b="0" i="0" u="none" strike="noStrike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 от разработчиков системы или в браузере компании. Просто введите ссылку в соответствующее поле и получите список тезисов.</a:t>
            </a:r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2403339" y="5700061"/>
            <a:ext cx="7132881" cy="97013"/>
          </a:xfr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2041506" y="5202666"/>
            <a:ext cx="9320709" cy="421662"/>
          </a:xfrm>
        </p:spPr>
        <p:txBody>
          <a:bodyPr>
            <a:normAutofit fontScale="85000" lnSpcReduction="20000"/>
          </a:bodyPr>
          <a:lstStyle/>
          <a:p>
            <a:endParaRPr/>
          </a:p>
        </p:txBody>
      </p:sp>
      <p:sp>
        <p:nvSpPr>
          <p:cNvPr id="4" name="Текст. поле 3"/>
          <p:cNvSpPr txBox="1"/>
          <p:nvPr/>
        </p:nvSpPr>
        <p:spPr>
          <a:xfrm>
            <a:off x="398297" y="228079"/>
            <a:ext cx="11344918" cy="4755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>
                <a:solidFill>
                  <a:srgbClr val="FF0000"/>
                </a:solidFill>
              </a:rPr>
              <a:t>К</a:t>
            </a:r>
            <a:r>
              <a:rPr lang="en-US" b="1">
                <a:solidFill>
                  <a:srgbClr val="FF0000"/>
                </a:solidFill>
              </a:rPr>
              <a:t>ак эффективно сформулировать запрос для нейросети?</a:t>
            </a:r>
          </a:p>
          <a:p>
            <a:r>
              <a:rPr lang="en-US"/>
              <a:t> </a:t>
            </a:r>
          </a:p>
          <a:p>
            <a:endParaRPr lang="en-US"/>
          </a:p>
          <a:p>
            <a:r>
              <a:rPr lang="ru-RU"/>
              <a:t>Ч</a:t>
            </a:r>
            <a:r>
              <a:rPr lang="en-US"/>
              <a:t>ем точнее мы сформулируем запрос, тем более качественный получим ответ. </a:t>
            </a:r>
            <a:endParaRPr lang="ru-RU"/>
          </a:p>
          <a:p>
            <a:r>
              <a:rPr lang="en-US"/>
              <a:t>Вот мои советы по созданию запроса: </a:t>
            </a:r>
          </a:p>
          <a:p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По возможности приводите образец или подробный план того, какой ответ вы хотите получить.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Добавляйте в запрос информацию о том, от лица кого сеть должна создать текст и для кого нужен материал. Например: «Я преподаватель </a:t>
            </a:r>
            <a:r>
              <a:rPr lang="ru-RU"/>
              <a:t>....</a:t>
            </a:r>
            <a:r>
              <a:rPr lang="en-US"/>
              <a:t> Я преподаю </a:t>
            </a:r>
            <a:r>
              <a:rPr lang="ru-RU"/>
              <a:t>......</a:t>
            </a:r>
            <a:r>
              <a:rPr lang="en-US"/>
              <a:t>, которые </a:t>
            </a:r>
            <a:r>
              <a:rPr lang="ru-RU"/>
              <a:t>...</a:t>
            </a:r>
            <a:r>
              <a:rPr lang="en-US"/>
              <a:t>. Составь…».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Некоторые нейросети «запоминают» ваши предыдущие запросы и сообщения, поэтому продолжайте вести работу в том же чате: нейросеть будет отвечать точнее, обучаясь на обратной связи от вас.</a:t>
            </a:r>
          </a:p>
          <a:p>
            <a:r>
              <a:rPr lang="en-US"/>
              <a:t>Не всегда результат получается хорошим с первого раза, поэтому не сдавайтесь, указывайте нейросети, что надо изменить, а что получилось хорошо.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Внимательно и критично анализируйте результаты запросов. Текст может содержать фактические ошибки и почти всегда требует редактуры.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Старайтесь не использовать методических терминов при запросе: велики шансы, что нейросеть не «поймет», чего вы от нее ждете. </a:t>
            </a:r>
          </a:p>
        </p:txBody>
      </p:sp>
      <p:pic>
        <p:nvPicPr>
          <p:cNvPr id="5" name="Изображение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0350820" y="4926828"/>
            <a:ext cx="1392394" cy="174049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 flipV="1">
            <a:off x="3169079" y="6049515"/>
            <a:ext cx="8748508" cy="3964"/>
          </a:xfrm>
        </p:spPr>
        <p:txBody>
          <a:bodyPr>
            <a:normAutofit fontScale="90000"/>
          </a:bodyPr>
          <a:lstStyle/>
          <a:p>
            <a:endParaRPr/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838200" y="201583"/>
            <a:ext cx="10515600" cy="4351338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b="1">
                <a:solidFill>
                  <a:srgbClr val="FF0000"/>
                </a:solidFill>
              </a:rPr>
              <a:t>Виды нейросетей для работы с текстом</a:t>
            </a:r>
            <a:endParaRPr lang="ru-RU" b="1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sz="2400">
                <a:solidFill>
                  <a:srgbClr val="FF0000"/>
                </a:solidFill>
              </a:rPr>
              <a:t>Chat GPT</a:t>
            </a:r>
            <a:r>
              <a:rPr lang="ru-RU" sz="2400"/>
              <a:t> Считается самой продвинутой нейросетью.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>
                <a:solidFill>
                  <a:srgbClr val="FF0000"/>
                </a:solidFill>
              </a:rPr>
              <a:t>Функция «Придумаем» от Яндекса (YandexGPT 2)</a:t>
            </a:r>
            <a:r>
              <a:rPr lang="ru-RU" sz="2400"/>
              <a:t> Ориентирована на русский язык, но пока результат часто уступает иностранным аналогам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>
                <a:solidFill>
                  <a:srgbClr val="FF0000"/>
                </a:solidFill>
              </a:rPr>
              <a:t>GigaСhat</a:t>
            </a:r>
            <a:r>
              <a:rPr lang="ru-RU" sz="2400"/>
              <a:t> от Сбербанка Можно использовать для творческих задач и создания изображений, но нужно перепроверять факты: нейросеть часто «галлюцинирует». Уступает чату GTP в качестве сгенерированного текста.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>
                <a:solidFill>
                  <a:srgbClr val="FF0000"/>
                </a:solidFill>
              </a:rPr>
              <a:t>Perplexity ai</a:t>
            </a:r>
            <a:r>
              <a:rPr lang="ru-RU" sz="2400"/>
              <a:t> Показывает источники, на основе которых нейросеть выполнила запрос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>
                <a:solidFill>
                  <a:srgbClr val="FF0000"/>
                </a:solidFill>
              </a:rPr>
              <a:t>Rytr </a:t>
            </a:r>
            <a:r>
              <a:rPr lang="ru-RU" sz="2400"/>
              <a:t> Удобное меню (но интерфейс только на английском языке), также генерирует  картинки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>
                <a:solidFill>
                  <a:srgbClr val="FF0000"/>
                </a:solidFill>
              </a:rPr>
              <a:t>Writesonic</a:t>
            </a:r>
            <a:r>
              <a:rPr lang="ru-RU" sz="2400"/>
              <a:t>  Работает с контентом разного типа (текст, аудио, картинки, боты). Широкий функционал с возможностью обращаться ко внешним ресурсам (ссылки, документы), удобная панель меню, есть шаблоны</a:t>
            </a:r>
          </a:p>
          <a:p>
            <a:r>
              <a:rPr lang="en-US" sz="2400">
                <a:solidFill>
                  <a:srgbClr val="FF0000"/>
                </a:solidFill>
              </a:rPr>
              <a:t>CopiMonkey</a:t>
            </a:r>
            <a:r>
              <a:rPr lang="ru-RU" sz="2400">
                <a:solidFill>
                  <a:srgbClr val="FF0000"/>
                </a:solidFill>
              </a:rPr>
              <a:t> - </a:t>
            </a:r>
            <a:r>
              <a:rPr lang="ru-RU" sz="2400">
                <a:solidFill>
                  <a:schemeClr val="tx1"/>
                </a:solidFill>
              </a:rPr>
              <a:t>копирайтер для текстов</a:t>
            </a:r>
          </a:p>
          <a:p>
            <a:r>
              <a:rPr lang="en-US" sz="2400">
                <a:solidFill>
                  <a:srgbClr val="FF0000"/>
                </a:solidFill>
              </a:rPr>
              <a:t>PARAPHRASER</a:t>
            </a:r>
            <a:r>
              <a:rPr lang="ru-RU" sz="2400">
                <a:solidFill>
                  <a:srgbClr val="FF0000"/>
                </a:solidFill>
              </a:rPr>
              <a:t>- </a:t>
            </a:r>
            <a:r>
              <a:rPr lang="ru-RU" sz="2400">
                <a:solidFill>
                  <a:schemeClr val="tx1"/>
                </a:solidFill>
              </a:rPr>
              <a:t>перефразирует текст и поможет проверить</a:t>
            </a:r>
            <a:r>
              <a:rPr lang="ru-RU" sz="2400">
                <a:solidFill>
                  <a:srgbClr val="FF0000"/>
                </a:solidFill>
              </a:rPr>
              <a:t> </a:t>
            </a:r>
            <a:endParaRPr lang="en-US" sz="240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ru-RU" sz="2400"/>
          </a:p>
          <a:p>
            <a:pPr marL="0" indent="0">
              <a:buNone/>
            </a:pPr>
            <a:r>
              <a:t> </a:t>
            </a:r>
          </a:p>
          <a:p>
            <a:endParaRPr/>
          </a:p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838200" y="171586"/>
            <a:ext cx="10515600" cy="484091"/>
          </a:xfrm>
        </p:spPr>
        <p:txBody>
          <a:bodyPr>
            <a:normAutofit fontScale="90000"/>
          </a:bodyPr>
          <a:lstStyle/>
          <a:p>
            <a:r>
              <a:rPr>
                <a:solidFill>
                  <a:srgbClr val="FF0000"/>
                </a:solidFill>
              </a:rPr>
              <a:t>Нейросети для генерации картинок</a:t>
            </a:r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endParaRPr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5067" y="739824"/>
            <a:ext cx="6100899" cy="5756343"/>
          </a:xfrm>
          <a:prstGeom prst="rect">
            <a:avLst/>
          </a:prstGeom>
        </p:spPr>
      </p:pic>
      <p:sp>
        <p:nvSpPr>
          <p:cNvPr id="5" name="Текст. поле 4"/>
          <p:cNvSpPr txBox="1"/>
          <p:nvPr/>
        </p:nvSpPr>
        <p:spPr>
          <a:xfrm>
            <a:off x="7787360" y="825071"/>
            <a:ext cx="4267200" cy="2287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400"/>
              <a:t>Примеры сгенерированных нейросетями изображений по запросу “волк в овечьей шкуре”:</a:t>
            </a:r>
          </a:p>
          <a:p>
            <a:r>
              <a:rPr sz="2400">
                <a:solidFill>
                  <a:srgbClr val="FF0000"/>
                </a:solidFill>
              </a:rPr>
              <a:t>Lexica.art</a:t>
            </a:r>
          </a:p>
          <a:p>
            <a:r>
              <a:rPr sz="2400">
                <a:solidFill>
                  <a:srgbClr val="FF0000"/>
                </a:solidFill>
              </a:rPr>
              <a:t>Clipdrop Stable Diffusion XL</a:t>
            </a:r>
          </a:p>
        </p:txBody>
      </p:sp>
      <p:pic>
        <p:nvPicPr>
          <p:cNvPr id="6" name="Изображение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31667" y="3223319"/>
            <a:ext cx="4827209" cy="327284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endParaRPr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rcRect t="3153"/>
          <a:stretch/>
        </p:blipFill>
        <p:spPr>
          <a:xfrm>
            <a:off x="160960" y="159880"/>
            <a:ext cx="6957071" cy="4910529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rcRect t="5534"/>
          <a:stretch/>
        </p:blipFill>
        <p:spPr>
          <a:xfrm>
            <a:off x="5958595" y="1951544"/>
            <a:ext cx="6233405" cy="445220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/>
          <a:srcRect l="10544" t="7025" r="7028"/>
          <a:stretch/>
        </p:blipFill>
        <p:spPr>
          <a:xfrm>
            <a:off x="564867" y="4409316"/>
            <a:ext cx="3157473" cy="289524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838200" y="407199"/>
            <a:ext cx="10515600" cy="2116546"/>
          </a:xfrm>
        </p:spPr>
        <p:txBody>
          <a:bodyPr>
            <a:normAutofit fontScale="90000"/>
          </a:bodyPr>
          <a:lstStyle/>
          <a:p>
            <a:r>
              <a:rPr lang="ru-RU" sz="2000"/>
              <a:t>З</a:t>
            </a:r>
            <a:r>
              <a:rPr sz="2000"/>
              <a:t>апрос будет требовать уточнения с вашей стороны, если на изображении есть некоторые неточности, которые нужно поправить. Сравните изображения, сгенерированные одной нейросетью с уточнением значения.</a:t>
            </a:r>
            <a:endParaRPr sz="1400"/>
          </a:p>
          <a:p>
            <a:r>
              <a:rPr sz="2000"/>
              <a:t>Примеры сгенерированных изображений нейросети </a:t>
            </a:r>
            <a:r>
              <a:rPr sz="2000">
                <a:solidFill>
                  <a:srgbClr val="FF0000"/>
                </a:solidFill>
              </a:rPr>
              <a:t>Lexica.art:</a:t>
            </a:r>
          </a:p>
          <a:p>
            <a:r>
              <a:rPr sz="2400"/>
              <a:t>“</a:t>
            </a:r>
            <a:r>
              <a:rPr sz="1400"/>
              <a:t>Бедный как церковная мышь” – пока непонятно, как “мышь” относится к “церкви”, хочется уточнения.</a:t>
            </a:r>
          </a:p>
          <a:p>
            <a:r>
              <a:rPr sz="1400"/>
              <a:t>“Бедная церковная мышь в бедной одежде” – обратите внимание, что церковная одежда совсем не выглядит бедной;</a:t>
            </a:r>
          </a:p>
          <a:p>
            <a:r>
              <a:rPr sz="1400"/>
              <a:t>“Бедная церковная мышь в бедной дырявой одежде”– на этом результате я остановилась, хотя слово “дырявый” нейросетью было проигнорировано</a:t>
            </a:r>
            <a:r>
              <a:rPr sz="1600"/>
              <a:t>.</a:t>
            </a:r>
          </a:p>
          <a:p>
            <a:endParaRPr sz="4800"/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endParaRPr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75949" y="2406241"/>
            <a:ext cx="7497052" cy="421334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838200" y="104269"/>
            <a:ext cx="10515600" cy="475676"/>
          </a:xfrm>
        </p:spPr>
        <p:txBody>
          <a:bodyPr/>
          <a:lstStyle/>
          <a:p>
            <a:r>
              <a:rPr sz="2800">
                <a:solidFill>
                  <a:srgbClr val="FF0000"/>
                </a:solidFill>
              </a:rPr>
              <a:t>Какие нейросети дают лучшие результаты при генерации картинок?</a:t>
            </a:r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154269" y="496098"/>
            <a:ext cx="9034608" cy="19719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sz="2000">
                <a:solidFill>
                  <a:srgbClr val="FF0000"/>
                </a:solidFill>
              </a:rPr>
              <a:t>Midjourney v5</a:t>
            </a:r>
          </a:p>
          <a:p>
            <a:pPr marL="0" indent="0">
              <a:buNone/>
            </a:pPr>
            <a:r>
              <a:t> </a:t>
            </a:r>
            <a:r>
              <a:rPr sz="1400"/>
              <a:t>Изображения этой нейросети очень детальны и проникнуты особой атмосферой, их хочется разглядывать.</a:t>
            </a:r>
          </a:p>
          <a:p>
            <a:pPr marL="0" indent="0">
              <a:buNone/>
            </a:pPr>
            <a:r>
              <a:rPr sz="1400"/>
              <a:t>Для того чтобы пользоваться нейросетью, необходимо установить платформу Discord и зарегистрироваться на ней. </a:t>
            </a:r>
            <a:r>
              <a:rPr lang="ru-RU" sz="1400"/>
              <a:t>Н</a:t>
            </a:r>
            <a:r>
              <a:rPr sz="1400"/>
              <a:t>несмотря на качественные, впечатляющие изображения, бесплатно пользоваться этой нейросетью на постоянной основе не получится</a:t>
            </a:r>
            <a:r>
              <a:rPr lang="ru-RU" sz="1400"/>
              <a:t>, бесплатных картинок всего 25</a:t>
            </a:r>
            <a:endParaRPr sz="1400"/>
          </a:p>
          <a:p>
            <a:pPr marL="0" indent="0">
              <a:buNone/>
            </a:pPr>
            <a:r>
              <a:rPr lang="ru-RU" sz="1400"/>
              <a:t>                                                                      </a:t>
            </a:r>
            <a:r>
              <a:rPr sz="1400"/>
              <a:t>Пример изображения, сгенерированного Midjourney v5 : “голодный как волк”;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188878" y="496098"/>
            <a:ext cx="2071309" cy="2071309"/>
          </a:xfrm>
          <a:prstGeom prst="rect">
            <a:avLst/>
          </a:prstGeom>
        </p:spPr>
      </p:pic>
      <p:sp>
        <p:nvSpPr>
          <p:cNvPr id="5" name="Текст. поле 4"/>
          <p:cNvSpPr txBox="1"/>
          <p:nvPr/>
        </p:nvSpPr>
        <p:spPr>
          <a:xfrm>
            <a:off x="154269" y="2392217"/>
            <a:ext cx="10192100" cy="1585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Lexica.art</a:t>
            </a:r>
          </a:p>
          <a:p>
            <a:r>
              <a:rPr lang="en-US" sz="1600"/>
              <a:t>Другой нейросетью, которая демонстрирует достаточно хорошие и точные результаты, является Lexica.art. Ее использование не требует установки дополнительных программ.  С помощью этой нейросети можно генерировать до 100 бесплатных изображений в месяц.  </a:t>
            </a:r>
          </a:p>
          <a:p>
            <a:r>
              <a:rPr lang="ru-RU" sz="1600"/>
              <a:t>                          </a:t>
            </a:r>
            <a:r>
              <a:rPr lang="en-US" sz="1600"/>
              <a:t>Пример изображения, сгенерированного Lexica.art : “пчелы слетаются на мед” (“bees flock to honey”, фразеологизм “как пчелы на мед”);</a:t>
            </a: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422280" y="2468018"/>
            <a:ext cx="1675817" cy="2516183"/>
          </a:xfrm>
          <a:prstGeom prst="rect">
            <a:avLst/>
          </a:prstGeom>
        </p:spPr>
      </p:pic>
      <p:sp>
        <p:nvSpPr>
          <p:cNvPr id="7" name="Текст. поле 6"/>
          <p:cNvSpPr txBox="1"/>
          <p:nvPr/>
        </p:nvSpPr>
        <p:spPr>
          <a:xfrm>
            <a:off x="154269" y="4082047"/>
            <a:ext cx="9653736" cy="2317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ClipDrop Stable Diffusion XL </a:t>
            </a:r>
          </a:p>
          <a:p>
            <a:r>
              <a:rPr lang="en-US" sz="1600"/>
              <a:t>Е</a:t>
            </a:r>
            <a:r>
              <a:rPr lang="en-US" sz="1400"/>
              <a:t>ще одной нейросетью, которую можно использовать для бесплатной генерации изображений, является ClipDrop Stable Diffusion XL. Возможности этой нейросети позволяют выбирать параметры изображения и генерировать их необходимое количество, обрабатывать и даже извлекать изображения из физического окружения в цифровое пространство. Иллюстрации здесь, на мой взгляд, не настолько красочные и детальные, как у предыдущих нейросетей, но зато есть возможность упражняться в запросах неограниченное количество раз. </a:t>
            </a:r>
          </a:p>
          <a:p>
            <a:endParaRPr lang="en-US" sz="1400"/>
          </a:p>
          <a:p>
            <a:r>
              <a:rPr lang="en-US" sz="1400"/>
              <a:t>Пример изображения, сгенерированного  ClipDrop Stable Diffusion XL: “кошка и собака дерутся” (“cat and dog fight”, фразеологизм “жить как кошка с собакой”)</a:t>
            </a:r>
          </a:p>
          <a:p>
            <a:endParaRPr lang="en-US" sz="1400"/>
          </a:p>
        </p:txBody>
      </p:sp>
      <p:pic>
        <p:nvPicPr>
          <p:cNvPr id="8" name="Изображение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615878" y="4653467"/>
            <a:ext cx="2204533" cy="220453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173436" y="222189"/>
            <a:ext cx="11525367" cy="336316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sz="1600"/>
              <a:t>Другие нейросети, которые смогут генерировать уникальные иллюстрации по текстовой подсказке:</a:t>
            </a:r>
          </a:p>
          <a:p>
            <a:r>
              <a:rPr sz="1600">
                <a:solidFill>
                  <a:srgbClr val="FF0000"/>
                </a:solidFill>
              </a:rPr>
              <a:t>Kandinsky2.</a:t>
            </a:r>
            <a:r>
              <a:rPr lang="ru-RU" sz="1600">
                <a:solidFill>
                  <a:srgbClr val="FF0000"/>
                </a:solidFill>
              </a:rPr>
              <a:t>2</a:t>
            </a:r>
            <a:r>
              <a:rPr sz="1600"/>
              <a:t>– российская нейросеть, которую можно использовать для генерации качественных изображений на основе текстового запроса и/или изображения, а также смешивая картинки между собой. Большим плюсом является возможность писать запросы на русском языке, без перевода на английский.</a:t>
            </a:r>
          </a:p>
          <a:p>
            <a:r>
              <a:rPr sz="1600">
                <a:solidFill>
                  <a:srgbClr val="FF0000"/>
                </a:solidFill>
              </a:rPr>
              <a:t>Images.ai </a:t>
            </a:r>
            <a:r>
              <a:rPr sz="1600"/>
              <a:t>– еще один бесплатный генератор изображений с возможностью делать запросы только на английском языке. Нейросеть предлагает большое множество стилистик  таких, например, как ар-деко, импрессионизм, “дедушкина камера”, акварель, старая фотография, стиль Ван Гога и другие, что дает возможность широко экспериментировать с запросами.</a:t>
            </a:r>
          </a:p>
          <a:p>
            <a:r>
              <a:rPr sz="1600">
                <a:solidFill>
                  <a:srgbClr val="FF0000"/>
                </a:solidFill>
              </a:rPr>
              <a:t>Dream by Wombo</a:t>
            </a:r>
            <a:r>
              <a:rPr sz="1600"/>
              <a:t> – нейросеть, более известная по созданию анимированных картинок с использованием разнообразных фильтров, но также способная генерировать статичные изображения по текстовому запросу.</a:t>
            </a:r>
            <a:endParaRPr lang="ru-RU" sz="1600"/>
          </a:p>
          <a:p>
            <a:r>
              <a:rPr lang="ru-RU" sz="1600">
                <a:solidFill>
                  <a:srgbClr val="FF0000"/>
                </a:solidFill>
              </a:rPr>
              <a:t>Шедеврум -</a:t>
            </a:r>
            <a:r>
              <a:rPr lang="ru-RU" sz="1600">
                <a:solidFill>
                  <a:schemeClr val="tx1"/>
                </a:solidFill>
              </a:rPr>
              <a:t> генерация изображений только на телефоне</a:t>
            </a:r>
          </a:p>
          <a:p>
            <a:r>
              <a:rPr lang="ru-RU" sz="1600">
                <a:solidFill>
                  <a:srgbClr val="FF0000"/>
                </a:solidFill>
              </a:rPr>
              <a:t>Акулы нейронных сетей</a:t>
            </a:r>
            <a:r>
              <a:rPr lang="ru-RU" sz="1600"/>
              <a:t>- создает заголовки, проверяет на орфографические и пунктуационные ошибки, генерирует изображения, есть инструкция пользователя</a:t>
            </a:r>
          </a:p>
          <a:p>
            <a:r>
              <a:rPr lang="en-US" sz="1600">
                <a:solidFill>
                  <a:srgbClr val="FF0000"/>
                </a:solidFill>
              </a:rPr>
              <a:t>Airico</a:t>
            </a:r>
            <a:r>
              <a:rPr lang="ru-RU" sz="1600"/>
              <a:t> -объяснение для щкольников сложного материала ( как интерактивный рабочий лист), работает как </a:t>
            </a:r>
            <a:r>
              <a:rPr lang="en-US" sz="1600"/>
              <a:t>WORD</a:t>
            </a:r>
            <a:r>
              <a:rPr lang="ru-RU" sz="1600"/>
              <a:t>, есть возможность создавать проекты</a:t>
            </a:r>
            <a:endParaRPr lang="en-US" sz="1600"/>
          </a:p>
          <a:p>
            <a:r>
              <a:rPr lang="en-US" sz="1600">
                <a:solidFill>
                  <a:srgbClr val="FF0000"/>
                </a:solidFill>
              </a:rPr>
              <a:t>word.new</a:t>
            </a:r>
            <a:r>
              <a:rPr lang="en-US" sz="1600"/>
              <a:t> </a:t>
            </a:r>
            <a:r>
              <a:rPr lang="ru-RU" sz="1600"/>
              <a:t>-можно диктовать, а робот записывает</a:t>
            </a:r>
          </a:p>
          <a:p>
            <a:r>
              <a:rPr lang="ru-RU" sz="1600">
                <a:solidFill>
                  <a:srgbClr val="FF0000"/>
                </a:solidFill>
              </a:rPr>
              <a:t>АРТ</a:t>
            </a:r>
            <a:r>
              <a:rPr lang="ru-RU" sz="1600"/>
              <a:t>-российская нейросеть, есть в ВК</a:t>
            </a:r>
          </a:p>
          <a:p>
            <a:r>
              <a:rPr lang="en-US" sz="1600">
                <a:solidFill>
                  <a:srgbClr val="FF0000"/>
                </a:solidFill>
              </a:rPr>
              <a:t>Clipdrop.co</a:t>
            </a:r>
            <a:r>
              <a:rPr lang="en-US" sz="1600"/>
              <a:t>- </a:t>
            </a:r>
            <a:r>
              <a:rPr lang="ru-RU" sz="1600"/>
              <a:t>помогает создавать вариации одного изображения, может удалить лишнего героя, текст</a:t>
            </a:r>
          </a:p>
          <a:p>
            <a:r>
              <a:rPr lang="en-US" sz="1600">
                <a:solidFill>
                  <a:srgbClr val="FF0000"/>
                </a:solidFill>
              </a:rPr>
              <a:t>Generate Video</a:t>
            </a:r>
            <a:r>
              <a:rPr lang="en-US" sz="1600"/>
              <a:t>- </a:t>
            </a:r>
            <a:r>
              <a:rPr lang="ru-RU" sz="1600"/>
              <a:t>картинка оживает</a:t>
            </a:r>
          </a:p>
          <a:p>
            <a:r>
              <a:rPr lang="en-US" sz="1600">
                <a:solidFill>
                  <a:srgbClr val="FF0000"/>
                </a:solidFill>
              </a:rPr>
              <a:t>Convert.leiapik.com</a:t>
            </a:r>
            <a:r>
              <a:rPr lang="en-US" sz="1600"/>
              <a:t>-</a:t>
            </a:r>
            <a:r>
              <a:rPr lang="ru-RU" sz="1600"/>
              <a:t>анимация</a:t>
            </a:r>
          </a:p>
          <a:p>
            <a:r>
              <a:rPr lang="en-US" sz="1600">
                <a:solidFill>
                  <a:srgbClr val="FF0000"/>
                </a:solidFill>
              </a:rPr>
              <a:t>Wal2Lip- </a:t>
            </a:r>
            <a:r>
              <a:rPr lang="ru-RU" sz="1600">
                <a:solidFill>
                  <a:srgbClr val="FF0000"/>
                </a:solidFill>
              </a:rPr>
              <a:t> </a:t>
            </a:r>
            <a:r>
              <a:rPr lang="ru-RU" sz="1600">
                <a:solidFill>
                  <a:schemeClr val="tx1"/>
                </a:solidFill>
              </a:rPr>
              <a:t>анимация со звуком</a:t>
            </a:r>
          </a:p>
        </p:txBody>
      </p:sp>
      <p:sp>
        <p:nvSpPr>
          <p:cNvPr id="4" name="Текст. поле 3"/>
          <p:cNvSpPr txBox="1"/>
          <p:nvPr/>
        </p:nvSpPr>
        <p:spPr>
          <a:xfrm>
            <a:off x="246832" y="222189"/>
            <a:ext cx="8534400" cy="259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589045" y="4305066"/>
            <a:ext cx="24384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sz="2400"/>
              <a:t>Сравните изображения по запросу “денег куры не клюют” этих нейросетей:</a:t>
            </a:r>
          </a:p>
          <a:p>
            <a:r>
              <a:rPr lang="ru-RU" sz="2400"/>
              <a:t>1.</a:t>
            </a:r>
            <a:r>
              <a:rPr sz="2400"/>
              <a:t>Kandinsky2.</a:t>
            </a:r>
            <a:r>
              <a:rPr lang="ru-RU" sz="2400"/>
              <a:t>2</a:t>
            </a:r>
            <a:endParaRPr sz="2400"/>
          </a:p>
          <a:p>
            <a:r>
              <a:rPr lang="ru-RU" sz="2400"/>
              <a:t>2.</a:t>
            </a:r>
            <a:r>
              <a:rPr sz="2400"/>
              <a:t>Images.ai</a:t>
            </a:r>
          </a:p>
          <a:p>
            <a:r>
              <a:rPr lang="ru-RU" sz="2400"/>
              <a:t>3.</a:t>
            </a:r>
            <a:r>
              <a:rPr sz="2400"/>
              <a:t>Dream by Wombo </a:t>
            </a:r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249170" y="4543580"/>
            <a:ext cx="5597759" cy="1826921"/>
          </a:xfrm>
        </p:spPr>
        <p:txBody>
          <a:bodyPr/>
          <a:lstStyle/>
          <a:p>
            <a:r>
              <a:rPr sz="1400"/>
              <a:t>В заключение могу сказать, что использование нейронных сетей для генерации иллюстраций — это удобный и современный способ создания визуальных материалов. Дальнейшее развитие и исследования в этой области необходимы для эффективного использования наглядных средств в образовательных целях. Однако главным остается соблюдение требований к отбору средств наглядности в учебных материалах.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712293" y="731711"/>
            <a:ext cx="6479707" cy="64797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89290" y="365125"/>
            <a:ext cx="5937990" cy="1325563"/>
          </a:xfrm>
        </p:spPr>
        <p:txBody>
          <a:bodyPr/>
          <a:lstStyle/>
          <a:p>
            <a:r>
              <a:rPr sz="2400">
                <a:solidFill>
                  <a:srgbClr val="FF0000"/>
                </a:solidFill>
              </a:rPr>
              <a:t>Шедеврум</a:t>
            </a:r>
            <a:endParaRPr lang="ru-RU" sz="2400">
              <a:solidFill>
                <a:srgbClr val="FF0000"/>
              </a:solidFill>
            </a:endParaRPr>
          </a:p>
          <a:p>
            <a:r>
              <a:rPr lang="ru-RU" sz="2400">
                <a:solidFill>
                  <a:srgbClr val="FF0000"/>
                </a:solidFill>
                <a:hlinkClick r:id="rId3"/>
              </a:rPr>
              <a:t>https://rudalle.ru/</a:t>
            </a:r>
            <a:endParaRPr lang="ru-RU" sz="2400">
              <a:solidFill>
                <a:srgbClr val="FF0000"/>
              </a:solidFill>
            </a:endParaRPr>
          </a:p>
          <a:p>
            <a:r>
              <a:rPr lang="ru-RU" sz="2000">
                <a:solidFill>
                  <a:srgbClr val="FF0000"/>
                </a:solidFill>
                <a:hlinkClick r:id="rId4"/>
              </a:rPr>
              <a:t>https://aigitalpro.ru/</a:t>
            </a:r>
            <a:r>
              <a:rPr lang="ru-RU" sz="2000">
                <a:solidFill>
                  <a:srgbClr val="FF0000"/>
                </a:solidFill>
              </a:rPr>
              <a:t> </a:t>
            </a:r>
          </a:p>
          <a:p>
            <a:endParaRPr lang="ru-RU" sz="2400"/>
          </a:p>
          <a:p>
            <a:endParaRPr lang="ru-RU"/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endParaRPr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9290" y="2983344"/>
            <a:ext cx="2079377" cy="2912794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193539" y="1027907"/>
            <a:ext cx="3333294" cy="1832276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2264354" y="2983344"/>
            <a:ext cx="2181267" cy="2877847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8" cstate="print"/>
          <a:srcRect l="1346" t="1315"/>
          <a:stretch/>
        </p:blipFill>
        <p:spPr>
          <a:xfrm>
            <a:off x="4696287" y="35660"/>
            <a:ext cx="2284915" cy="3274666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8737822" y="4439741"/>
            <a:ext cx="3454178" cy="2302785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>
          <a:xfrm>
            <a:off x="8737822" y="3438525"/>
            <a:ext cx="1537278" cy="1533008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>
          <a:xfrm>
            <a:off x="7331753" y="0"/>
            <a:ext cx="2240258" cy="3274666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857475" y="46269"/>
            <a:ext cx="2181267" cy="3264057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>
            <a:off x="4609794" y="3486424"/>
            <a:ext cx="1973374" cy="3256102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14" cstate="print"/>
          <a:srcRect l="2088" t="14988" r="4177" b="15410"/>
          <a:stretch/>
        </p:blipFill>
        <p:spPr>
          <a:xfrm>
            <a:off x="6678856" y="3486424"/>
            <a:ext cx="1973374" cy="325610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299658" y="154757"/>
            <a:ext cx="11054142" cy="236528"/>
          </a:xfrm>
        </p:spPr>
        <p:txBody>
          <a:bodyPr>
            <a:normAutofit fontScale="90000"/>
          </a:bodyPr>
          <a:lstStyle/>
          <a:p>
            <a:endParaRPr sz="1400"/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299658" y="391285"/>
            <a:ext cx="10515600" cy="2483269"/>
          </a:xfrm>
        </p:spPr>
        <p:txBody>
          <a:bodyPr/>
          <a:lstStyle/>
          <a:p>
            <a:pPr marL="0" marR="0" indent="0" algn="ctr">
              <a:lnSpc>
                <a:spcPct val="100000"/>
              </a:lnSpc>
              <a:spcBef>
                <a:spcPts val="3000"/>
              </a:spcBef>
              <a:spcAft>
                <a:spcPts val="900"/>
              </a:spcAft>
              <a:buNone/>
            </a:pPr>
            <a:r>
              <a:rPr lang="ru-RU" sz="1400" b="1" i="0" u="none" strike="noStrike" dirty="0">
                <a:solidFill>
                  <a:srgbClr val="FF0000"/>
                </a:solidFill>
                <a:latin typeface="Segoe UI" charset="0"/>
                <a:ea typeface="+mn-ea"/>
                <a:cs typeface="+mn-cs"/>
              </a:rPr>
              <a:t>АНИМАЦИЯ</a:t>
            </a:r>
            <a:endParaRPr lang="en-US" sz="1400" b="1" i="0" u="none" strike="noStrike" dirty="0">
              <a:solidFill>
                <a:srgbClr val="FF0000"/>
              </a:solidFill>
              <a:latin typeface="Segoe UI" charset="0"/>
              <a:ea typeface="+mn-ea"/>
              <a:cs typeface="+mn-cs"/>
            </a:endParaRP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400" b="0" i="0" u="none" strike="noStrike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Одна</a:t>
            </a:r>
            <a:r>
              <a:rPr lang="en-US" sz="1400" b="0" i="0" u="none" strike="noStrike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1400" b="0" i="0" u="none" strike="noStrike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из</a:t>
            </a:r>
            <a:r>
              <a:rPr lang="en-US" sz="1400" b="0" i="0" u="none" strike="noStrike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1400" b="0" i="0" u="none" strike="noStrike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сильных</a:t>
            </a:r>
            <a:r>
              <a:rPr lang="en-US" sz="1400" b="0" i="0" u="none" strike="noStrike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1400" b="0" i="0" u="none" strike="noStrike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сторон</a:t>
            </a:r>
            <a:r>
              <a:rPr lang="en-US" sz="1400" b="0" i="0" u="none" strike="noStrike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1400" b="0" i="0" u="none" strike="noStrike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свежих</a:t>
            </a:r>
            <a:r>
              <a:rPr lang="en-US" sz="1400" b="0" i="0" u="none" strike="noStrike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1400" b="0" i="0" u="none" strike="noStrike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версий</a:t>
            </a:r>
            <a:r>
              <a:rPr lang="en-US" sz="1400" b="0" i="0" u="none" strike="noStrike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1400" b="0" i="0" u="none" strike="noStrike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нейросетей</a:t>
            </a:r>
            <a:r>
              <a:rPr lang="en-US" sz="1400" b="0" i="0" u="none" strike="noStrike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 — </a:t>
            </a:r>
            <a:r>
              <a:rPr lang="en-US" sz="1400" b="0" i="0" u="none" strike="noStrike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способность</a:t>
            </a:r>
            <a:r>
              <a:rPr lang="en-US" sz="1400" b="0" i="0" u="none" strike="noStrike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1400" b="0" i="0" u="none" strike="noStrike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генерировать</a:t>
            </a:r>
            <a:r>
              <a:rPr lang="en-US" sz="1400" b="0" i="0" u="none" strike="noStrike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1400" b="0" i="0" u="none" strike="noStrike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необычные</a:t>
            </a:r>
            <a:r>
              <a:rPr lang="en-US" sz="1400" b="0" i="0" u="none" strike="noStrike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 и </a:t>
            </a:r>
            <a:r>
              <a:rPr lang="en-US" sz="1400" b="0" i="0" u="none" strike="noStrike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реалистичные</a:t>
            </a:r>
            <a:r>
              <a:rPr lang="en-US" sz="1400" b="0" i="0" u="none" strike="noStrike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1400" b="0" i="0" u="none" strike="noStrike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изображения</a:t>
            </a:r>
            <a:r>
              <a:rPr lang="en-US" sz="1400" b="0" i="0" u="none" strike="noStrike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1400" b="0" i="0" u="none" strike="noStrike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Вы</a:t>
            </a:r>
            <a:r>
              <a:rPr lang="en-US" sz="1400" b="0" i="0" u="none" strike="noStrike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 можете</a:t>
            </a:r>
            <a:r>
              <a:rPr lang="en-US" sz="1400" b="0" i="0" u="none" strike="noStrike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1400" b="0" i="0" u="none" strike="noStrike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подбирать</a:t>
            </a:r>
            <a:r>
              <a:rPr lang="en-US" sz="1400" b="0" i="0" u="none" strike="noStrike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1400" b="0" i="0" u="none" strike="noStrike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картинки</a:t>
            </a:r>
            <a:r>
              <a:rPr lang="en-US" sz="1400" b="0" i="0" u="none" strike="noStrike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1400" b="0" i="0" u="none" strike="noStrike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для</a:t>
            </a:r>
            <a:r>
              <a:rPr lang="en-US" sz="1400" b="0" i="0" u="none" strike="noStrike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1400" b="0" i="0" u="none" strike="noStrike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визуального</a:t>
            </a:r>
            <a:r>
              <a:rPr lang="en-US" sz="1400" b="0" i="0" u="none" strike="noStrike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1400" b="0" i="0" u="none" strike="noStrike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сопровождения</a:t>
            </a:r>
            <a:r>
              <a:rPr lang="en-US" sz="1400" b="0" i="0" u="none" strike="noStrike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1400" b="0" i="0" u="none" strike="noStrike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своего</a:t>
            </a:r>
            <a:r>
              <a:rPr lang="en-US" sz="1400" b="0" i="0" u="none" strike="noStrike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1400" b="0" i="0" u="none" strike="noStrike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проекта</a:t>
            </a:r>
            <a:r>
              <a:rPr lang="en-US" sz="1400" b="0" i="0" u="none" strike="noStrike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 и </a:t>
            </a:r>
            <a:r>
              <a:rPr lang="en-US" sz="1400" b="0" i="0" u="none" strike="noStrike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через</a:t>
            </a:r>
            <a:r>
              <a:rPr lang="en-US" sz="1400" b="0" i="0" u="none" strike="noStrike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1400" b="0" i="0" u="none" strike="noStrike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привычные</a:t>
            </a:r>
            <a:r>
              <a:rPr lang="en-US" sz="1400" b="0" i="0" u="none" strike="noStrike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1400" b="0" i="0" u="none" strike="noStrike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поисковые</a:t>
            </a:r>
            <a:r>
              <a:rPr lang="en-US" sz="1400" b="0" i="0" u="none" strike="noStrike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1400" b="0" i="0" u="none" strike="noStrike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системы</a:t>
            </a:r>
            <a:r>
              <a:rPr lang="en-US" sz="1400" b="0" i="0" u="none" strike="noStrike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lang="en-US" sz="1400" b="0" i="0" u="none" strike="noStrike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но</a:t>
            </a:r>
            <a:r>
              <a:rPr lang="en-US" sz="1400" b="0" i="0" u="none" strike="noStrike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 ИИ </a:t>
            </a:r>
            <a:r>
              <a:rPr lang="en-US" sz="1400" b="0" i="0" u="none" strike="noStrike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поможет</a:t>
            </a:r>
            <a:r>
              <a:rPr lang="en-US" sz="1400" b="0" i="0" u="none" strike="noStrike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1400" b="0" i="0" u="none" strike="noStrike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адаптировать</a:t>
            </a:r>
            <a:r>
              <a:rPr lang="en-US" sz="1400" b="0" i="0" u="none" strike="noStrike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1400" b="0" i="0" u="none" strike="noStrike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содержимое</a:t>
            </a:r>
            <a:r>
              <a:rPr lang="en-US" sz="1400" b="0" i="0" u="none" strike="noStrike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1400" b="0" i="0" u="none" strike="noStrike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иллюстраций</a:t>
            </a:r>
            <a:r>
              <a:rPr lang="en-US" sz="1400" b="0" i="0" u="none" strike="noStrike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1400" b="0" i="0" u="none" strike="noStrike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под</a:t>
            </a:r>
            <a:r>
              <a:rPr lang="en-US" sz="1400" b="0" i="0" u="none" strike="noStrike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1400" b="0" i="0" u="none" strike="noStrike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ваши</a:t>
            </a:r>
            <a:r>
              <a:rPr lang="en-US" sz="1400" b="0" i="0" u="none" strike="noStrike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1400" b="0" i="0" u="none" strike="noStrike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конкретные</a:t>
            </a:r>
            <a:r>
              <a:rPr lang="en-US" sz="1400" b="0" i="0" u="none" strike="noStrike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1400" b="0" i="0" u="none" strike="noStrike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запросы</a:t>
            </a:r>
            <a:r>
              <a:rPr lang="en-US" sz="1400" b="0" i="0" u="none" strike="noStrike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sz="1400"/>
          </a:p>
        </p:txBody>
      </p:sp>
      <p:pic>
        <p:nvPicPr>
          <p:cNvPr id="4" name="Изображение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251695" y="1632919"/>
            <a:ext cx="4728621" cy="3451418"/>
          </a:xfrm>
          <a:prstGeom prst="rect">
            <a:avLst/>
          </a:prstGeom>
        </p:spPr>
      </p:pic>
      <p:sp>
        <p:nvSpPr>
          <p:cNvPr id="5" name="Текст. поле 4"/>
          <p:cNvSpPr txBox="1"/>
          <p:nvPr/>
        </p:nvSpPr>
        <p:spPr>
          <a:xfrm>
            <a:off x="213173" y="2110412"/>
            <a:ext cx="1137857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highlight>
                  <a:srgbClr val="C0C0C0"/>
                </a:highlight>
              </a:rPr>
              <a:t>wav2Lip</a:t>
            </a:r>
            <a:r>
              <a:rPr lang="en-US"/>
              <a:t> </a:t>
            </a:r>
          </a:p>
        </p:txBody>
      </p:sp>
      <p:pic>
        <p:nvPicPr>
          <p:cNvPr id="6" name="Видео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rcRect/>
          <a:stretch>
            <a:fillRect/>
          </a:stretch>
        </p:blipFill>
        <p:spPr>
          <a:xfrm>
            <a:off x="1178808" y="1430329"/>
            <a:ext cx="3918857" cy="3918857"/>
          </a:xfrm>
          <a:prstGeom prst="rect">
            <a:avLst/>
          </a:prstGeom>
        </p:spPr>
      </p:pic>
      <p:sp>
        <p:nvSpPr>
          <p:cNvPr id="7" name="Текст. поле 6"/>
          <p:cNvSpPr txBox="1"/>
          <p:nvPr/>
        </p:nvSpPr>
        <p:spPr>
          <a:xfrm>
            <a:off x="415126" y="5510001"/>
            <a:ext cx="4668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  <a:highlight>
                  <a:srgbClr val="C0C0C0"/>
                </a:highlight>
                <a:hlinkClick r:id="rId8"/>
              </a:rPr>
              <a:t>https://studio.d-id.com</a:t>
            </a:r>
            <a:endParaRPr lang="ru-RU" dirty="0">
              <a:solidFill>
                <a:schemeClr val="accent2">
                  <a:lumMod val="50000"/>
                </a:schemeClr>
              </a:solidFill>
              <a:highlight>
                <a:srgbClr val="C0C0C0"/>
              </a:highlight>
              <a:hlinkClick r:id="rId8"/>
            </a:endParaRPr>
          </a:p>
          <a:p>
            <a:r>
              <a:rPr lang="en-US" dirty="0" err="1" smtClean="0">
                <a:hlinkClick r:id="rId8"/>
              </a:rPr>
              <a:t>И.С.Тур</a:t>
            </a:r>
            <a:r>
              <a:rPr lang="ru-RU" dirty="0" smtClean="0">
                <a:hlinkClick r:id="rId8"/>
              </a:rPr>
              <a:t>г</a:t>
            </a:r>
            <a:r>
              <a:rPr lang="en-US" dirty="0" smtClean="0">
                <a:hlinkClick r:id="rId8"/>
              </a:rPr>
              <a:t>е</a:t>
            </a:r>
            <a:r>
              <a:rPr lang="ru-RU" dirty="0" err="1" smtClean="0">
                <a:hlinkClick r:id="rId8"/>
              </a:rPr>
              <a:t>н</a:t>
            </a:r>
            <a:r>
              <a:rPr lang="en-US" dirty="0" err="1" smtClean="0">
                <a:hlinkClick r:id="rId8"/>
              </a:rPr>
              <a:t>ев</a:t>
            </a:r>
            <a:r>
              <a:rPr lang="en-US" dirty="0" smtClean="0">
                <a:hlinkClick r:id="rId8"/>
              </a:rPr>
              <a:t> </a:t>
            </a:r>
            <a:r>
              <a:rPr lang="en-US" dirty="0">
                <a:hlinkClick r:id="rId8"/>
              </a:rPr>
              <a:t>"</a:t>
            </a:r>
            <a:r>
              <a:rPr lang="en-US" dirty="0" err="1">
                <a:hlinkClick r:id="rId8"/>
              </a:rPr>
              <a:t>Русский</a:t>
            </a:r>
            <a:r>
              <a:rPr lang="en-US" dirty="0">
                <a:hlinkClick r:id="rId8"/>
              </a:rPr>
              <a:t> </a:t>
            </a:r>
            <a:r>
              <a:rPr lang="en-US" dirty="0" err="1" smtClean="0">
                <a:hlinkClick r:id="rId8"/>
              </a:rPr>
              <a:t>язык</a:t>
            </a:r>
            <a:r>
              <a:rPr lang="en-US" dirty="0" smtClean="0">
                <a:hlinkClick r:id="rId8"/>
              </a:rPr>
              <a:t>«</a:t>
            </a:r>
            <a:endParaRPr lang="ru-RU" dirty="0"/>
          </a:p>
          <a:p>
            <a:r>
              <a:rPr lang="ru-RU" dirty="0">
                <a:hlinkClick r:id="rId9"/>
              </a:rPr>
              <a:t>А.С.Пушкин</a:t>
            </a:r>
            <a:r>
              <a:rPr lang="ru-RU" dirty="0"/>
              <a:t>    </a:t>
            </a:r>
            <a:endParaRPr lang="ru-RU" dirty="0" smtClean="0"/>
          </a:p>
          <a:p>
            <a:endParaRPr lang="en-US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7363206" y="5730621"/>
          <a:ext cx="1243013" cy="512763"/>
        </p:xfrm>
        <a:graphic>
          <a:graphicData uri="http://schemas.openxmlformats.org/presentationml/2006/ole">
            <p:oleObj spid="_x0000_s1026" name="Объект упаковщика для оболочки" showAsIcon="1" r:id="rId10" imgW="1243080" imgH="512640" progId="Package">
              <p:embed/>
            </p:oleObj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581390" y="6341102"/>
            <a:ext cx="3640868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  <a:hlinkClick r:id="rId11"/>
              </a:rPr>
              <a:t>Untitled video.mp4 / </a:t>
            </a:r>
            <a:r>
              <a:rPr lang="ru-RU" dirty="0" smtClean="0">
                <a:solidFill>
                  <a:schemeClr val="accent3"/>
                </a:solidFill>
                <a:hlinkClick r:id="rId11"/>
              </a:rPr>
              <a:t>Облако </a:t>
            </a:r>
            <a:r>
              <a:rPr lang="en-US" dirty="0" smtClean="0">
                <a:solidFill>
                  <a:schemeClr val="accent3"/>
                </a:solidFill>
                <a:hlinkClick r:id="rId11"/>
              </a:rPr>
              <a:t>Mail.ru</a:t>
            </a:r>
            <a:endParaRPr lang="ru-RU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6" grpId="1" animBg="1"/>
      <p:bldP spid="6" grpId="2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3059687" y="196830"/>
            <a:ext cx="4574805" cy="509335"/>
          </a:xfrm>
        </p:spPr>
        <p:txBody>
          <a:bodyPr>
            <a:normAutofit fontScale="90000"/>
          </a:bodyPr>
          <a:lstStyle/>
          <a:p>
            <a:r>
              <a:rPr lang="ru-RU" sz="3200" b="1">
                <a:solidFill>
                  <a:srgbClr val="FF0000"/>
                </a:solidFill>
              </a:rPr>
              <a:t>Создание презентаций</a:t>
            </a:r>
            <a:endParaRPr sz="3200" b="1">
              <a:solidFill>
                <a:srgbClr val="FF0000"/>
              </a:solidFill>
            </a:endParaRPr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789432" y="934524"/>
            <a:ext cx="10515600" cy="5218055"/>
          </a:xfrm>
        </p:spPr>
        <p:txBody>
          <a:bodyPr/>
          <a:lstStyle/>
          <a:p>
            <a:r>
              <a:rPr lang="en-US" sz="1800" b="0" i="0" u="none" strike="noStrike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Используйте</a:t>
            </a:r>
            <a:r>
              <a:rPr lang="en-US" sz="1800" b="0" i="0" u="none" strike="noStrike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1800" b="0" i="0" u="none" strike="noStrike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сервис</a:t>
            </a:r>
            <a:r>
              <a:rPr lang="en-US" sz="1800" b="0" i="0" u="none" strike="noStrike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1800" b="0" i="0" u="none" strike="noStrike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вроде</a:t>
            </a:r>
            <a:r>
              <a:rPr lang="en-US" sz="1800" b="0" i="0" u="none" strike="noStrike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1800" b="0" i="0" u="sng" strike="noStrike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  <a:hlinkClick r:id="rId3"/>
              </a:rPr>
              <a:t>Gamma</a:t>
            </a:r>
            <a:r>
              <a:rPr lang="en-US" sz="1800" b="0" i="0" u="none" strike="noStrike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lang="en-US" sz="1800" b="0" i="0" u="none" strike="noStrike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чтобы</a:t>
            </a:r>
            <a:r>
              <a:rPr lang="en-US" sz="1800" b="0" i="0" u="none" strike="noStrike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1800" b="0" i="0" u="none" strike="noStrike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быстро</a:t>
            </a:r>
            <a:r>
              <a:rPr lang="en-US" sz="1800" b="0" i="0" u="none" strike="noStrike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1800" b="0" i="0" u="none" strike="noStrike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сгенерировать</a:t>
            </a:r>
            <a:r>
              <a:rPr lang="en-US" sz="1800" b="0" i="0" u="none" strike="noStrike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1800" b="0" i="0" u="none" strike="noStrike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базу</a:t>
            </a:r>
            <a:r>
              <a:rPr lang="en-US" sz="1800" b="0" i="0" u="none" strike="noStrike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1800" b="0" i="0" u="none" strike="noStrike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для</a:t>
            </a:r>
            <a:r>
              <a:rPr lang="en-US" sz="1800" b="0" i="0" u="none" strike="noStrike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1800" b="0" i="0" u="none" strike="noStrike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вашей</a:t>
            </a:r>
            <a:r>
              <a:rPr lang="en-US" sz="1800" b="0" i="0" u="none" strike="noStrike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1800" b="0" i="0" u="sng" strike="noStrike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  <a:hlinkClick r:id="rId4"/>
              </a:rPr>
              <a:t>презентации</a:t>
            </a:r>
            <a:r>
              <a:rPr lang="en-US" sz="1800" b="0" i="0" u="none" strike="noStrike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1800" b="0" i="0" u="none" strike="noStrike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или</a:t>
            </a:r>
            <a:r>
              <a:rPr lang="en-US" sz="1800" b="0" i="0" u="none" strike="noStrike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1800" b="0" i="0" u="none" strike="noStrike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документа</a:t>
            </a:r>
            <a:r>
              <a:rPr lang="en-US" sz="1800" b="0" i="0" u="none" strike="noStrike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1800" b="0" i="0" u="none" strike="noStrike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При</a:t>
            </a:r>
            <a:r>
              <a:rPr lang="en-US" sz="1800" b="0" i="0" u="none" strike="noStrike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1800" b="0" i="0" u="none" strike="noStrike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создании</a:t>
            </a:r>
            <a:r>
              <a:rPr lang="en-US" sz="1800" b="0" i="0" u="none" strike="noStrike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1800" b="0" i="0" u="none" strike="noStrike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шаблона</a:t>
            </a:r>
            <a:r>
              <a:rPr lang="en-US" sz="1800" b="0" i="0" u="none" strike="noStrike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1800" b="0" i="0" u="none" strike="noStrike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достаточно</a:t>
            </a:r>
            <a:r>
              <a:rPr lang="en-US" sz="1800" b="0" i="0" u="none" strike="noStrike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1800" b="0" i="0" u="none" strike="noStrike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выбрать</a:t>
            </a:r>
            <a:r>
              <a:rPr lang="en-US" sz="1800" b="0" i="0" u="none" strike="noStrike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1800" b="0" i="0" u="none" strike="noStrike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дизайн</a:t>
            </a:r>
            <a:r>
              <a:rPr lang="en-US" sz="1800" b="0" i="0" u="none" strike="noStrike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 и </a:t>
            </a:r>
            <a:r>
              <a:rPr lang="en-US" sz="1800" b="0" i="0" u="none" strike="noStrike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тему</a:t>
            </a:r>
            <a:r>
              <a:rPr lang="en-US" sz="1800" b="0" i="0" u="none" strike="noStrike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1800" b="0" i="0" u="none" strike="noStrike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для</a:t>
            </a:r>
            <a:r>
              <a:rPr lang="en-US" sz="1800" b="0" i="0" u="none" strike="noStrike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1800" b="0" i="0" u="none" strike="noStrike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текста</a:t>
            </a:r>
            <a:r>
              <a:rPr lang="en-US" sz="1800" b="0" i="0" u="none" strike="noStrike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, а </a:t>
            </a:r>
            <a:r>
              <a:rPr lang="en-US" sz="1800" b="0" i="0" u="none" strike="noStrike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дальше</a:t>
            </a:r>
            <a:r>
              <a:rPr lang="en-US" sz="1800" b="0" i="0" u="none" strike="noStrike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 к </a:t>
            </a:r>
            <a:r>
              <a:rPr lang="en-US" sz="1800" b="0" i="0" u="none" strike="noStrike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работе</a:t>
            </a:r>
            <a:r>
              <a:rPr lang="en-US" sz="1800" b="0" i="0" u="none" strike="noStrike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1800" b="0" i="0" u="none" strike="noStrike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подключится</a:t>
            </a:r>
            <a:r>
              <a:rPr lang="en-US" sz="1800" b="0" i="0" u="none" strike="noStrike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1800" b="0" i="0" u="none" strike="noStrike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нейросеть</a:t>
            </a:r>
            <a:r>
              <a:rPr lang="en-US" sz="1800" b="0" i="0" u="none" strike="noStrike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lang="ru-RU" sz="1800" b="0" i="0" u="none" strike="noStrike" dirty="0">
              <a:solidFill>
                <a:schemeClr val="tx2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SWAY.OFFICE.COM</a:t>
            </a:r>
            <a:endParaRPr lang="ru-RU" dirty="0">
              <a:solidFill>
                <a:srgbClr val="C00000"/>
              </a:solidFill>
              <a:hlinkClick r:id="rId5"/>
            </a:endParaRPr>
          </a:p>
          <a:p>
            <a:r>
              <a:rPr>
                <a:hlinkClick r:id="rId5"/>
              </a:rPr>
              <a:t>https://sway.office.com/vXocmFVmVoXFh8mk?ref=Link</a:t>
            </a:r>
            <a:endParaRPr lang="en-US" dirty="0"/>
          </a:p>
          <a:p>
            <a:r>
              <a:rPr lang="en-US" b="1" dirty="0">
                <a:solidFill>
                  <a:srgbClr val="C00000"/>
                </a:solidFill>
              </a:rPr>
              <a:t>WEPIK.COM</a:t>
            </a:r>
          </a:p>
          <a:p>
            <a:r>
              <a:rPr lang="en-US" b="1" dirty="0">
                <a:solidFill>
                  <a:srgbClr val="C00000"/>
                </a:solidFill>
                <a:hlinkClick r:id="rId6"/>
              </a:rPr>
              <a:t>file:///C:/Users/Sasha/OneDrive/%D0%A0%D0%B0%D0%B1%D0%BE%D1%87%D0%B8%D0%B9%20%D1%81%D1%82%D0%BE%D0%BB/%D0%9F%D1%80%D0%B8%D1%87%D0%B0%D1%81%D1%82%D0%B8%D0%B5%20Wepik.pdf</a:t>
            </a:r>
            <a:r>
              <a:rPr lang="en-US" b="1" dirty="0">
                <a:solidFill>
                  <a:srgbClr val="C00000"/>
                </a:solidFill>
              </a:rPr>
              <a:t> </a:t>
            </a:r>
          </a:p>
          <a:p>
            <a:endParaRPr lang="ru-RU" sz="1400" b="0" i="0" u="none" strike="noStrike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. поле 1"/>
          <p:cNvSpPr txBox="1"/>
          <p:nvPr/>
        </p:nvSpPr>
        <p:spPr>
          <a:xfrm>
            <a:off x="1626847" y="716859"/>
            <a:ext cx="8534400" cy="5384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заключение, хочу подчеркнуть, что использование нейросетей – это не замена учителя, а скорее мощный инструмент, который помогает учителям улучшить качество обучения и сделать уроки более интересными и эффективными для всех участников образовательного процесса, </a:t>
            </a:r>
            <a:r>
              <a:rPr lang="ru-RU" sz="2400" b="0" i="0" u="none" strike="noStrike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но они не заменят человеческий опыт и интуицию. Учителя всегда должны оставаться в центре образовательного процесса, используя нейросети как дополнительный инструмент для улучшения образования</a:t>
            </a:r>
            <a:endParaRPr lang="en-US" sz="2400" b="0" i="0" u="none" strike="noStrike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ru-RU" sz="4400" b="1" i="0" u="none" strike="noStrike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ru-RU" sz="4400" b="1" i="0" u="none" strike="noStrike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i="0" u="none" strike="noStrike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. поле 1"/>
          <p:cNvSpPr txBox="1"/>
          <p:nvPr/>
        </p:nvSpPr>
        <p:spPr>
          <a:xfrm>
            <a:off x="272076" y="200790"/>
            <a:ext cx="11639433" cy="1041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0" u="none" strike="noStrike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Использование нейросетей на уроках способствует более эффективному обучению и развитию учеников. Они могут помочь учащимся находиться в интересной и инновационной образовательной среде, которая стимулирует их активное участие и развитие критического мышления</a:t>
            </a:r>
            <a:endParaRPr lang="en-US" sz="2800"/>
          </a:p>
        </p:txBody>
      </p:sp>
      <p:pic>
        <p:nvPicPr>
          <p:cNvPr id="3" name="Изображение 6"/>
          <p:cNvPicPr>
            <a:picLocks noChangeAspect="1"/>
          </p:cNvPicPr>
          <p:nvPr/>
        </p:nvPicPr>
        <p:blipFill>
          <a:blip r:embed="rId3"/>
          <a:srcRect t="5013" b="12282"/>
          <a:stretch/>
        </p:blipFill>
        <p:spPr>
          <a:xfrm>
            <a:off x="139483" y="1360399"/>
            <a:ext cx="3932755" cy="2776470"/>
          </a:xfrm>
          <a:prstGeom prst="rect">
            <a:avLst/>
          </a:prstGeom>
        </p:spPr>
      </p:pic>
      <p:pic>
        <p:nvPicPr>
          <p:cNvPr id="4" name="Изображение 7"/>
          <p:cNvPicPr>
            <a:picLocks noChangeAspect="1"/>
          </p:cNvPicPr>
          <p:nvPr/>
        </p:nvPicPr>
        <p:blipFill>
          <a:blip r:embed="rId4"/>
          <a:srcRect l="8129" t="3448" r="4493" b="7146"/>
          <a:stretch/>
        </p:blipFill>
        <p:spPr>
          <a:xfrm>
            <a:off x="4528717" y="1360399"/>
            <a:ext cx="3126150" cy="2776470"/>
          </a:xfrm>
          <a:prstGeom prst="rect">
            <a:avLst/>
          </a:prstGeom>
        </p:spPr>
      </p:pic>
      <p:pic>
        <p:nvPicPr>
          <p:cNvPr id="5" name="Изображение 8"/>
          <p:cNvPicPr>
            <a:picLocks noChangeAspect="1"/>
          </p:cNvPicPr>
          <p:nvPr/>
        </p:nvPicPr>
        <p:blipFill>
          <a:blip r:embed="rId5"/>
          <a:srcRect t="6015"/>
          <a:stretch/>
        </p:blipFill>
        <p:spPr>
          <a:xfrm>
            <a:off x="8185510" y="1242593"/>
            <a:ext cx="3252832" cy="2894276"/>
          </a:xfrm>
          <a:prstGeom prst="rect">
            <a:avLst/>
          </a:prstGeom>
        </p:spPr>
      </p:pic>
      <p:pic>
        <p:nvPicPr>
          <p:cNvPr id="6" name="Изображение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6571" y="4136868"/>
            <a:ext cx="2964689" cy="2519733"/>
          </a:xfrm>
          <a:prstGeom prst="rect">
            <a:avLst/>
          </a:prstGeom>
        </p:spPr>
      </p:pic>
      <p:pic>
        <p:nvPicPr>
          <p:cNvPr id="7" name="Изображение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282318" y="4269001"/>
            <a:ext cx="3294988" cy="2387600"/>
          </a:xfrm>
          <a:prstGeom prst="rect">
            <a:avLst/>
          </a:prstGeom>
        </p:spPr>
      </p:pic>
      <p:pic>
        <p:nvPicPr>
          <p:cNvPr id="8" name="Изображение 12"/>
          <p:cNvPicPr>
            <a:picLocks noChangeAspect="1"/>
          </p:cNvPicPr>
          <p:nvPr/>
        </p:nvPicPr>
        <p:blipFill>
          <a:blip r:embed="rId8"/>
          <a:srcRect t="12385" r="5267" b="8100"/>
          <a:stretch/>
        </p:blipFill>
        <p:spPr>
          <a:xfrm>
            <a:off x="7995740" y="4070824"/>
            <a:ext cx="3632371" cy="251973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383805" y="365125"/>
            <a:ext cx="1142439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b="0" i="0" u="none" strike="noStrike">
                <a:solidFill>
                  <a:srgbClr val="FF0000"/>
                </a:solidFill>
                <a:latin typeface="Segoe UI" charset="0"/>
                <a:ea typeface="+mn-ea"/>
                <a:cs typeface="+mn-cs"/>
              </a:rPr>
              <a:t>Объяснить сложные термины</a:t>
            </a:r>
          </a:p>
          <a:p>
            <a:r>
              <a:rPr lang="en-US" sz="1800" b="0" i="0" u="none" strike="noStrike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В процессе обучения постоянно приходится разбираться в новых темах и вникать в сложные термины. </a:t>
            </a:r>
            <a:r>
              <a:rPr lang="en-US" sz="1800" b="0" i="0" u="sng" strike="noStrike">
                <a:solidFill>
                  <a:srgbClr val="2962F9"/>
                </a:solidFill>
                <a:latin typeface="Arial" panose="020B0604020202020204" pitchFamily="34" charset="0"/>
                <a:ea typeface="+mn-ea"/>
                <a:cs typeface="+mn-cs"/>
                <a:hlinkClick r:id="rId3"/>
              </a:rPr>
              <a:t>Нейросети</a:t>
            </a:r>
            <a:r>
              <a:rPr lang="en-US" sz="1800" b="0" i="0" u="none" strike="noStrike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 переформулируют заумный текст и объяснят понятие простым языком, как это сделал бы учитель. Попросите привести примеры и представить детали научных концепций дозированно — так вам будет легче освоить материал.</a:t>
            </a:r>
            <a:endParaRPr lang="ru-RU" sz="2400" b="0" i="0" u="none" strike="noStrike">
              <a:solidFill>
                <a:srgbClr val="FF0000"/>
              </a:solidFill>
              <a:latin typeface="Segoe UI" charset="0"/>
              <a:ea typeface="+mn-ea"/>
              <a:cs typeface="+mn-cs"/>
            </a:endParaRPr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endParaRPr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8023" y="1825625"/>
            <a:ext cx="6017977" cy="2924881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379354" y="2536048"/>
            <a:ext cx="5812646" cy="375030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838200" y="95854"/>
            <a:ext cx="10515600" cy="677629"/>
          </a:xfrm>
        </p:spPr>
        <p:txBody>
          <a:bodyPr/>
          <a:lstStyle/>
          <a:p>
            <a:pPr algn="ctr"/>
            <a:r>
              <a:rPr sz="2400" b="1">
                <a:solidFill>
                  <a:srgbClr val="FF0000"/>
                </a:solidFill>
              </a:rPr>
              <a:t>Создание и трансформация учебных текстов</a:t>
            </a:r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838200" y="689336"/>
            <a:ext cx="10515600" cy="12547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/>
              <a:t>С</a:t>
            </a:r>
            <a:r>
              <a:t>оздание текстов. </a:t>
            </a:r>
            <a:r>
              <a:rPr sz="1800"/>
              <a:t>Нейросети способны по вашему запросу сгенерировать текст любого объема и на любую тему, любого жанра или вида (монолог или диалог; повествование, описание или рассуждение). Вы можете также указать определенную лексику, которую нейросеть должна использовать в тексте, и задать его сложность.</a:t>
            </a:r>
            <a:endParaRPr lang="ru-RU" sz="1800"/>
          </a:p>
          <a:p>
            <a:pPr marL="0" indent="0">
              <a:buNone/>
            </a:pPr>
            <a:endParaRPr lang="ru-RU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rcRect l="3058" t="1981" r="11563" b="3243"/>
          <a:stretch/>
        </p:blipFill>
        <p:spPr>
          <a:xfrm>
            <a:off x="187989" y="1944056"/>
            <a:ext cx="5723761" cy="3837687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rcRect l="3799" t="2625" r="15202" b="5250"/>
          <a:stretch/>
        </p:blipFill>
        <p:spPr>
          <a:xfrm>
            <a:off x="6013256" y="1944056"/>
            <a:ext cx="6276448" cy="3837687"/>
          </a:xfrm>
          <a:prstGeom prst="rect">
            <a:avLst/>
          </a:prstGeom>
        </p:spPr>
      </p:pic>
      <p:sp>
        <p:nvSpPr>
          <p:cNvPr id="7" name="Текст. поле 6"/>
          <p:cNvSpPr txBox="1"/>
          <p:nvPr/>
        </p:nvSpPr>
        <p:spPr>
          <a:xfrm>
            <a:off x="3988579" y="2019789"/>
            <a:ext cx="1657701" cy="2153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Текст. поле 7"/>
          <p:cNvSpPr txBox="1"/>
          <p:nvPr/>
        </p:nvSpPr>
        <p:spPr>
          <a:xfrm>
            <a:off x="347809" y="6107474"/>
            <a:ext cx="11622604" cy="48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200" b="1" i="0" u="none" strike="noStrike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Лайфхак!</a:t>
            </a:r>
            <a:r>
              <a:rPr sz="1200" b="0" i="0" u="none" strike="noStrike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Если вы попросите нейросеть написать текст по образцу или по подробному плану (например, приложив структуру письменного задания ), то результат получится более качественным.</a:t>
            </a:r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249169" y="155673"/>
            <a:ext cx="11693662" cy="4351117"/>
          </a:xfrm>
        </p:spPr>
        <p:txBody>
          <a:bodyPr/>
          <a:lstStyle/>
          <a:p>
            <a:r>
              <a:rPr sz="1800"/>
              <a:t>Трансформация текстов. Что у нейросети получается хорошо, так это адаптация и трансформация готовых текстов. Можно попросить ее упростить или усложнить текст. Рассмотрим пример адаптации всем нам известного отрывка из романа Л. Н. Толстого:</a:t>
            </a:r>
          </a:p>
          <a:p>
            <a:r>
              <a:rPr sz="2400"/>
              <a:t>📗</a:t>
            </a:r>
            <a:r>
              <a:rPr sz="1400"/>
              <a:t>Оригинал:</a:t>
            </a:r>
            <a:endParaRPr sz="2800"/>
          </a:p>
          <a:p>
            <a:endParaRPr sz="1800"/>
          </a:p>
          <a:p>
            <a:r>
              <a:rPr sz="1800"/>
              <a:t>Всё смешалось в доме Облонских. Жена узнала, что муж был в связи с бывшею в их доме француженкою-гувернанткой, и</a:t>
            </a:r>
            <a:r>
              <a:rPr sz="3600"/>
              <a:t> </a:t>
            </a:r>
            <a:r>
              <a:rPr sz="1800"/>
              <a:t>объявила мужу, что не может жить с ним в одном доме. Положение это продолжалось уже третий день и мучительно чувствовалось и самими супругами, и всеми членами семьи, и домочадцами. </a:t>
            </a:r>
          </a:p>
          <a:p>
            <a:endParaRPr sz="1800"/>
          </a:p>
          <a:p>
            <a:r>
              <a:rPr sz="1800"/>
              <a:t>📗Адаптация:</a:t>
            </a:r>
          </a:p>
          <a:p>
            <a:endParaRPr sz="1800"/>
          </a:p>
          <a:p>
            <a:r>
              <a:rPr sz="1800"/>
              <a:t>В доме Облонских произошел скандал. Жена узнала, что ее муж имел связь с бывшей гувернанткой из Франции, которая жила с ними в доме. Она объявила мужу, что больше не может жить с ним под одной крышей. Эта ситуация продолжалась уже третий день и была мучительной для супругов, членов семьи и слуг.  </a:t>
            </a:r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888688" y="6007650"/>
            <a:ext cx="10675481" cy="421662"/>
          </a:xfrm>
        </p:spPr>
        <p:txBody>
          <a:bodyPr/>
          <a:lstStyle/>
          <a:p>
            <a:pPr marL="0" indent="0">
              <a:buNone/>
            </a:pPr>
            <a:endParaRPr sz="180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769311" y="4295972"/>
            <a:ext cx="3102929" cy="248234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endParaRPr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8860" y="0"/>
            <a:ext cx="10285851" cy="607741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3354202" y="146342"/>
            <a:ext cx="3733333" cy="534579"/>
          </a:xfrm>
        </p:spPr>
        <p:txBody>
          <a:bodyPr/>
          <a:lstStyle/>
          <a:p>
            <a:r>
              <a:rPr lang="ru-RU" sz="2000" b="0" i="0" u="none" strike="noStrike">
                <a:solidFill>
                  <a:srgbClr val="FF0000"/>
                </a:solidFill>
                <a:latin typeface="Segoe UI" charset="0"/>
                <a:ea typeface="+mn-ea"/>
                <a:cs typeface="+mn-cs"/>
              </a:rPr>
              <a:t>Составить план сочинения</a:t>
            </a:r>
            <a:endParaRPr sz="2000">
              <a:solidFill>
                <a:srgbClr val="FF0000"/>
              </a:solidFill>
            </a:endParaRPr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611002" y="89970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1600" b="0" i="0" u="none" strike="noStrike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Основной текст сочинения придётся написать самостоятельно, но план можно собрать за пару минут благодаря искусственному интеллекту. Это поможет раскрыть заданную тему с разных сторон.</a:t>
            </a:r>
            <a:endParaRPr sz="160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rcRect l="7515" r="4509"/>
          <a:stretch/>
        </p:blipFill>
        <p:spPr>
          <a:xfrm>
            <a:off x="4882838" y="1492193"/>
            <a:ext cx="6894542" cy="5365806"/>
          </a:xfrm>
          <a:prstGeom prst="rect">
            <a:avLst/>
          </a:prstGeom>
        </p:spPr>
      </p:pic>
      <p:sp>
        <p:nvSpPr>
          <p:cNvPr id="5" name="Текст. поле 4"/>
          <p:cNvSpPr txBox="1"/>
          <p:nvPr/>
        </p:nvSpPr>
        <p:spPr>
          <a:xfrm>
            <a:off x="743767" y="2186381"/>
            <a:ext cx="3578128" cy="1908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350" b="0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Используйте такую команду: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Придумай план интересного сочинения / научной работы на тему (тема сочинения) для (возраст и целевая аудитория). Распиши каждый пункт подробно, что можно в него включить.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. поле 1"/>
          <p:cNvSpPr txBox="1"/>
          <p:nvPr/>
        </p:nvSpPr>
        <p:spPr>
          <a:xfrm>
            <a:off x="280491" y="138895"/>
            <a:ext cx="11614188" cy="964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u="none" strike="noStrike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Нейросети могут быть обучены для автоматической оценки работ учеников, таких как тесты и эссе. Нейросети могут быть обучены распознавать ошибки учеников и предлагать обратную связь, подобно тому, как это делает учитель. Они могут помочь устанавливать, где именно возникают проблемы, предлагать комментарии и дополнительные материалы для поддержки прогресса учеников. Это может облегчить учителям задачу проверки большого количества работ и обеспечить более объективную оценку.</a:t>
            </a:r>
            <a:endParaRPr lang="en-US"/>
          </a:p>
        </p:txBody>
      </p:sp>
      <p:sp>
        <p:nvSpPr>
          <p:cNvPr id="3" name="Текст. поле 2"/>
          <p:cNvSpPr txBox="1"/>
          <p:nvPr/>
        </p:nvSpPr>
        <p:spPr>
          <a:xfrm>
            <a:off x="280491" y="1103492"/>
            <a:ext cx="5496684" cy="2042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None/>
            </a:pPr>
            <a:r>
              <a:rPr lang="en-US" sz="1400" b="0" i="0" u="none" strike="noStrike">
                <a:solidFill>
                  <a:srgbClr val="000000"/>
                </a:solidFill>
                <a:latin typeface="Roboto" charset="0"/>
                <a:ea typeface="+mn-ea"/>
                <a:cs typeface="+mn-cs"/>
              </a:rPr>
              <a:t>Для проверки нужно задать запрос в нейросеть, содержащий:</a:t>
            </a:r>
          </a:p>
          <a:p>
            <a:pPr marL="0" marR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·"/>
            </a:pPr>
            <a:r>
              <a:rPr lang="en-US" sz="1400" b="0" i="0" u="none" strike="noStrike">
                <a:solidFill>
                  <a:srgbClr val="000000"/>
                </a:solidFill>
                <a:latin typeface="Roboto" charset="0"/>
                <a:ea typeface="+mn-ea"/>
                <a:cs typeface="+mn-cs"/>
              </a:rPr>
              <a:t>должность и предмет (например, учитель </a:t>
            </a:r>
            <a:r>
              <a:rPr lang="ru-RU" sz="1400" b="0" i="0" u="none" strike="noStrike">
                <a:solidFill>
                  <a:srgbClr val="000000"/>
                </a:solidFill>
                <a:latin typeface="Roboto" charset="0"/>
                <a:ea typeface="+mn-ea"/>
                <a:cs typeface="+mn-cs"/>
              </a:rPr>
              <a:t>русского языка</a:t>
            </a:r>
            <a:r>
              <a:rPr lang="en-US" sz="1400" b="0" i="0" u="none" strike="noStrike">
                <a:solidFill>
                  <a:srgbClr val="000000"/>
                </a:solidFill>
                <a:latin typeface="Roboto" charset="0"/>
                <a:ea typeface="+mn-ea"/>
                <a:cs typeface="+mn-cs"/>
              </a:rPr>
              <a:t>),</a:t>
            </a:r>
          </a:p>
          <a:p>
            <a:pPr marL="0" marR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·"/>
            </a:pPr>
            <a:r>
              <a:rPr lang="en-US" sz="1400" b="0" i="0" u="none" strike="noStrike">
                <a:solidFill>
                  <a:srgbClr val="000000"/>
                </a:solidFill>
                <a:latin typeface="Roboto" charset="0"/>
                <a:ea typeface="+mn-ea"/>
                <a:cs typeface="+mn-cs"/>
              </a:rPr>
              <a:t>что нужно проверить,</a:t>
            </a:r>
          </a:p>
          <a:p>
            <a:pPr marL="0" marR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·"/>
            </a:pPr>
            <a:r>
              <a:rPr lang="en-US" sz="1400" b="0" i="0" u="none" strike="noStrike">
                <a:solidFill>
                  <a:srgbClr val="000000"/>
                </a:solidFill>
                <a:latin typeface="Roboto" charset="0"/>
                <a:ea typeface="+mn-ea"/>
                <a:cs typeface="+mn-cs"/>
              </a:rPr>
              <a:t>какую оценку по </a:t>
            </a:r>
            <a:r>
              <a:rPr lang="ru-RU" sz="1400" b="0" i="0" u="none" strike="noStrike">
                <a:solidFill>
                  <a:srgbClr val="000000"/>
                </a:solidFill>
                <a:latin typeface="Roboto" charset="0"/>
                <a:ea typeface="+mn-ea"/>
                <a:cs typeface="+mn-cs"/>
              </a:rPr>
              <a:t>5</a:t>
            </a:r>
            <a:r>
              <a:rPr lang="en-US" sz="1400" b="0" i="0" u="none" strike="noStrike">
                <a:solidFill>
                  <a:srgbClr val="000000"/>
                </a:solidFill>
                <a:latin typeface="Roboto" charset="0"/>
                <a:ea typeface="+mn-ea"/>
                <a:cs typeface="+mn-cs"/>
              </a:rPr>
              <a:t>-балльной шкале дать,</a:t>
            </a:r>
          </a:p>
          <a:p>
            <a:pPr marL="0" marR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·"/>
            </a:pPr>
            <a:r>
              <a:rPr lang="en-US" sz="1400" b="0" i="0" u="none" strike="noStrike">
                <a:solidFill>
                  <a:srgbClr val="000000"/>
                </a:solidFill>
                <a:latin typeface="Roboto" charset="0"/>
                <a:ea typeface="+mn-ea"/>
                <a:cs typeface="+mn-cs"/>
              </a:rPr>
              <a:t>какие рекомендации по улучшению работы выдать.</a:t>
            </a:r>
          </a:p>
          <a:p>
            <a:pPr marL="0" marR="0" indent="0" algn="l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</a:pPr>
            <a:r>
              <a:rPr lang="ru-RU" sz="1400" b="0" i="0" u="none" strike="noStrike">
                <a:solidFill>
                  <a:srgbClr val="000000"/>
                </a:solidFill>
                <a:latin typeface="Roboto" charset="0"/>
                <a:ea typeface="+mn-ea"/>
                <a:cs typeface="+mn-cs"/>
              </a:rPr>
              <a:t>В</a:t>
            </a:r>
            <a:r>
              <a:rPr lang="en-US" sz="1400" b="0" i="0" u="none" strike="noStrike">
                <a:solidFill>
                  <a:srgbClr val="000000"/>
                </a:solidFill>
                <a:latin typeface="Roboto" charset="0"/>
                <a:ea typeface="+mn-ea"/>
                <a:cs typeface="+mn-cs"/>
              </a:rPr>
              <a:t>вести саму работу ученика.</a:t>
            </a:r>
            <a:endParaRPr sz="1400"/>
          </a:p>
          <a:p>
            <a:pPr marL="0" marR="0" indent="0" algn="l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</a:pPr>
            <a:endParaRPr sz="1400"/>
          </a:p>
        </p:txBody>
      </p:sp>
      <p:pic>
        <p:nvPicPr>
          <p:cNvPr id="4" name="Изображение 7"/>
          <p:cNvPicPr>
            <a:picLocks noChangeAspect="1"/>
          </p:cNvPicPr>
          <p:nvPr/>
        </p:nvPicPr>
        <p:blipFill>
          <a:blip r:embed="rId3"/>
          <a:srcRect l="4961" r="2263"/>
          <a:stretch/>
        </p:blipFill>
        <p:spPr>
          <a:xfrm>
            <a:off x="125294" y="2712795"/>
            <a:ext cx="5365781" cy="4007822"/>
          </a:xfrm>
          <a:prstGeom prst="rect">
            <a:avLst/>
          </a:prstGeom>
        </p:spPr>
      </p:pic>
      <p:pic>
        <p:nvPicPr>
          <p:cNvPr id="5" name="Изображение 8"/>
          <p:cNvPicPr>
            <a:picLocks noChangeAspect="1"/>
          </p:cNvPicPr>
          <p:nvPr/>
        </p:nvPicPr>
        <p:blipFill>
          <a:blip r:embed="rId4"/>
          <a:srcRect l="3687"/>
          <a:stretch/>
        </p:blipFill>
        <p:spPr>
          <a:xfrm>
            <a:off x="6087585" y="1377597"/>
            <a:ext cx="5713889" cy="4102808"/>
          </a:xfrm>
          <a:prstGeom prst="rect">
            <a:avLst/>
          </a:prstGeom>
        </p:spPr>
      </p:pic>
      <p:sp>
        <p:nvSpPr>
          <p:cNvPr id="6" name="Текст. поле 5"/>
          <p:cNvSpPr txBox="1"/>
          <p:nvPr/>
        </p:nvSpPr>
        <p:spPr>
          <a:xfrm>
            <a:off x="5710792" y="5759456"/>
            <a:ext cx="6481208" cy="96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0" i="0" u="none" strike="noStrike">
                <a:solidFill>
                  <a:srgbClr val="000000"/>
                </a:solidFill>
                <a:latin typeface="Roboto" charset="0"/>
                <a:ea typeface="+mn-ea"/>
                <a:cs typeface="+mn-cs"/>
              </a:rPr>
              <a:t>❗❗❗Необходимо помнить, что </a:t>
            </a:r>
            <a:r>
              <a:rPr lang="ru-RU" sz="1300" b="0" i="0" u="none" strike="noStrike">
                <a:solidFill>
                  <a:srgbClr val="000000"/>
                </a:solidFill>
                <a:latin typeface="Roboto" charset="0"/>
                <a:ea typeface="+mn-ea"/>
                <a:cs typeface="+mn-cs"/>
              </a:rPr>
              <a:t>м</a:t>
            </a:r>
            <a:r>
              <a:rPr lang="en-US" sz="1300" b="0" i="0" u="none" strike="noStrike">
                <a:solidFill>
                  <a:srgbClr val="000000"/>
                </a:solidFill>
                <a:latin typeface="Roboto" charset="0"/>
                <a:ea typeface="+mn-ea"/>
                <a:cs typeface="+mn-cs"/>
              </a:rPr>
              <a:t>ы несешь ответственность за использование нейросети, и необходимо всегда </a:t>
            </a:r>
            <a:r>
              <a:rPr lang="en-US" sz="1300" b="1" i="0" u="none" strike="noStrike">
                <a:solidFill>
                  <a:srgbClr val="000000"/>
                </a:solidFill>
                <a:latin typeface="Roboto" charset="0"/>
                <a:ea typeface="+mn-ea"/>
                <a:cs typeface="+mn-cs"/>
              </a:rPr>
              <a:t>проверять достоверность выданного материала.</a:t>
            </a:r>
            <a:endParaRPr lang="en-US"/>
          </a:p>
          <a:p>
            <a:endParaRPr lang="en-US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Notes Theme">
  <a:themeElements>
    <a:clrScheme name="Office Notes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Notes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Notes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1"/>
        </a:gradFill>
      </a:fillStyleLst>
      <a:lnStyleLst>
        <a:ln w="9525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>
          <a:solidFill>
            <a:schemeClr val="phClr"/>
          </a:solidFill>
          <a:prstDash val="solid"/>
        </a:ln>
        <a:ln w="38100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25</TotalTime>
  <Words>2097</Words>
  <Application>Microsoft Office PowerPoint</Application>
  <PresentationFormat>Произвольный</PresentationFormat>
  <Paragraphs>165</Paragraphs>
  <Slides>27</Slides>
  <Notes>27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9" baseType="lpstr">
      <vt:lpstr>Метро</vt:lpstr>
      <vt:lpstr>Пакет</vt:lpstr>
      <vt:lpstr>AI:новые возможности в образовании, опыт успешного применения  </vt:lpstr>
      <vt:lpstr>Слайд 2</vt:lpstr>
      <vt:lpstr>Слайд 3</vt:lpstr>
      <vt:lpstr>Объяснить сложные термины В процессе обучения постоянно приходится разбираться в новых темах и вникать в сложные термины. Нейросети переформулируют заумный текст и объяснят понятие простым языком, как это сделал бы учитель. Попросите привести примеры и представить детали научных концепций дозированно — так вам будет легче освоить материал.</vt:lpstr>
      <vt:lpstr>Создание и трансформация учебных текстов</vt:lpstr>
      <vt:lpstr>Трансформация текстов. Что у нейросети получается хорошо, так это адаптация и трансформация готовых текстов. Можно попросить ее упростить или усложнить текст. Рассмотрим пример адаптации всем нам известного отрывка из романа Л. Н. Толстого: 📗Оригинал:  Всё смешалось в доме Облонских. Жена узнала, что муж был в связи с бывшею в их доме француженкою-гувернанткой, и объявила мужу, что не может жить с ним в одном доме. Положение это продолжалось уже третий день и мучительно чувствовалось и самими супругами, и всеми членами семьи, и домочадцами.   📗Адаптация:  В доме Облонских произошел скандал. Жена узнала, что ее муж имел связь с бывшей гувернанткой из Франции, которая жила с ними в доме. Она объявила мужу, что больше не может жить с ним под одной крышей. Эта ситуация продолжалась уже третий день и была мучительной для супругов, членов семьи и слуг.  </vt:lpstr>
      <vt:lpstr>Слайд 7</vt:lpstr>
      <vt:lpstr>Составить план сочинения</vt:lpstr>
      <vt:lpstr>Слайд 9</vt:lpstr>
      <vt:lpstr>Проверить текст на ошибки и отредактировать текст https://ya.ru/alisa_davay_pridumaem?win=619</vt:lpstr>
      <vt:lpstr>Написание учебных планов</vt:lpstr>
      <vt:lpstr>Составление контрольных работ и тестов</vt:lpstr>
      <vt:lpstr>Создание тестов, викторин Telegram - Quiz Bot</vt:lpstr>
      <vt:lpstr>Составление упражнений                https://gpt-chatbot.ru/  </vt:lpstr>
      <vt:lpstr>Работа со словами  </vt:lpstr>
      <vt:lpstr>Ознакомиться с кратким содержанием книги или статьи </vt:lpstr>
      <vt:lpstr>Слайд 17</vt:lpstr>
      <vt:lpstr>Слайд 18</vt:lpstr>
      <vt:lpstr>Нейросети для генерации картинок</vt:lpstr>
      <vt:lpstr>Запрос будет требовать уточнения с вашей стороны, если на изображении есть некоторые неточности, которые нужно поправить. Сравните изображения, сгенерированные одной нейросетью с уточнением значения. Примеры сгенерированных изображений нейросети Lexica.art: “Бедный как церковная мышь” – пока непонятно, как “мышь” относится к “церкви”, хочется уточнения. “Бедная церковная мышь в бедной одежде” – обратите внимание, что церковная одежда совсем не выглядит бедной; “Бедная церковная мышь в бедной дырявой одежде”– на этом результате я остановилась, хотя слово “дырявый” нейросетью было проигнорировано. </vt:lpstr>
      <vt:lpstr>Какие нейросети дают лучшие результаты при генерации картинок?</vt:lpstr>
      <vt:lpstr>Слайд 22</vt:lpstr>
      <vt:lpstr>Сравните изображения по запросу “денег куры не клюют” этих нейросетей: 1.Kandinsky2.2 2.Images.ai 3.Dream by Wombo </vt:lpstr>
      <vt:lpstr>Шедеврум https://rudalle.ru/ https://aigitalpro.ru/   </vt:lpstr>
      <vt:lpstr>Слайд 25</vt:lpstr>
      <vt:lpstr>Создание презентаций</vt:lpstr>
      <vt:lpstr>Слайд 27</vt:lpstr>
    </vt:vector>
  </TitlesOfParts>
  <Company>Mobile Systems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Пользователь</dc:creator>
  <cp:lastModifiedBy>Пользователь</cp:lastModifiedBy>
  <cp:revision>7</cp:revision>
  <dcterms:created xsi:type="dcterms:W3CDTF">2017-06-21T13:57:27Z</dcterms:created>
  <dcterms:modified xsi:type="dcterms:W3CDTF">2023-11-28T08:54:11Z</dcterms:modified>
</cp:coreProperties>
</file>