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0" r:id="rId2"/>
    <p:sldMasterId id="2147483680" r:id="rId3"/>
    <p:sldMasterId id="2147483690" r:id="rId4"/>
  </p:sldMasterIdLst>
  <p:notesMasterIdLst>
    <p:notesMasterId r:id="rId91"/>
  </p:notesMasterIdLst>
  <p:sldIdLst>
    <p:sldId id="314" r:id="rId5"/>
    <p:sldId id="329" r:id="rId6"/>
    <p:sldId id="334" r:id="rId7"/>
    <p:sldId id="330" r:id="rId8"/>
    <p:sldId id="331" r:id="rId9"/>
    <p:sldId id="332" r:id="rId10"/>
    <p:sldId id="333" r:id="rId11"/>
    <p:sldId id="335" r:id="rId12"/>
    <p:sldId id="336" r:id="rId13"/>
    <p:sldId id="337" r:id="rId14"/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338" r:id="rId39"/>
    <p:sldId id="340" r:id="rId40"/>
    <p:sldId id="339" r:id="rId41"/>
    <p:sldId id="280" r:id="rId42"/>
    <p:sldId id="281" r:id="rId43"/>
    <p:sldId id="311" r:id="rId44"/>
    <p:sldId id="343" r:id="rId45"/>
    <p:sldId id="342" r:id="rId46"/>
    <p:sldId id="282" r:id="rId47"/>
    <p:sldId id="283" r:id="rId48"/>
    <p:sldId id="284" r:id="rId49"/>
    <p:sldId id="285" r:id="rId50"/>
    <p:sldId id="286" r:id="rId51"/>
    <p:sldId id="294" r:id="rId52"/>
    <p:sldId id="288" r:id="rId53"/>
    <p:sldId id="287" r:id="rId54"/>
    <p:sldId id="289" r:id="rId55"/>
    <p:sldId id="290" r:id="rId56"/>
    <p:sldId id="291" r:id="rId57"/>
    <p:sldId id="315" r:id="rId58"/>
    <p:sldId id="344" r:id="rId59"/>
    <p:sldId id="345" r:id="rId60"/>
    <p:sldId id="316" r:id="rId61"/>
    <p:sldId id="292" r:id="rId62"/>
    <p:sldId id="293" r:id="rId63"/>
    <p:sldId id="295" r:id="rId64"/>
    <p:sldId id="296" r:id="rId65"/>
    <p:sldId id="297" r:id="rId66"/>
    <p:sldId id="298" r:id="rId67"/>
    <p:sldId id="299" r:id="rId68"/>
    <p:sldId id="300" r:id="rId69"/>
    <p:sldId id="301" r:id="rId70"/>
    <p:sldId id="302" r:id="rId71"/>
    <p:sldId id="303" r:id="rId72"/>
    <p:sldId id="304" r:id="rId73"/>
    <p:sldId id="305" r:id="rId74"/>
    <p:sldId id="309" r:id="rId75"/>
    <p:sldId id="306" r:id="rId76"/>
    <p:sldId id="307" r:id="rId77"/>
    <p:sldId id="308" r:id="rId78"/>
    <p:sldId id="317" r:id="rId79"/>
    <p:sldId id="318" r:id="rId80"/>
    <p:sldId id="319" r:id="rId81"/>
    <p:sldId id="321" r:id="rId82"/>
    <p:sldId id="322" r:id="rId83"/>
    <p:sldId id="323" r:id="rId84"/>
    <p:sldId id="324" r:id="rId85"/>
    <p:sldId id="325" r:id="rId86"/>
    <p:sldId id="326" r:id="rId87"/>
    <p:sldId id="327" r:id="rId88"/>
    <p:sldId id="320" r:id="rId89"/>
    <p:sldId id="328" r:id="rId9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3"/>
    <p:restoredTop sz="75906" autoAdjust="0"/>
  </p:normalViewPr>
  <p:slideViewPr>
    <p:cSldViewPr snapToGrid="0" snapToObjects="1">
      <p:cViewPr varScale="1">
        <p:scale>
          <a:sx n="87" d="100"/>
          <a:sy n="87" d="100"/>
        </p:scale>
        <p:origin x="14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67513668799212612"/>
          <c:y val="0.904687444347475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0C0EF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B5-4623-87FA-230B12B8185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004185"/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rgbClr val="00CCCC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6FB5-4623-87FA-230B12B8185B}"/>
              </c:ext>
            </c:extLst>
          </c:dPt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B5-4623-87FA-230B12B8185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FB5-4623-87FA-230B12B818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13412832"/>
        <c:axId val="913406592"/>
        <c:axId val="917641952"/>
      </c:bar3DChart>
      <c:catAx>
        <c:axId val="913412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3406592"/>
        <c:crosses val="autoZero"/>
        <c:auto val="1"/>
        <c:lblAlgn val="ctr"/>
        <c:lblOffset val="100"/>
        <c:noMultiLvlLbl val="0"/>
      </c:catAx>
      <c:valAx>
        <c:axId val="913406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3412832"/>
        <c:crosses val="autoZero"/>
        <c:crossBetween val="between"/>
      </c:valAx>
      <c:serAx>
        <c:axId val="91764195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3406592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CCCC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08EC-42A1-B371-573651C2D766}"/>
              </c:ext>
            </c:extLst>
          </c:dPt>
          <c:dPt>
            <c:idx val="1"/>
            <c:bubble3D val="0"/>
            <c:spPr>
              <a:solidFill>
                <a:srgbClr val="1E459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08EC-42A1-B371-573651C2D766}"/>
              </c:ext>
            </c:extLst>
          </c:dPt>
          <c:dPt>
            <c:idx val="2"/>
            <c:bubble3D val="0"/>
            <c:spPr>
              <a:solidFill>
                <a:srgbClr val="40C0E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8EC-42A1-B371-573651C2D766}"/>
              </c:ext>
            </c:extLst>
          </c:dPt>
          <c:dPt>
            <c:idx val="3"/>
            <c:bubble3D val="0"/>
            <c:spPr>
              <a:solidFill>
                <a:srgbClr val="F0DC8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8EC-42A1-B371-573651C2D766}"/>
              </c:ext>
            </c:extLst>
          </c:dPt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EC-42A1-B371-573651C2D7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solidFill>
          <a:srgbClr val="40C0E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surface3DChart>
        <c:wireframe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shade val="65000"/>
              </a:schemeClr>
            </a:solidFill>
            <a:ln/>
            <a:effectLst/>
            <a:sp3d/>
          </c:spPr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DA-4148-A898-90DA910D136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1"/>
            </a:solidFill>
            <a:ln/>
            <a:effectLst/>
            <a:sp3d/>
          </c:spPr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4DA-4148-A898-90DA910D136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1">
                <a:tint val="65000"/>
              </a:schemeClr>
            </a:solidFill>
            <a:ln/>
            <a:effectLst/>
            <a:sp3d/>
          </c:spPr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4DA-4148-A898-90DA910D136D}"/>
            </c:ext>
          </c:extLst>
        </c:ser>
        <c:bandFmts>
          <c:bandFmt>
            <c:idx val="0"/>
            <c:spPr>
              <a:solidFill>
                <a:schemeClr val="accent1">
                  <a:shade val="41000"/>
                </a:schemeClr>
              </a:solidFill>
              <a:ln/>
              <a:effectLst/>
              <a:sp3d/>
            </c:spPr>
          </c:bandFmt>
          <c:bandFmt>
            <c:idx val="1"/>
            <c:spPr>
              <a:solidFill>
                <a:schemeClr val="accent1">
                  <a:shade val="53000"/>
                </a:schemeClr>
              </a:solidFill>
              <a:ln/>
              <a:effectLst/>
              <a:sp3d/>
            </c:spPr>
          </c:bandFmt>
          <c:bandFmt>
            <c:idx val="2"/>
            <c:spPr>
              <a:solidFill>
                <a:schemeClr val="accent1">
                  <a:shade val="65000"/>
                </a:schemeClr>
              </a:solidFill>
              <a:ln/>
              <a:effectLst/>
              <a:sp3d/>
            </c:spPr>
          </c:bandFmt>
          <c:bandFmt>
            <c:idx val="3"/>
            <c:spPr>
              <a:solidFill>
                <a:schemeClr val="accent1">
                  <a:shade val="76000"/>
                </a:schemeClr>
              </a:solidFill>
              <a:ln/>
              <a:effectLst/>
              <a:sp3d/>
            </c:spPr>
          </c:bandFmt>
          <c:bandFmt>
            <c:idx val="4"/>
            <c:spPr>
              <a:solidFill>
                <a:schemeClr val="accent1">
                  <a:shade val="88000"/>
                </a:schemeClr>
              </a:solidFill>
              <a:ln/>
              <a:effectLst/>
              <a:sp3d/>
            </c:spPr>
          </c:bandFmt>
          <c:bandFmt>
            <c:idx val="5"/>
            <c:spPr>
              <a:solidFill>
                <a:schemeClr val="accent1"/>
              </a:solidFill>
              <a:ln/>
              <a:effectLst/>
              <a:sp3d/>
            </c:spPr>
          </c:bandFmt>
          <c:bandFmt>
            <c:idx val="6"/>
            <c:spPr>
              <a:solidFill>
                <a:schemeClr val="accent1">
                  <a:tint val="89000"/>
                </a:schemeClr>
              </a:solidFill>
              <a:ln/>
              <a:effectLst/>
              <a:sp3d/>
            </c:spPr>
          </c:bandFmt>
          <c:bandFmt>
            <c:idx val="7"/>
            <c:spPr>
              <a:solidFill>
                <a:schemeClr val="accent1">
                  <a:tint val="77000"/>
                </a:schemeClr>
              </a:solidFill>
              <a:ln/>
              <a:effectLst/>
              <a:sp3d/>
            </c:spPr>
          </c:bandFmt>
          <c:bandFmt>
            <c:idx val="8"/>
            <c:spPr>
              <a:solidFill>
                <a:schemeClr val="accent1">
                  <a:tint val="65000"/>
                </a:schemeClr>
              </a:solidFill>
              <a:ln/>
              <a:effectLst/>
              <a:sp3d/>
            </c:spPr>
          </c:bandFmt>
          <c:bandFmt>
            <c:idx val="9"/>
            <c:spPr>
              <a:solidFill>
                <a:schemeClr val="accent1">
                  <a:tint val="54000"/>
                </a:schemeClr>
              </a:solidFill>
              <a:ln/>
              <a:effectLst/>
              <a:sp3d/>
            </c:spPr>
          </c:bandFmt>
          <c:bandFmt>
            <c:idx val="10"/>
            <c:spPr>
              <a:solidFill>
                <a:schemeClr val="accent1">
                  <a:tint val="42000"/>
                </a:schemeClr>
              </a:solidFill>
              <a:ln/>
              <a:effectLst/>
              <a:sp3d/>
            </c:spPr>
          </c:bandFmt>
          <c:bandFmt>
            <c:idx val="11"/>
            <c:spPr>
              <a:solidFill>
                <a:schemeClr val="accent1">
                  <a:tint val="30000"/>
                </a:schemeClr>
              </a:solidFill>
              <a:ln/>
              <a:effectLst/>
              <a:sp3d/>
            </c:spPr>
          </c:bandFmt>
          <c:bandFmt>
            <c:idx val="12"/>
            <c:spPr>
              <a:solidFill>
                <a:schemeClr val="accent1">
                  <a:tint val="19000"/>
                </a:schemeClr>
              </a:solidFill>
              <a:ln/>
              <a:effectLst/>
              <a:sp3d/>
            </c:spPr>
          </c:bandFmt>
          <c:bandFmt>
            <c:idx val="13"/>
            <c:spPr>
              <a:solidFill>
                <a:schemeClr val="accent1">
                  <a:tint val="7000"/>
                </a:schemeClr>
              </a:solidFill>
              <a:ln/>
              <a:effectLst/>
              <a:sp3d/>
            </c:spPr>
          </c:bandFmt>
          <c:bandFmt>
            <c:idx val="14"/>
            <c:spPr>
              <a:solidFill>
                <a:schemeClr val="accent1">
                  <a:tint val="95000"/>
                </a:schemeClr>
              </a:solidFill>
              <a:ln/>
              <a:effectLst/>
              <a:sp3d/>
            </c:spPr>
          </c:bandFmt>
        </c:bandFmts>
        <c:axId val="629223632"/>
        <c:axId val="629219472"/>
        <c:axId val="760560544"/>
      </c:surface3DChart>
      <c:catAx>
        <c:axId val="629223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9219472"/>
        <c:crosses val="autoZero"/>
        <c:auto val="1"/>
        <c:lblAlgn val="ctr"/>
        <c:lblOffset val="100"/>
        <c:noMultiLvlLbl val="0"/>
      </c:catAx>
      <c:valAx>
        <c:axId val="629219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9223632"/>
        <c:crosses val="autoZero"/>
        <c:crossBetween val="midCat"/>
      </c:valAx>
      <c:serAx>
        <c:axId val="760560544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9219472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0C0EF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1B-473D-838E-3CCC9D6C289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EA7551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1B-473D-838E-3CCC9D6C289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rgbClr val="00CCCC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01B-473D-838E-3CCC9D6C28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46200432"/>
        <c:axId val="946192944"/>
        <c:axId val="0"/>
      </c:bar3DChart>
      <c:catAx>
        <c:axId val="9462004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46192944"/>
        <c:crosses val="autoZero"/>
        <c:auto val="1"/>
        <c:lblAlgn val="ctr"/>
        <c:lblOffset val="100"/>
        <c:noMultiLvlLbl val="0"/>
      </c:catAx>
      <c:valAx>
        <c:axId val="9461929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46200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67513668799212612"/>
          <c:y val="0.904687444347475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0C0EF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B5-4623-87FA-230B12B8185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004185"/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rgbClr val="00CCCC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6FB5-4623-87FA-230B12B8185B}"/>
              </c:ext>
            </c:extLst>
          </c:dPt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B5-4623-87FA-230B12B8185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FB5-4623-87FA-230B12B818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13412832"/>
        <c:axId val="913406592"/>
        <c:axId val="917641952"/>
      </c:bar3DChart>
      <c:catAx>
        <c:axId val="913412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3406592"/>
        <c:crosses val="autoZero"/>
        <c:auto val="1"/>
        <c:lblAlgn val="ctr"/>
        <c:lblOffset val="100"/>
        <c:noMultiLvlLbl val="0"/>
      </c:catAx>
      <c:valAx>
        <c:axId val="913406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3412832"/>
        <c:crosses val="autoZero"/>
        <c:crossBetween val="between"/>
      </c:valAx>
      <c:serAx>
        <c:axId val="91764195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3406592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CCCC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08EC-42A1-B371-573651C2D766}"/>
              </c:ext>
            </c:extLst>
          </c:dPt>
          <c:dPt>
            <c:idx val="1"/>
            <c:bubble3D val="0"/>
            <c:spPr>
              <a:solidFill>
                <a:srgbClr val="1E459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08EC-42A1-B371-573651C2D766}"/>
              </c:ext>
            </c:extLst>
          </c:dPt>
          <c:dPt>
            <c:idx val="2"/>
            <c:bubble3D val="0"/>
            <c:spPr>
              <a:solidFill>
                <a:srgbClr val="40C0E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8EC-42A1-B371-573651C2D766}"/>
              </c:ext>
            </c:extLst>
          </c:dPt>
          <c:dPt>
            <c:idx val="3"/>
            <c:bubble3D val="0"/>
            <c:spPr>
              <a:solidFill>
                <a:srgbClr val="F0DC8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8EC-42A1-B371-573651C2D766}"/>
              </c:ext>
            </c:extLst>
          </c:dPt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EC-42A1-B371-573651C2D7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solidFill>
          <a:srgbClr val="40C0E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surface3DChart>
        <c:wireframe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shade val="65000"/>
              </a:schemeClr>
            </a:solidFill>
            <a:ln/>
            <a:effectLst/>
            <a:sp3d/>
          </c:spPr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DA-4148-A898-90DA910D136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1"/>
            </a:solidFill>
            <a:ln/>
            <a:effectLst/>
            <a:sp3d/>
          </c:spPr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4DA-4148-A898-90DA910D136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1">
                <a:tint val="65000"/>
              </a:schemeClr>
            </a:solidFill>
            <a:ln/>
            <a:effectLst/>
            <a:sp3d/>
          </c:spPr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4DA-4148-A898-90DA910D136D}"/>
            </c:ext>
          </c:extLst>
        </c:ser>
        <c:bandFmts>
          <c:bandFmt>
            <c:idx val="0"/>
            <c:spPr>
              <a:solidFill>
                <a:schemeClr val="accent1">
                  <a:shade val="41000"/>
                </a:schemeClr>
              </a:solidFill>
              <a:ln/>
              <a:effectLst/>
              <a:sp3d/>
            </c:spPr>
          </c:bandFmt>
          <c:bandFmt>
            <c:idx val="1"/>
            <c:spPr>
              <a:solidFill>
                <a:schemeClr val="accent1">
                  <a:shade val="53000"/>
                </a:schemeClr>
              </a:solidFill>
              <a:ln/>
              <a:effectLst/>
              <a:sp3d/>
            </c:spPr>
          </c:bandFmt>
          <c:bandFmt>
            <c:idx val="2"/>
            <c:spPr>
              <a:solidFill>
                <a:schemeClr val="accent1">
                  <a:shade val="65000"/>
                </a:schemeClr>
              </a:solidFill>
              <a:ln/>
              <a:effectLst/>
              <a:sp3d/>
            </c:spPr>
          </c:bandFmt>
          <c:bandFmt>
            <c:idx val="3"/>
            <c:spPr>
              <a:solidFill>
                <a:schemeClr val="accent1">
                  <a:shade val="76000"/>
                </a:schemeClr>
              </a:solidFill>
              <a:ln/>
              <a:effectLst/>
              <a:sp3d/>
            </c:spPr>
          </c:bandFmt>
          <c:bandFmt>
            <c:idx val="4"/>
            <c:spPr>
              <a:solidFill>
                <a:schemeClr val="accent1">
                  <a:shade val="88000"/>
                </a:schemeClr>
              </a:solidFill>
              <a:ln/>
              <a:effectLst/>
              <a:sp3d/>
            </c:spPr>
          </c:bandFmt>
          <c:bandFmt>
            <c:idx val="5"/>
            <c:spPr>
              <a:solidFill>
                <a:schemeClr val="accent1"/>
              </a:solidFill>
              <a:ln/>
              <a:effectLst/>
              <a:sp3d/>
            </c:spPr>
          </c:bandFmt>
          <c:bandFmt>
            <c:idx val="6"/>
            <c:spPr>
              <a:solidFill>
                <a:schemeClr val="accent1">
                  <a:tint val="89000"/>
                </a:schemeClr>
              </a:solidFill>
              <a:ln/>
              <a:effectLst/>
              <a:sp3d/>
            </c:spPr>
          </c:bandFmt>
          <c:bandFmt>
            <c:idx val="7"/>
            <c:spPr>
              <a:solidFill>
                <a:schemeClr val="accent1">
                  <a:tint val="77000"/>
                </a:schemeClr>
              </a:solidFill>
              <a:ln/>
              <a:effectLst/>
              <a:sp3d/>
            </c:spPr>
          </c:bandFmt>
          <c:bandFmt>
            <c:idx val="8"/>
            <c:spPr>
              <a:solidFill>
                <a:schemeClr val="accent1">
                  <a:tint val="65000"/>
                </a:schemeClr>
              </a:solidFill>
              <a:ln/>
              <a:effectLst/>
              <a:sp3d/>
            </c:spPr>
          </c:bandFmt>
          <c:bandFmt>
            <c:idx val="9"/>
            <c:spPr>
              <a:solidFill>
                <a:schemeClr val="accent1">
                  <a:tint val="54000"/>
                </a:schemeClr>
              </a:solidFill>
              <a:ln/>
              <a:effectLst/>
              <a:sp3d/>
            </c:spPr>
          </c:bandFmt>
          <c:bandFmt>
            <c:idx val="10"/>
            <c:spPr>
              <a:solidFill>
                <a:schemeClr val="accent1">
                  <a:tint val="42000"/>
                </a:schemeClr>
              </a:solidFill>
              <a:ln/>
              <a:effectLst/>
              <a:sp3d/>
            </c:spPr>
          </c:bandFmt>
          <c:bandFmt>
            <c:idx val="11"/>
            <c:spPr>
              <a:solidFill>
                <a:schemeClr val="accent1">
                  <a:tint val="30000"/>
                </a:schemeClr>
              </a:solidFill>
              <a:ln/>
              <a:effectLst/>
              <a:sp3d/>
            </c:spPr>
          </c:bandFmt>
          <c:bandFmt>
            <c:idx val="12"/>
            <c:spPr>
              <a:solidFill>
                <a:schemeClr val="accent1">
                  <a:tint val="19000"/>
                </a:schemeClr>
              </a:solidFill>
              <a:ln/>
              <a:effectLst/>
              <a:sp3d/>
            </c:spPr>
          </c:bandFmt>
          <c:bandFmt>
            <c:idx val="13"/>
            <c:spPr>
              <a:solidFill>
                <a:schemeClr val="accent1">
                  <a:tint val="7000"/>
                </a:schemeClr>
              </a:solidFill>
              <a:ln/>
              <a:effectLst/>
              <a:sp3d/>
            </c:spPr>
          </c:bandFmt>
          <c:bandFmt>
            <c:idx val="14"/>
            <c:spPr>
              <a:solidFill>
                <a:schemeClr val="accent1">
                  <a:tint val="95000"/>
                </a:schemeClr>
              </a:solidFill>
              <a:ln/>
              <a:effectLst/>
              <a:sp3d/>
            </c:spPr>
          </c:bandFmt>
        </c:bandFmts>
        <c:axId val="629223632"/>
        <c:axId val="629219472"/>
        <c:axId val="760560544"/>
      </c:surface3DChart>
      <c:catAx>
        <c:axId val="629223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9219472"/>
        <c:crosses val="autoZero"/>
        <c:auto val="1"/>
        <c:lblAlgn val="ctr"/>
        <c:lblOffset val="100"/>
        <c:noMultiLvlLbl val="0"/>
      </c:catAx>
      <c:valAx>
        <c:axId val="629219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9223632"/>
        <c:crosses val="autoZero"/>
        <c:crossBetween val="midCat"/>
      </c:valAx>
      <c:serAx>
        <c:axId val="760560544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9219472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0C0EF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1B-473D-838E-3CCC9D6C289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EA7551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1B-473D-838E-3CCC9D6C289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rgbClr val="00CCCC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01B-473D-838E-3CCC9D6C28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46200432"/>
        <c:axId val="946192944"/>
        <c:axId val="0"/>
      </c:bar3DChart>
      <c:catAx>
        <c:axId val="9462004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46192944"/>
        <c:crosses val="autoZero"/>
        <c:auto val="1"/>
        <c:lblAlgn val="ctr"/>
        <c:lblOffset val="100"/>
        <c:noMultiLvlLbl val="0"/>
      </c:catAx>
      <c:valAx>
        <c:axId val="9461929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46200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5C3FCA-6559-4A5A-8726-2908E8002917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2CC638-037B-4AC4-94A7-35C2E6D403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214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CC638-037B-4AC4-94A7-35C2E6D403E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9508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b="0" i="0" dirty="0">
                <a:solidFill>
                  <a:srgbClr val="202124"/>
                </a:solidFill>
                <a:effectLst/>
                <a:latin typeface="Google Sans"/>
              </a:rPr>
              <a:t>Бульбарный синдром представляет </a:t>
            </a:r>
            <a:r>
              <a:rPr lang="ru-RU" sz="1800" b="0" i="0" dirty="0">
                <a:solidFill>
                  <a:srgbClr val="040C28"/>
                </a:solidFill>
                <a:effectLst/>
                <a:latin typeface="Google Sans"/>
              </a:rPr>
              <a:t>совокупность симптомов сочетанного поражения ядер, корешков или стволов языкоглоточного, блуждающего и подъязычного нервов как в полости черепа, так и вне его</a:t>
            </a:r>
            <a:r>
              <a:rPr lang="ru-RU" sz="1800" b="0" i="0" dirty="0">
                <a:solidFill>
                  <a:srgbClr val="202124"/>
                </a:solidFill>
                <a:effectLst/>
                <a:latin typeface="Google Sans"/>
              </a:rPr>
              <a:t>. </a:t>
            </a:r>
          </a:p>
          <a:p>
            <a:endParaRPr lang="ru-RU" sz="1800" b="0" i="0" dirty="0">
              <a:solidFill>
                <a:srgbClr val="202124"/>
              </a:solidFill>
              <a:effectLst/>
              <a:latin typeface="Google Sans"/>
            </a:endParaRPr>
          </a:p>
          <a:p>
            <a:pPr algn="l"/>
            <a:r>
              <a:rPr lang="ru-RU" sz="2800" b="0" i="0" dirty="0">
                <a:solidFill>
                  <a:srgbClr val="202124"/>
                </a:solidFill>
                <a:effectLst/>
                <a:latin typeface="Google Sans"/>
              </a:rPr>
              <a:t>Дизартрия – </a:t>
            </a:r>
            <a:r>
              <a:rPr lang="ru-RU" sz="2800" b="0" i="0" dirty="0">
                <a:solidFill>
                  <a:srgbClr val="040C28"/>
                </a:solidFill>
                <a:effectLst/>
                <a:latin typeface="Google Sans"/>
              </a:rPr>
              <a:t>нарушение речи, возникающее из-за органической патологии нервной системы, характеризующееся затруднением произношения, искажением слов или отдельных звуков</a:t>
            </a:r>
            <a:r>
              <a:rPr lang="ru-RU" sz="2800" b="0" i="0" dirty="0">
                <a:solidFill>
                  <a:srgbClr val="202124"/>
                </a:solidFill>
                <a:effectLst/>
                <a:latin typeface="Google Sans"/>
              </a:rPr>
              <a:t>.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CC638-037B-4AC4-94A7-35C2E6D403E7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6446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CC638-037B-4AC4-94A7-35C2E6D403E7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770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Недостаточность питания, связанная с хроническим заболеванием, представляет собой серьезную проблему для системы здравоохранения, как в развитых, так и в развивающихся странах. По данным некоторых авторов, недостаточность питания наблюдается у 85% пожилого населения и у 50% всех госпитализированных пациентов. Кахексия может быть непосредственной причиной смерти каждого пятого онкологического больного</a:t>
            </a:r>
          </a:p>
          <a:p>
            <a:endParaRPr lang="ru-RU" dirty="0"/>
          </a:p>
          <a:p>
            <a:r>
              <a:rPr lang="ru-RU" dirty="0"/>
              <a:t>Полноценное питание способно улучшить качество жизни </a:t>
            </a:r>
            <a:r>
              <a:rPr lang="ru-RU"/>
              <a:t>и пациента, </a:t>
            </a:r>
            <a:r>
              <a:rPr lang="ru-RU" dirty="0"/>
              <a:t>и членов его семьи. В некоторых клинических ситуациях характер питания ребенка влияет на продолжительность его жизни, количество и тяжесть осложнений, общую стоимость фармакотерапии.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CC638-037B-4AC4-94A7-35C2E6D403E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289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Характерными признаками недостаточности питания являются выявляемые при клиническом обследовании снижение или отсутствие подкожной жировой клетчатки, пониженный тургор кожи, выступающие кости скелета. Усиленный катаболизм (</a:t>
            </a:r>
            <a:r>
              <a:rPr lang="ru-RU" b="1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процесс метаболического распада, разложения на более простые вещества (дифференциация) или окисления какого-либо вещества</a:t>
            </a:r>
            <a:r>
              <a:rPr lang="ru-RU" dirty="0"/>
              <a:t>) белка сопровождается мышечной атрофией, хорошо видимой в области дельтовидной, четырехглавой и жевательной мышц.</a:t>
            </a:r>
          </a:p>
          <a:p>
            <a:r>
              <a:rPr lang="ru-RU" b="1" dirty="0"/>
              <a:t>Метаболизм</a:t>
            </a:r>
            <a:r>
              <a:rPr lang="ru-RU" dirty="0"/>
              <a:t> скорость обмена веществ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CC638-037B-4AC4-94A7-35C2E6D403E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838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040C28"/>
                </a:solidFill>
                <a:effectLst/>
                <a:latin typeface="Google Sans"/>
              </a:rPr>
              <a:t>Субстратное обеспечение</a:t>
            </a:r>
            <a:r>
              <a:rPr lang="ru-RU" b="0" i="0" dirty="0">
                <a:solidFill>
                  <a:srgbClr val="202124"/>
                </a:solidFill>
                <a:effectLst/>
                <a:latin typeface="Google Sans"/>
              </a:rPr>
              <a:t> энергетического обмена Главные источники энергии - энергетические субстраты - это углеводы и липиды, белки используются в основном не для получения энергии, а для построения клеточных структур, синтеза ферментов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CC638-037B-4AC4-94A7-35C2E6D403E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374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/>
              <a:t>Оценка пищевого поведения проводится врачом или медицинской сестрой при каждом визите и осмотре больного, с регистрацией в медицинской документации. Следует оценивать аппетит, режим и особенности потребления пищи, водный баланс, состояние кожных покровов и т.д. Необходимо также выявить все факторы, которые могут способствовать развитию недостаточности питания (болевой синдром, одышка, </a:t>
            </a:r>
            <a:r>
              <a:rPr lang="ru-RU" sz="1400" dirty="0" err="1"/>
              <a:t>мукозиты</a:t>
            </a:r>
            <a:r>
              <a:rPr lang="ru-RU" sz="1400" dirty="0"/>
              <a:t> (</a:t>
            </a:r>
            <a:r>
              <a:rPr lang="ru-RU" sz="1400" dirty="0" err="1"/>
              <a:t>восп</a:t>
            </a:r>
            <a:r>
              <a:rPr lang="ru-RU" sz="1400" dirty="0"/>
              <a:t>. </a:t>
            </a:r>
            <a:r>
              <a:rPr lang="ru-RU" sz="20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поражения слизистой рта, глотки, пищевода</a:t>
            </a:r>
            <a:r>
              <a:rPr lang="ru-RU" sz="1400" dirty="0"/>
              <a:t>), когнитивные нарушения, депрессия, тревога, нарушения глотания, ухудшение общего состояния, тошнота, рвота, анорексия, запоры, лихорадка и </a:t>
            </a:r>
            <a:r>
              <a:rPr lang="ru-RU" sz="1400" dirty="0" err="1"/>
              <a:t>др</a:t>
            </a:r>
            <a:r>
              <a:rPr lang="ru-RU" sz="1400" dirty="0"/>
              <a:t>). Для удобства сбора данных целесообразно рекомендовать пациенту и/или лицам, осуществляющим уход, вести лист наблюдения пациента (дневник питания). Для выявления обезвоживания, отеков и оценки водного баланса необходимо проводить </a:t>
            </a:r>
            <a:r>
              <a:rPr lang="ru-RU" sz="1400" dirty="0" err="1"/>
              <a:t>физикальное</a:t>
            </a:r>
            <a:r>
              <a:rPr lang="ru-RU" sz="1400" dirty="0"/>
              <a:t> обследование пациента и оценивать динамику водного баланса путем контроля диуреза и периодического его взвешивания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CC638-037B-4AC4-94A7-35C2E6D403E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099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Несмотря на то что питание </a:t>
            </a:r>
            <a:r>
              <a:rPr lang="ru-RU" dirty="0" err="1"/>
              <a:t>инкурабельных</a:t>
            </a:r>
            <a:r>
              <a:rPr lang="ru-RU" dirty="0"/>
              <a:t> детей организуется по общим принципам клинического питания, в детском возрасте, включая период новорожденности и первый год жизни, имеется множество существенных отличий от </a:t>
            </a:r>
            <a:r>
              <a:rPr lang="ru-RU" dirty="0" err="1"/>
              <a:t>нутритивной</a:t>
            </a:r>
            <a:r>
              <a:rPr lang="ru-RU" dirty="0"/>
              <a:t> поддержки неизлечимо больных взрослых пациентов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CC638-037B-4AC4-94A7-35C2E6D403E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927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CC638-037B-4AC4-94A7-35C2E6D403E7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500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Некоторые пациенты с </a:t>
            </a:r>
            <a:r>
              <a:rPr lang="ru-RU" dirty="0" err="1"/>
              <a:t>назогастральными</a:t>
            </a:r>
            <a:r>
              <a:rPr lang="ru-RU" dirty="0"/>
              <a:t> зондами проявляют повышенное беспокойство, что требует их физического сдерживания или фиксации во избежание, самостоятельного удаления зонда.</a:t>
            </a:r>
          </a:p>
          <a:p>
            <a:endParaRPr lang="ru-RU" dirty="0"/>
          </a:p>
          <a:p>
            <a:r>
              <a:rPr lang="ru-RU" dirty="0"/>
              <a:t> Не рекомендуется проведение питания через </a:t>
            </a:r>
            <a:r>
              <a:rPr lang="ru-RU" dirty="0" err="1"/>
              <a:t>назогастральный</a:t>
            </a:r>
            <a:r>
              <a:rPr lang="ru-RU" dirty="0"/>
              <a:t> зонд пациентов с замедлением опорожнением желудка, а также при </a:t>
            </a:r>
            <a:r>
              <a:rPr lang="ru-RU" dirty="0" err="1"/>
              <a:t>некупируемой</a:t>
            </a:r>
            <a:r>
              <a:rPr lang="ru-RU" dirty="0"/>
              <a:t> тошноте и рвоте. В подобных случаях требуется установка </a:t>
            </a:r>
            <a:r>
              <a:rPr lang="ru-RU" dirty="0" err="1"/>
              <a:t>назодуоденального</a:t>
            </a:r>
            <a:r>
              <a:rPr lang="ru-RU" dirty="0"/>
              <a:t> или </a:t>
            </a:r>
            <a:r>
              <a:rPr lang="ru-RU" dirty="0" err="1"/>
              <a:t>назоеюнального</a:t>
            </a:r>
            <a:r>
              <a:rPr lang="ru-RU" dirty="0"/>
              <a:t> зонда.</a:t>
            </a:r>
          </a:p>
          <a:p>
            <a:r>
              <a:rPr lang="ru-RU" dirty="0"/>
              <a:t> По различным сообщениям частота осложнений, возникающих при установке </a:t>
            </a:r>
            <a:r>
              <a:rPr lang="ru-RU" dirty="0" err="1"/>
              <a:t>назоеюнальных</a:t>
            </a:r>
            <a:r>
              <a:rPr lang="ru-RU" dirty="0"/>
              <a:t> зондов для питания, варьирует от 0,3% до 15% 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CC638-037B-4AC4-94A7-35C2E6D403E7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289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0" dirty="0">
                <a:solidFill>
                  <a:srgbClr val="202124"/>
                </a:solidFill>
                <a:effectLst/>
                <a:latin typeface="Google Sans"/>
              </a:rPr>
              <a:t>Стриктура пищевода </a:t>
            </a:r>
            <a:r>
              <a:rPr lang="ru-RU" b="0" i="0" dirty="0">
                <a:solidFill>
                  <a:srgbClr val="202124"/>
                </a:solidFill>
                <a:effectLst/>
                <a:latin typeface="Google Sans"/>
              </a:rPr>
              <a:t>- </a:t>
            </a:r>
            <a:r>
              <a:rPr lang="ru-RU" b="0" i="0" dirty="0">
                <a:solidFill>
                  <a:srgbClr val="040C28"/>
                </a:solidFill>
                <a:effectLst/>
                <a:latin typeface="Google Sans"/>
              </a:rPr>
              <a:t>сужение пищевода, возникающее за счет образования рубцовой ткани</a:t>
            </a:r>
          </a:p>
          <a:p>
            <a:endParaRPr lang="ru-RU" dirty="0"/>
          </a:p>
          <a:p>
            <a:r>
              <a:rPr lang="ru-RU" dirty="0"/>
              <a:t>Рекомендуется в случае необходимости проведения зондового питания более 4 недель устанавливать гастро- или </a:t>
            </a:r>
            <a:r>
              <a:rPr lang="ru-RU" dirty="0" err="1"/>
              <a:t>еюностому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CC638-037B-4AC4-94A7-35C2E6D403E7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352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054670-D974-4C16-88A2-6AC15C601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latin typeface="Montserrat" panose="00000500000000000000" pitchFamily="2" charset="-52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F6547C1-D815-44AC-8DD8-D085F74868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04E8C3-DCE8-488B-A9B7-FA8069CCC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6A0A5-FD8D-A947-B065-0B08DEE0E72F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EABBAA-7773-453B-9371-51D5B6856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AB4EC1CF-8ED5-481D-B48F-7170C0166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7775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82CB9BBF-D07F-9A48-A91C-544111985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865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ADE9-CEB5-4472-9596-CE570E16E9E3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4EC1CF-8ED5-481D-B48F-7170C0166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7775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FAFB7C26-D0A9-4095-AEC7-445E2284B6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820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ADE9-CEB5-4472-9596-CE570E16E9E3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4EC1CF-8ED5-481D-B48F-7170C0166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7775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FAFB7C26-D0A9-4095-AEC7-445E2284B6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054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2750" y="1054101"/>
            <a:ext cx="7388225" cy="3268662"/>
          </a:xfrm>
        </p:spPr>
        <p:txBody>
          <a:bodyPr anchor="t"/>
          <a:lstStyle>
            <a:lvl1pPr algn="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689599" y="4589463"/>
            <a:ext cx="5921375" cy="1506537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ADE9-CEB5-4472-9596-CE570E16E9E3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4EC1CF-8ED5-481D-B48F-7170C0166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7775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FAFB7C26-D0A9-4095-AEC7-445E2284B6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037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ADE9-CEB5-4472-9596-CE570E16E9E3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AB4EC1CF-8ED5-481D-B48F-7170C0166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7775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FAFB7C26-D0A9-4095-AEC7-445E2284B6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326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ADE9-CEB5-4472-9596-CE570E16E9E3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6">
            <a:extLst>
              <a:ext uri="{FF2B5EF4-FFF2-40B4-BE49-F238E27FC236}">
                <a16:creationId xmlns:a16="http://schemas.microsoft.com/office/drawing/2014/main" id="{AB4EC1CF-8ED5-481D-B48F-7170C0166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7775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FAFB7C26-D0A9-4095-AEC7-445E2284B6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80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ADE9-CEB5-4472-9596-CE570E16E9E3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6">
            <a:extLst>
              <a:ext uri="{FF2B5EF4-FFF2-40B4-BE49-F238E27FC236}">
                <a16:creationId xmlns:a16="http://schemas.microsoft.com/office/drawing/2014/main" id="{AB4EC1CF-8ED5-481D-B48F-7170C0166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7775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FAFB7C26-D0A9-4095-AEC7-445E2284B646}" type="slidenum">
              <a:rPr lang="ru-RU" smtClean="0"/>
              <a:pPr/>
              <a:t>‹#›</a:t>
            </a:fld>
            <a:endParaRPr lang="ru-RU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194050348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813108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ADE9-CEB5-4472-9596-CE570E16E9E3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6">
            <a:extLst>
              <a:ext uri="{FF2B5EF4-FFF2-40B4-BE49-F238E27FC236}">
                <a16:creationId xmlns:a16="http://schemas.microsoft.com/office/drawing/2014/main" id="{AB4EC1CF-8ED5-481D-B48F-7170C0166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7775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FAFB7C26-D0A9-4095-AEC7-445E2284B646}" type="slidenum">
              <a:rPr lang="ru-RU" smtClean="0"/>
              <a:pPr/>
              <a:t>‹#›</a:t>
            </a:fld>
            <a:endParaRPr lang="ru-RU"/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683956328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346614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ADE9-CEB5-4472-9596-CE570E16E9E3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AB4EC1CF-8ED5-481D-B48F-7170C0166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7775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FAFB7C26-D0A9-4095-AEC7-445E2284B646}" type="slidenum">
              <a:rPr lang="ru-RU" smtClean="0"/>
              <a:pPr/>
              <a:t>‹#›</a:t>
            </a:fld>
            <a:endParaRPr lang="ru-RU"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389294803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888682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ADE9-CEB5-4472-9596-CE570E16E9E3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AB4EC1CF-8ED5-481D-B48F-7170C0166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7775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FAFB7C26-D0A9-4095-AEC7-445E2284B646}" type="slidenum">
              <a:rPr lang="ru-RU" smtClean="0"/>
              <a:pPr/>
              <a:t>‹#›</a:t>
            </a:fld>
            <a:endParaRPr lang="ru-RU"/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531310845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295433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054670-D974-4C16-88A2-6AC15C601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latin typeface="Montserrat" panose="00000500000000000000" pitchFamily="2" charset="-52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F6547C1-D815-44AC-8DD8-D085F74868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04E8C3-DCE8-488B-A9B7-FA8069CCC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6A0A5-FD8D-A947-B065-0B08DEE0E72F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EABBAA-7773-453B-9371-51D5B6856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AB4EC1CF-8ED5-481D-B48F-7170C0166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7775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82CB9BBF-D07F-9A48-A91C-544111985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663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C57C50-E0AA-4B99-A89D-45B7058CD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8C7D0E-0672-4028-B3AE-8D557958B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A89202-69EC-4A6B-979B-9E8008D78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6A0A5-FD8D-A947-B065-0B08DEE0E72F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68993D-E02D-4480-9BFB-914B91859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AB4EC1CF-8ED5-481D-B48F-7170C0166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7775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82CB9BBF-D07F-9A48-A91C-544111985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132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C57C50-E0AA-4B99-A89D-45B7058CD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8C7D0E-0672-4028-B3AE-8D557958B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A89202-69EC-4A6B-979B-9E8008D78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6A0A5-FD8D-A947-B065-0B08DEE0E72F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68993D-E02D-4480-9BFB-914B91859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AB4EC1CF-8ED5-481D-B48F-7170C0166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7775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82CB9BBF-D07F-9A48-A91C-544111985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3878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FB2666-5E03-48FE-8CC4-632D1EAEF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7950" y="1709738"/>
            <a:ext cx="5153024" cy="2528887"/>
          </a:xfrm>
        </p:spPr>
        <p:txBody>
          <a:bodyPr anchor="t">
            <a:normAutofit/>
          </a:bodyPr>
          <a:lstStyle>
            <a:lvl1pPr algn="l">
              <a:defRPr sz="3800" b="1">
                <a:latin typeface="Montserrat" panose="00000500000000000000" pitchFamily="2" charset="-52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78E92D-5806-4ACA-9B63-990D93A719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57949" y="4589463"/>
            <a:ext cx="5153025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B8DFFF-0CEE-4AAD-BBA7-FC551E717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6A0A5-FD8D-A947-B065-0B08DEE0E72F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0AD49A-2586-4AB0-8892-A7F47C946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AB4EC1CF-8ED5-481D-B48F-7170C0166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7775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82CB9BBF-D07F-9A48-A91C-544111985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3892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7E2101-719D-4706-893F-CF65623CC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ontserrat" panose="00000500000000000000" pitchFamily="2" charset="-52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ED73AC-F1F9-4055-BC1E-A83F0245D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A2EF063-87B6-4760-B04A-464B26347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486459-0C2D-40FE-A49C-BC5899582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6A0A5-FD8D-A947-B065-0B08DEE0E72F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A53FC1-4464-4BF5-BD19-04D135118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AB4EC1CF-8ED5-481D-B48F-7170C0166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7775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2CB9BBF-D07F-9A48-A91C-544111985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926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65ED7-133A-4E93-8A74-97A7E7C76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Montserrat" panose="00000500000000000000" pitchFamily="2" charset="-52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6233FE-D941-48B1-BE46-70BFF8D425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Montserrat" panose="00000500000000000000" pitchFamily="2" charset="-5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079B3B-1D0C-4D4E-BCBE-76CEA44BE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5906CEC-B168-4754-B5C6-539499800F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Montserrat" panose="00000500000000000000" pitchFamily="2" charset="-5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1ADE3B4-4205-4A3C-83D4-5596DF08DA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C719BF5-6EC9-4581-AADF-9CED48323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6A0A5-FD8D-A947-B065-0B08DEE0E72F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3247A43-D6ED-4C04-9AF7-ED4CA695F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6">
            <a:extLst>
              <a:ext uri="{FF2B5EF4-FFF2-40B4-BE49-F238E27FC236}">
                <a16:creationId xmlns:a16="http://schemas.microsoft.com/office/drawing/2014/main" id="{AB4EC1CF-8ED5-481D-B48F-7170C0166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7775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CB9BBF-D07F-9A48-A91C-544111985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4224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F2D62E-4060-40FD-A880-00F099A4E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ontserrat" panose="00000500000000000000" pitchFamily="2" charset="-52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771A71E-E200-4758-8DF0-D3E08ABB7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6A0A5-FD8D-A947-B065-0B08DEE0E72F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C3666D6-3F24-4607-99FE-C81312AFE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6">
            <a:extLst>
              <a:ext uri="{FF2B5EF4-FFF2-40B4-BE49-F238E27FC236}">
                <a16:creationId xmlns:a16="http://schemas.microsoft.com/office/drawing/2014/main" id="{AB4EC1CF-8ED5-481D-B48F-7170C0166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7775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CB9BBF-D07F-9A48-A91C-544111985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9896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4BD5855-0A76-448A-9CD5-F7BE6E5CB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6A0A5-FD8D-A947-B065-0B08DEE0E72F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283BD1E-4C49-4F54-BDFC-B6D36C8BC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6">
            <a:extLst>
              <a:ext uri="{FF2B5EF4-FFF2-40B4-BE49-F238E27FC236}">
                <a16:creationId xmlns:a16="http://schemas.microsoft.com/office/drawing/2014/main" id="{AB4EC1CF-8ED5-481D-B48F-7170C0166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7775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CB9BBF-D07F-9A48-A91C-544111985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0789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4BD5855-0A76-448A-9CD5-F7BE6E5CB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6A0A5-FD8D-A947-B065-0B08DEE0E72F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283BD1E-4C49-4F54-BDFC-B6D36C8BC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6">
            <a:extLst>
              <a:ext uri="{FF2B5EF4-FFF2-40B4-BE49-F238E27FC236}">
                <a16:creationId xmlns:a16="http://schemas.microsoft.com/office/drawing/2014/main" id="{AB4EC1CF-8ED5-481D-B48F-7170C0166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7775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CB9BBF-D07F-9A48-A91C-544111985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1817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3802" y="1122364"/>
            <a:ext cx="9139635" cy="23844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F79EC6-D7C6-C3DB-37F0-02A42B23AD0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06A0A5-FD8D-A947-B065-0B08DEE0E72F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0E197F-6538-7CF1-979A-3A78487EAC3F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CB9BBF-D07F-9A48-A91C-544111985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4162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ADE9-CEB5-4472-9596-CE570E16E9E3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4EC1CF-8ED5-481D-B48F-7170C0166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7775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FAFB7C26-D0A9-4095-AEC7-445E2284B6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0196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ADE9-CEB5-4472-9596-CE570E16E9E3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4EC1CF-8ED5-481D-B48F-7170C0166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7775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FAFB7C26-D0A9-4095-AEC7-445E2284B6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032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FB2666-5E03-48FE-8CC4-632D1EAEF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7950" y="1709738"/>
            <a:ext cx="5153024" cy="2528887"/>
          </a:xfrm>
        </p:spPr>
        <p:txBody>
          <a:bodyPr anchor="t">
            <a:normAutofit/>
          </a:bodyPr>
          <a:lstStyle>
            <a:lvl1pPr algn="l">
              <a:defRPr sz="3800" b="1">
                <a:latin typeface="Montserrat" panose="00000500000000000000" pitchFamily="2" charset="-52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78E92D-5806-4ACA-9B63-990D93A719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57949" y="4589463"/>
            <a:ext cx="5153025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B8DFFF-0CEE-4AAD-BBA7-FC551E717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6A0A5-FD8D-A947-B065-0B08DEE0E72F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0AD49A-2586-4AB0-8892-A7F47C946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AB4EC1CF-8ED5-481D-B48F-7170C0166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7775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82CB9BBF-D07F-9A48-A91C-544111985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713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2750" y="1054101"/>
            <a:ext cx="7388225" cy="3268662"/>
          </a:xfrm>
        </p:spPr>
        <p:txBody>
          <a:bodyPr anchor="t"/>
          <a:lstStyle>
            <a:lvl1pPr algn="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689599" y="4589463"/>
            <a:ext cx="5921375" cy="1506537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ADE9-CEB5-4472-9596-CE570E16E9E3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4EC1CF-8ED5-481D-B48F-7170C0166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7775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FAFB7C26-D0A9-4095-AEC7-445E2284B6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8451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ADE9-CEB5-4472-9596-CE570E16E9E3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AB4EC1CF-8ED5-481D-B48F-7170C0166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7775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FAFB7C26-D0A9-4095-AEC7-445E2284B6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9136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ADE9-CEB5-4472-9596-CE570E16E9E3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6">
            <a:extLst>
              <a:ext uri="{FF2B5EF4-FFF2-40B4-BE49-F238E27FC236}">
                <a16:creationId xmlns:a16="http://schemas.microsoft.com/office/drawing/2014/main" id="{AB4EC1CF-8ED5-481D-B48F-7170C0166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7775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FAFB7C26-D0A9-4095-AEC7-445E2284B6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7520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ADE9-CEB5-4472-9596-CE570E16E9E3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6">
            <a:extLst>
              <a:ext uri="{FF2B5EF4-FFF2-40B4-BE49-F238E27FC236}">
                <a16:creationId xmlns:a16="http://schemas.microsoft.com/office/drawing/2014/main" id="{AB4EC1CF-8ED5-481D-B48F-7170C0166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7775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FAFB7C26-D0A9-4095-AEC7-445E2284B646}" type="slidenum">
              <a:rPr lang="ru-RU" smtClean="0"/>
              <a:pPr/>
              <a:t>‹#›</a:t>
            </a:fld>
            <a:endParaRPr lang="ru-RU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171391508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237995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ADE9-CEB5-4472-9596-CE570E16E9E3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6">
            <a:extLst>
              <a:ext uri="{FF2B5EF4-FFF2-40B4-BE49-F238E27FC236}">
                <a16:creationId xmlns:a16="http://schemas.microsoft.com/office/drawing/2014/main" id="{AB4EC1CF-8ED5-481D-B48F-7170C0166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7775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FAFB7C26-D0A9-4095-AEC7-445E2284B646}" type="slidenum">
              <a:rPr lang="ru-RU" smtClean="0"/>
              <a:pPr/>
              <a:t>‹#›</a:t>
            </a:fld>
            <a:endParaRPr lang="ru-RU"/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261622977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497204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ADE9-CEB5-4472-9596-CE570E16E9E3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AB4EC1CF-8ED5-481D-B48F-7170C0166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7775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FAFB7C26-D0A9-4095-AEC7-445E2284B646}" type="slidenum">
              <a:rPr lang="ru-RU" smtClean="0"/>
              <a:pPr/>
              <a:t>‹#›</a:t>
            </a:fld>
            <a:endParaRPr lang="ru-RU"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913534967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081806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ADE9-CEB5-4472-9596-CE570E16E9E3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AB4EC1CF-8ED5-481D-B48F-7170C0166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7775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FAFB7C26-D0A9-4095-AEC7-445E2284B646}" type="slidenum">
              <a:rPr lang="ru-RU" smtClean="0"/>
              <a:pPr/>
              <a:t>‹#›</a:t>
            </a:fld>
            <a:endParaRPr lang="ru-RU"/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157321430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92359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7E2101-719D-4706-893F-CF65623CC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ontserrat" panose="00000500000000000000" pitchFamily="2" charset="-52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ED73AC-F1F9-4055-BC1E-A83F0245D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A2EF063-87B6-4760-B04A-464B26347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486459-0C2D-40FE-A49C-BC5899582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6A0A5-FD8D-A947-B065-0B08DEE0E72F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A53FC1-4464-4BF5-BD19-04D135118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AB4EC1CF-8ED5-481D-B48F-7170C0166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7775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2CB9BBF-D07F-9A48-A91C-544111985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092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65ED7-133A-4E93-8A74-97A7E7C76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Montserrat" panose="00000500000000000000" pitchFamily="2" charset="-52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6233FE-D941-48B1-BE46-70BFF8D425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Montserrat" panose="00000500000000000000" pitchFamily="2" charset="-5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079B3B-1D0C-4D4E-BCBE-76CEA44BE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5906CEC-B168-4754-B5C6-539499800F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Montserrat" panose="00000500000000000000" pitchFamily="2" charset="-5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1ADE3B4-4205-4A3C-83D4-5596DF08DA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C719BF5-6EC9-4581-AADF-9CED48323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6A0A5-FD8D-A947-B065-0B08DEE0E72F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3247A43-D6ED-4C04-9AF7-ED4CA695F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6">
            <a:extLst>
              <a:ext uri="{FF2B5EF4-FFF2-40B4-BE49-F238E27FC236}">
                <a16:creationId xmlns:a16="http://schemas.microsoft.com/office/drawing/2014/main" id="{AB4EC1CF-8ED5-481D-B48F-7170C0166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7775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CB9BBF-D07F-9A48-A91C-544111985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779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F2D62E-4060-40FD-A880-00F099A4E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ontserrat" panose="00000500000000000000" pitchFamily="2" charset="-52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771A71E-E200-4758-8DF0-D3E08ABB7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6A0A5-FD8D-A947-B065-0B08DEE0E72F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C3666D6-3F24-4607-99FE-C81312AFE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6">
            <a:extLst>
              <a:ext uri="{FF2B5EF4-FFF2-40B4-BE49-F238E27FC236}">
                <a16:creationId xmlns:a16="http://schemas.microsoft.com/office/drawing/2014/main" id="{AB4EC1CF-8ED5-481D-B48F-7170C0166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7775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CB9BBF-D07F-9A48-A91C-544111985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942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4BD5855-0A76-448A-9CD5-F7BE6E5CB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6A0A5-FD8D-A947-B065-0B08DEE0E72F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283BD1E-4C49-4F54-BDFC-B6D36C8BC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6">
            <a:extLst>
              <a:ext uri="{FF2B5EF4-FFF2-40B4-BE49-F238E27FC236}">
                <a16:creationId xmlns:a16="http://schemas.microsoft.com/office/drawing/2014/main" id="{AB4EC1CF-8ED5-481D-B48F-7170C0166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7775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CB9BBF-D07F-9A48-A91C-544111985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754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4BD5855-0A76-448A-9CD5-F7BE6E5CB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6A0A5-FD8D-A947-B065-0B08DEE0E72F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283BD1E-4C49-4F54-BDFC-B6D36C8BC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6">
            <a:extLst>
              <a:ext uri="{FF2B5EF4-FFF2-40B4-BE49-F238E27FC236}">
                <a16:creationId xmlns:a16="http://schemas.microsoft.com/office/drawing/2014/main" id="{AB4EC1CF-8ED5-481D-B48F-7170C0166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7775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CB9BBF-D07F-9A48-A91C-544111985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277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3802" y="1122364"/>
            <a:ext cx="9139635" cy="23844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F79EC6-D7C6-C3DB-37F0-02A42B23AD0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06A0A5-FD8D-A947-B065-0B08DEE0E72F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0E197F-6538-7CF1-979A-3A78487EAC3F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CB9BBF-D07F-9A48-A91C-544111985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658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7A91FE-5EDD-428A-AC21-DDE1C291D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273830-B9CF-4983-803D-1B9CBA3F8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FA0991-2515-4C95-82B3-3B2BA7999D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6A0A5-FD8D-A947-B065-0B08DEE0E72F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778A19-8431-4589-AF50-B561996E27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AB4EC1CF-8ED5-481D-B48F-7170C0166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7775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82CB9BBF-D07F-9A48-A91C-544111985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532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Montserrat" panose="00000500000000000000" pitchFamily="2" charset="-5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9ADE9-CEB5-4472-9596-CE570E16E9E3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4EC1CF-8ED5-481D-B48F-7170C0166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7775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AFB7C26-D0A9-4095-AEC7-445E2284B6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327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Montserrat" panose="00000500000000000000" pitchFamily="2" charset="-5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7A91FE-5EDD-428A-AC21-DDE1C291D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273830-B9CF-4983-803D-1B9CBA3F8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FA0991-2515-4C95-82B3-3B2BA7999D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6A0A5-FD8D-A947-B065-0B08DEE0E72F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778A19-8431-4589-AF50-B561996E27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AB4EC1CF-8ED5-481D-B48F-7170C0166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7775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82CB9BBF-D07F-9A48-A91C-544111985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24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Montserrat" panose="00000500000000000000" pitchFamily="2" charset="-5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9ADE9-CEB5-4472-9596-CE570E16E9E3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4EC1CF-8ED5-481D-B48F-7170C0166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7775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AFB7C26-D0A9-4095-AEC7-445E2284B6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5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Montserrat" panose="00000500000000000000" pitchFamily="2" charset="-5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1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0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0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0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0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0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0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FCAF71-256B-493D-8C3B-14CAB394F4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9653" y="1327355"/>
            <a:ext cx="10073148" cy="1696064"/>
          </a:xfrm>
        </p:spPr>
        <p:txBody>
          <a:bodyPr>
            <a:normAutofit/>
          </a:bodyPr>
          <a:lstStyle/>
          <a:p>
            <a:r>
              <a:rPr lang="ru-RU" sz="5400" b="1" dirty="0" err="1">
                <a:solidFill>
                  <a:srgbClr val="1E4590"/>
                </a:solidFill>
                <a:latin typeface="Montserrat" panose="00000500000000000000" pitchFamily="2" charset="-52"/>
                <a:ea typeface="Cambria" panose="02040503050406030204" pitchFamily="18" charset="0"/>
                <a:cs typeface="Times New Roman" panose="02020603050405020304" pitchFamily="18" charset="0"/>
              </a:rPr>
              <a:t>Нутритивная</a:t>
            </a:r>
            <a:r>
              <a:rPr lang="ru-RU" sz="5400" b="1" dirty="0">
                <a:solidFill>
                  <a:srgbClr val="1E4590"/>
                </a:solidFill>
                <a:latin typeface="Montserrat" panose="00000500000000000000" pitchFamily="2" charset="-52"/>
                <a:ea typeface="Cambria" panose="02040503050406030204" pitchFamily="18" charset="0"/>
                <a:cs typeface="Times New Roman" panose="02020603050405020304" pitchFamily="18" charset="0"/>
              </a:rPr>
              <a:t> поддержка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B712FF-0A73-804B-AD4D-963BC3E2DCBE}"/>
              </a:ext>
            </a:extLst>
          </p:cNvPr>
          <p:cNvSpPr txBox="1"/>
          <p:nvPr/>
        </p:nvSpPr>
        <p:spPr>
          <a:xfrm>
            <a:off x="899652" y="3687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7273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734DA4-A5FA-1825-2493-8FE77CD2CC99}"/>
              </a:ext>
            </a:extLst>
          </p:cNvPr>
          <p:cNvSpPr txBox="1"/>
          <p:nvPr/>
        </p:nvSpPr>
        <p:spPr>
          <a:xfrm>
            <a:off x="837282" y="662833"/>
            <a:ext cx="843892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Потеря аппетита может развиться в результате имеющегося заболевания, некоторых методов лечения (химиотерапия, лучевая терапия) и побочных эффектов лекарственных препаратов, а также вследствие таких симптомов как тошнота, рвота, запор, боли и возникающих при этом беспокойстве и стрессе. Необходимо учитывать  какие продукты и в каком виде предлагаются пациенту.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Рацион должен быть сбалансированным и высококалорийным (нужно стараться исключать малокалорийные продукты)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9C0940-F147-CE89-D3BE-E0F853BF40B3}"/>
              </a:ext>
            </a:extLst>
          </p:cNvPr>
          <p:cNvSpPr txBox="1"/>
          <p:nvPr/>
        </p:nvSpPr>
        <p:spPr>
          <a:xfrm>
            <a:off x="837282" y="3640623"/>
            <a:ext cx="832875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Учитывайте все факторы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влияющие на аппетит: место и время приема пищи, положение, присутствие кого-то из родственников или персонала и др. Следует рекомендовать: дробное питание малыми порциями, используя блюда и продукты с высокой питательной плотностью; исключить потребление насыщенных трудно перевариваемых жиров (замедление эвакуации); избегать крайних температур, резких вкусов и запахов. Рацион питания пациентов должен быть максимально приближен к пищевым предпочтениям с учетом противопоказаний, а пища должна быть приятной на вид</a:t>
            </a:r>
          </a:p>
        </p:txBody>
      </p:sp>
    </p:spTree>
    <p:extLst>
      <p:ext uri="{BB962C8B-B14F-4D97-AF65-F5344CB8AC3E}">
        <p14:creationId xmlns:p14="http://schemas.microsoft.com/office/powerpoint/2010/main" val="934737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180432C-E0A9-A14E-9EC9-6843095DBE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0439"/>
            <a:ext cx="9144000" cy="5619135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детском возрасте, включая период новорожденности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первыи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год жизни, имеется множество существенных отличий от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нутритивнои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поддержки неизлечимо больных взрослых пациентов. 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возрастным особенностям питания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детеи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на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паллиативнои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терапии относятся следующие: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изменяющиеся потребности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 в основных пищевых ингредиентах (белках, жирах, углеводах, калориях, микроэлементах, витаминах в зависимости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его возраста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Стандарты и алгоритмы вскармливания.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программа по оптимизации вскармливания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первого года жизни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Российскои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Федерации, Национальная программа оптимизации питания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в возрасте от 1 года до 3 лет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Российскои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Федерации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Значительная доля детей инвалидов с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наследственными заболеваниями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 которых получают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особую пожизненную диету,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либо нуждаются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зондовом питании.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Навыки самостоятельности и пищевое поведение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только формируются 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ru-RU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8567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6CD103-0F73-0647-A5E0-65594FB89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2230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РЕКОМЕНДАЦИИ ПО ОРГАНИЗАЦИИ КОРМЛЕНИЯ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F4F01C-52C5-464F-A304-783AE597A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6129"/>
            <a:ext cx="10515600" cy="5070834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Перед кормлением больному ребенку необходимо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придать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правильное положение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зависимости от возраста.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старше года сидя за столом, либо сидя на кровати с опущенными к полу ногами. У тяжелых пациентов- лежа с приподнятым головным концом кровати</a:t>
            </a:r>
          </a:p>
          <a:p>
            <a:pPr marL="0" indent="0" algn="just"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первых месяцев жизни перед кормлением при возможности следует взять на руки, что снижает количество возможных осложнений и гигиенических проблем (аспирация, метеоризм, попадание пищи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лейкопластырные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наклейки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одежду) 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Перед началом кормления больного ребенка следует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убедиться в полноценности его жевания и глотания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не всегда ясно изначально.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Повторное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поперхивание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еде – потенциально опасная симптоматика, 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мать или медицинская сестра должна сообщать врачу, прекратив кормление. </a:t>
            </a:r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r>
              <a:rPr lang="ru-RU" i="1" dirty="0"/>
              <a:t> 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6446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>
            <a:extLst>
              <a:ext uri="{FF2B5EF4-FFF2-40B4-BE49-F238E27FC236}">
                <a16:creationId xmlns:a16="http://schemas.microsoft.com/office/drawing/2014/main" id="{31860308-8B92-CC4A-B486-D3C9A7CE6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517" y="324464"/>
            <a:ext cx="7258664" cy="653353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Кормление требует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умеренного темпа с промежутками отдыха.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Спешка и нервозность при кормлении ребенка неизбежно снижают эффективность процедуры.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использовать отвлекающие факторы (телевизор, видео, настольные игры) в момент кормления ребенка, так как это не соответствует принципам физиологичного приема пищи, а также требует особого внимания и трудозатрат персонала.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При возможности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подобрать особую посуду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облегчающую прием пищи.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(поильники с носиком, кружки с двумя большими ручками, чашки-«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непроливайки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со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съемнои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крышкои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̆, детские вилки и ложки подходящего размера с особо толстыми пластиковыми, нескользящими ручками либо с ручками, изогнутыми под углом для удобства кормления).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44149C2-1299-6743-99F5-6D89577A6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4747" y="901620"/>
            <a:ext cx="3232014" cy="190378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F19C8E-F403-FA4C-81BE-B3320F2BF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4193" y="3028862"/>
            <a:ext cx="2509776" cy="281207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D779EB-FFDF-D649-9929-A8BC0D78C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9249" y="3213715"/>
            <a:ext cx="2362751" cy="274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98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F07B0F7-A607-BB45-A93A-B01BDD3DD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516" y="353960"/>
            <a:ext cx="7538884" cy="545690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Необходимо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стимулировать активность самостоятельность ребенка в еде.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Адаптация к меняющимся двигательным навыкам ребенка требует большого внимания со стороны медсестры, поскольку эти навыки в первые два года жизни развиваются очень динамично, и даже у тяжелобольного малыша нельзя их тормозить.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Перед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обязательно нужно вымыть руки ребенку, и обеспечить поблизости достаточное количество салфеток (бумажных, влажных или тканевых нагрудных).  После кормления важно вытереть лицо, руки ребенка, при необходимости переменить одежду либо постельное белье, убрать посуду и навести порядок на столике и в кровати. 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0F1A3D-7E41-1341-BB8A-2E415B780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4335" y="3341762"/>
            <a:ext cx="3283651" cy="24691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8506A0-48DD-D948-80A9-23F99C654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336" y="1064623"/>
            <a:ext cx="3283651" cy="220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85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8EC061-C31D-7049-B02D-531A848B1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ЭНТЕРАЛЬНОЕ ПИТАНИЕ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94C066-4247-2D40-900A-0F3E151BB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Энтеральное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питание – введение специализированных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смесеи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перорально или через зонд в различные отделы ЖКТ.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Применяется при невозможности или противопоказаниях кормить ребенка обычным путем (некоторые пороки развития ЖКТ, дисфагия (нарушение глотания) при патологии ЦНС, генетически обусловленными заболеваниями, как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фенилкетонурия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галактоземия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муковисцидоз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целиакия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Пути введения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энтерального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питания:</a:t>
            </a:r>
          </a:p>
          <a:p>
            <a:pPr marL="0" indent="0" algn="just">
              <a:buNone/>
            </a:pP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Орально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(метод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сипинга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 есть дробного питья смеси малыми порциями). </a:t>
            </a:r>
          </a:p>
          <a:p>
            <a:pPr algn="just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Внутрижелудочно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назогастральныи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зонд,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гастростома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Внутрикишечно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(в тощую кишку, 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jejunum)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назоеюнальныи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зонд,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гастроеюнальныи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зонд,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еюнальныи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зонд.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Данныи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метод применяется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редко и в основном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хирургическои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реанимационнои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практике.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8992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9D0020C-ED70-E049-A208-032BD0F53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22671"/>
            <a:ext cx="10515600" cy="5454292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энтерального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питания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обычнои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диетои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заключаются в том, что врачу точно известен состав и питательная ценность рациона,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обладает такими важными характеристиками, как сбалансированность, строгое соответствие возрастным потребностям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заданность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свойств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(например, отсутствие лактозы, сахарозы,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глютена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когда это нужно больному).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Пациентам 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пищеварения назначаются смеси на основе цельного белка – «стандартные смеси» («Ресурс Оптимум»,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Клинутрен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Изосурс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Стандарт»,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Нутризон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Нутрини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Инфантрини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Педиашур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и др.),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Пациентам с нарушением процесса пищеварения – так называемые «полуэлементные диеты» («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Пептамен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Пептамен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Энтерал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Алфаре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Нутризон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Эдванст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Пептисорб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и др.), содержащие питательные вещества в виде полученных после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обработки (ферментативного гидролиза белков) гидролизатов и мономеров. 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9243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0E702C-31A9-6A47-83C6-679EEEB9F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и процедура введения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назогастрального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зонда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FEE820-3231-644D-8199-613E621087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для введения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назогастрального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зонда: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назогастральныи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зонд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пробка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зажимы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язычные шпатели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шприц Жане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фонендоскоп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лейкопластырь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перчатки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вазелиновое масло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фартук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влагонепроницаемыи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</a:t>
            </a:r>
            <a:endParaRPr lang="ar-A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водостойкии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маркер (шариковая ручка)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контейнер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дезинфекции  </a:t>
            </a:r>
          </a:p>
          <a:p>
            <a:pPr marL="0" indent="0">
              <a:buNone/>
            </a:pPr>
            <a:endParaRPr lang="ar-AE" dirty="0"/>
          </a:p>
          <a:p>
            <a:pPr marL="0" indent="0">
              <a:buNone/>
            </a:pPr>
            <a:endParaRPr lang="ar-AE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1D9B0C-0C15-A742-BF81-9B27EEDB8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323" y="3117296"/>
            <a:ext cx="5997678" cy="269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58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0B7273-CFEA-6C4C-A63E-3C85C2276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процедуре введения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назогастрального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зонда: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22C270-0E58-D74A-984D-6A8DB39B56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наличии ухаживающего (матери,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осуществляющеи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уход) необходимо объяснить (а если пациент в сознании и он старше 3–4 лет, то также и ему) цель и ход и особенности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предстоящеи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процедуры.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Затем следует обработать руки  антисептиком и осушить их.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Надеть поверх медицинского халата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непромокаемыи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фартук (у больного возможна рвота) и медицинские перчатки.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6079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15066F-7265-1A44-8BB4-7CB94CA33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процедуры: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BDFE10-3EAD-BA48-AB54-05A8877E95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Определить глубину введения зонда.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этого наконечник зонда совместить 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мочкои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уха ребенка, затем протянуть его до кончика носа и далее к мечевидному отростку грудины. Нанести на зонд метку,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его следует вводить.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Ввести зонд в нос изогнутым концом вниз, предварительно смазав зонд вазелиновым маслом на длину 12–15 см. Направление введения зонда – вниз и назад (после носа – в носоглотку, глотку, пищевод, желудок). Если появились признаки нарушения дыхания, цианоз или кашель, немедленно извлечь зонд обратно (возможно, он коснулся входа в трахею). 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923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7809EF-D6F2-7294-D734-BF834EFBD400}"/>
              </a:ext>
            </a:extLst>
          </p:cNvPr>
          <p:cNvSpPr txBox="1"/>
          <p:nvPr/>
        </p:nvSpPr>
        <p:spPr>
          <a:xfrm>
            <a:off x="346229" y="308044"/>
            <a:ext cx="931267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53535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Недостаточность питания (</a:t>
            </a:r>
            <a:r>
              <a:rPr lang="ru-RU" b="1" i="0" dirty="0" err="1">
                <a:solidFill>
                  <a:srgbClr val="53535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нутритивная</a:t>
            </a:r>
            <a:r>
              <a:rPr lang="ru-RU" b="1" i="0" dirty="0">
                <a:solidFill>
                  <a:srgbClr val="53535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недостаточность) </a:t>
            </a:r>
            <a:r>
              <a:rPr lang="ru-RU" b="0" i="0" dirty="0">
                <a:solidFill>
                  <a:srgbClr val="53535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это патологическое состояние, которое развивается, когда количество поступающих питательных элементов, необходимых для здорового функционирования организма, ниже, чем их расход. Ее появление нарушает работу внутренних органов, а также снижает эффективность проводимого лечения.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02A950-C50C-91CA-26D3-C643F0C1C51F}"/>
              </a:ext>
            </a:extLst>
          </p:cNvPr>
          <p:cNvSpPr txBox="1"/>
          <p:nvPr/>
        </p:nvSpPr>
        <p:spPr>
          <a:xfrm>
            <a:off x="346229" y="2037283"/>
            <a:ext cx="91440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Хронические прогрессирующие неизлечимые заболевания способствуют развитию недостаточности питания, оказывая влияние на потребление пищи, нарушения переваривания и всасывания нутриентов, увеличение интенсивности метаболизма и катаболизма белка.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Недостаточность питания сопровождается потерей массы тела, нарушениями физиологических функций, увеличением риска развития осложнений и приводит к ухудшению исхода заболевания. Она может быть обусловлена многими факторами: нарушением вкусовых ощущений, тошнотой и рвотой, болевым синдромом, побочным действием лекарственных препаратов и других применяемых методов лечения, трудностями при жевании и глотании, сложностями в приобретении продуктов питания или их приготовлении, отвращением к пище.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Пониженному потреблению пищи также способствуют тревога, депрессия, потеря социальной значимости и независимости</a:t>
            </a:r>
          </a:p>
        </p:txBody>
      </p:sp>
    </p:spTree>
    <p:extLst>
      <p:ext uri="{BB962C8B-B14F-4D97-AF65-F5344CB8AC3E}">
        <p14:creationId xmlns:p14="http://schemas.microsoft.com/office/powerpoint/2010/main" val="3986834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AF29069-CDA5-9C43-9FE8-6AC4B650D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226"/>
            <a:ext cx="7391400" cy="6371303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Продвигать зонд в желудок медленно, постепенно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соответствующеи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метки. При этом попросить больного немного наклонить голову вперед и делать глотательные движения по мере продвижения зонда (если пациент в сознании).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раннего возраста трудно добиться согласованных с медперсоналом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действии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̆. В этих случаях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сестре следует продвигать зонд глубже именно тогда, когда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ребенок самостоятельно делает глотательные движения, до того момента, когда отметка на зонде достигнет края ноздри, через которую он введен.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Проверить правильное положение зонда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ротовои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полости, шпателем открыв больному рот.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CFCDDE-90C7-D845-A628-F5E301215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6520" y="1439402"/>
            <a:ext cx="3410008" cy="245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13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CE4EC00-0266-2244-8BBC-E2DC0D533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04683"/>
            <a:ext cx="5695335" cy="550114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Проконтролировать место нахождения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зонда в желудке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Для этого подсоединить шприц Жане с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см3 воздуха 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назогастральному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зонду и ввести воздух, одновременно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аускультируя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звуки в желудке при помощи фонендоскопа (должны быть слышны булькающие звуки). 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Закрепить зонд. Для этого пережать зажимом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дистальныи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конец зонда, закрепив его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лейкопластырем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ушнои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раковинои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̆, затем закрыть зонд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пробкои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̆, снять зажим.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F8BE60-2296-5641-97EE-ED7B81B19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3736" y="1930400"/>
            <a:ext cx="53213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658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EB38BA-473D-0A47-BDE7-F8C91EDE8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Завершение процедуры: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DC28B5-147A-D94E-B43B-6C9E1E7BE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8361"/>
            <a:ext cx="5975555" cy="4908602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выбросить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использованныи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материал и снятые перчатки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контейнер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отходов класса Б.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Затем следует обработать руки антисептиком.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Сделать соответствующую запись о выполнении процедуры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документации. 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1DB648-EA0D-9449-85BE-610E6B0B4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9948" y="1039170"/>
            <a:ext cx="4023852" cy="22533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A7E830B-596C-6144-8E03-8BE972958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9947" y="3544325"/>
            <a:ext cx="4023853" cy="267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102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EB399F-7284-C14D-838B-9CB4E2E1C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Уход за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назогастральным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зондом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EA70AD-F8EA-4345-A0A8-AD53DFEBD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процедуры ухода за зондом: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шприц Жане </a:t>
            </a:r>
          </a:p>
          <a:p>
            <a:pPr marL="514350" indent="-51435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Фонендоскоп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вазелиновое масло 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емкость с физиологическим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растворо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Перчатки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перевязочныи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материал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антисептическии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раствор 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лейкопластырь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контейнер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отходов класса Б </a:t>
            </a:r>
            <a:br>
              <a:rPr lang="ar-A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ar-A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76142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B1FACD-FB7B-DA4C-ACA0-280A1F254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процедуре ухода за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назогастральным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зондом: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38EDE5-BB91-6B49-939A-FD222A254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Объясните матери (и ребенку, если он старше 2–3 лет и находится в сознании) цель и ход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предстоящеи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процедуры, уточните, не испытывает ли пациент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какои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̆-либо дискомфорт от зонда, и определите необходимость изменения положения зонда.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Затем необходимо вымыть руки с мылом и антисептическим раствором и осушить их, надеть медицинские перчатки.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Тщательно осмотрите место введения зонда на предмет признаков раздражения или давления на слизистую носа. В случае выявления осложнений сообщите об этом врачу.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1632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98D6E5-F4C3-D446-9CB7-CEA7BB877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процедуры ухода за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назогастральным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зондом: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6B3BCF-35CE-E545-87FF-2CDB6FDAA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Проверить место расположения зонда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ротовои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полости. Для этого необходимо попросить ребенка открыть рот, чтобы увидеть зонд. Проверить, нет ли перегибов зонда. Обратить внимание на слизистую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ротовои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полости.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Проконтролировать фонендоскопом место нахождения зонда в желудке (см. п. 5 процедуры введения зонда).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Очистить носовые ходы пациента от корочек и жидкого отделяемого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марлевои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салфеткои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увлажненнои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физиологическим раствором. Нанести вазелин на область введения зонда. Уход за зондом выполняется каждые 4 часа, с увлажнением полости рта и губ физиологическим раствором. При перемене зонда следует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каждыи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раз вводить его в другую ноздрю, чтобы снизить проявления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травматизации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даже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пролежнеи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слизистои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носа.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Промыть зонд несколько раз физиологическим раствором (по 20–30 мл). Для этого к зонду присоединить шприц Жане,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наполненныи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физиологическим раствором, медленно и аккуратно вести раствор в зонд, а затем аккуратно провести аспирацию (отсасывание) жидкости, обращая внимание на ее вид. Повторить промывание и аспирацию желудочного содержимого до чистых промывных вод.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Промывку зонда физиологическим раствором выполнять каждые 4 часа (по назначению врача). 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68062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15594-E320-F046-8E37-FB1E46519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896" y="365125"/>
            <a:ext cx="10409903" cy="1325563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Завершение процедуры: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EA3A61-CD30-0243-8183-227E8B280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лейкопластырь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отклеился или загрязнен, следует снять его и наклеить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Выбросить использованные материалы и перчатки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контейнер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отходов класса Б.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Вымыть руки с использованием мыла или антисептика.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Сделать соответствующую запись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документации.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96164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11C889-C9CE-4240-9AF0-85CF7A881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Режимы зондового питания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E0B7C2-51B4-B843-9E91-3E98450FC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087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Существуют 3 режима зондового питания: </a:t>
            </a:r>
          </a:p>
          <a:p>
            <a:pPr marL="514350" indent="-514350">
              <a:buAutoNum type="arabicParenR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болюсныи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</a:p>
          <a:p>
            <a:pPr marL="514350" indent="-514350">
              <a:buAutoNum type="arabicParenR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прерывистыи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</a:p>
          <a:p>
            <a:pPr marL="514350" indent="-514350">
              <a:buAutoNum type="arabicParenR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82278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851D17C-1C5F-0544-B97E-3310E7A6C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0942"/>
            <a:ext cx="7850034" cy="5646021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Болюсное</a:t>
            </a:r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введение </a:t>
            </a: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болюсном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режиме взрослому пациенту вводят 200–400 мл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питательнои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смеси в течение 20–30 минут несколько раз в день.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объем смеси на одно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болюсное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кормление зависит от возраста и массы тела и поэтому значительно варьирует, но принцип остается тем же: введение относительно больших объемов пищи в короткое время. </a:t>
            </a:r>
          </a:p>
          <a:p>
            <a:pPr marL="0" indent="0" algn="just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Преимущества: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-пациент не столь ограничен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активности как при длительном непрерывном капельном введении смеси через зонд.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-снижение времени введения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питательнои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смеси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-нет необходимости в применении шприцевого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инфузионного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насоса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инфузомата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помпы). </a:t>
            </a:r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Недостатки: </a:t>
            </a:r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-повышение частоты диареи, спазмов, тошноты, метеоризма и дискомфорта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брюшнои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полости по сравнению с другими режимами введения питательных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смесеи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̆. </a:t>
            </a:r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F94968-8C42-5A40-8176-C2D4FC88E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4713" y="191730"/>
            <a:ext cx="3114298" cy="27740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D3D2A8-B6B8-C246-8B1D-4E1FBD51B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6452" y="3395460"/>
            <a:ext cx="2018800" cy="258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776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FB99790-8F03-2047-AC5E-1EFCF47C0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98207"/>
            <a:ext cx="7329948" cy="5456904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Прерывистое введение </a:t>
            </a:r>
            <a:endParaRPr lang="ru-RU" sz="33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взрослому больному 500 мл и более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питательнои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смеси в течение 30–90 минут 3–5 раз в день либо большего объема смеси в ночное время (ночное кормление) с помощью насоса (помпы) либо самотеком из емкости на штативе. </a:t>
            </a:r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Преимущества: </a:t>
            </a:r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-позволяет больному двигаться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-многократное питание имитирует обычные приемы пищи и поэтому более физиологично. </a:t>
            </a:r>
          </a:p>
          <a:p>
            <a:pPr marL="0" indent="0" algn="just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Недостатки: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-требует полноценного глотательного рефлекса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-Увеличивает риск аспирации, тошноты и рвоты, диареи, спазмов метеоризма и задержки опорожнения желудка по сравнению с более медленными режимами введения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питательнои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смеси. </a:t>
            </a:r>
          </a:p>
          <a:p>
            <a:pPr algn="just"/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A5A1E9-7F12-5F44-99E7-6A651D8FA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2833" y="243348"/>
            <a:ext cx="3185652" cy="31856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0E37AD-26CC-BA4A-8D2D-8FA25786B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2833" y="3809254"/>
            <a:ext cx="3102508" cy="204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51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4DB4DA0-E024-492B-F336-1E57AF65B1E1}"/>
              </a:ext>
            </a:extLst>
          </p:cNvPr>
          <p:cNvSpPr txBox="1"/>
          <p:nvPr/>
        </p:nvSpPr>
        <p:spPr>
          <a:xfrm>
            <a:off x="630315" y="275883"/>
            <a:ext cx="851146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i="0" dirty="0">
                <a:solidFill>
                  <a:srgbClr val="53535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</a:t>
            </a:r>
            <a:r>
              <a:rPr lang="ru-RU" b="1" i="0" dirty="0" err="1">
                <a:solidFill>
                  <a:srgbClr val="53535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нутритивной</a:t>
            </a:r>
            <a:r>
              <a:rPr lang="ru-RU" b="1" i="0" dirty="0">
                <a:solidFill>
                  <a:srgbClr val="53535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недостаточности по степени тяжести</a:t>
            </a:r>
          </a:p>
          <a:p>
            <a:pPr algn="l"/>
            <a:endParaRPr lang="ru-RU" b="1" i="0" dirty="0">
              <a:solidFill>
                <a:srgbClr val="53535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i="0" dirty="0">
                <a:solidFill>
                  <a:srgbClr val="53535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Легкая.</a:t>
            </a:r>
            <a:r>
              <a:rPr lang="ru-RU" b="0" i="0" dirty="0">
                <a:solidFill>
                  <a:srgbClr val="53535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Характеризуется потерей массы тела более 5 % за последние 3 месяца или пониженным (50–70 % от привычной нормы) потреблением пищи в последнюю неделю. Значение основных показателей анализов: общий белок – 60–55 г/л, альбумин – 35–30 г/л, лимфоциты – 1 800–1 500 клеток в </a:t>
            </a:r>
            <a:r>
              <a:rPr lang="ru-RU" b="0" i="0" dirty="0" err="1">
                <a:solidFill>
                  <a:srgbClr val="53535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мкл</a:t>
            </a:r>
            <a:r>
              <a:rPr lang="ru-RU" b="0" i="0" dirty="0">
                <a:solidFill>
                  <a:srgbClr val="53535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b="0" i="0" dirty="0">
              <a:solidFill>
                <a:srgbClr val="53535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i="0" dirty="0">
                <a:solidFill>
                  <a:srgbClr val="53535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Средняя.</a:t>
            </a:r>
            <a:r>
              <a:rPr lang="ru-RU" b="0" i="0" dirty="0">
                <a:solidFill>
                  <a:srgbClr val="53535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Характеризуется потерей массы тела более 5 % за последние 2 месяца или индексом массы тела от 18,5 до 20,5. Отмечается ухудшение общего самочувствия, за последнюю неделю потребление пищи снижается до 25–60 % от привычной нормы. Значение основных показателей анализов: общий белок – 55–50 г/л, альбумин – 30–25 г/л, лимфоциты – 1 500–800 клеток в </a:t>
            </a:r>
            <a:r>
              <a:rPr lang="ru-RU" b="0" i="0" dirty="0" err="1">
                <a:solidFill>
                  <a:srgbClr val="53535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мкл</a:t>
            </a:r>
            <a:r>
              <a:rPr lang="ru-RU" b="0" i="0" dirty="0">
                <a:solidFill>
                  <a:srgbClr val="53535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b="0" i="0" dirty="0">
              <a:solidFill>
                <a:srgbClr val="53535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i="0" dirty="0">
                <a:solidFill>
                  <a:srgbClr val="53535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Тяжелая.</a:t>
            </a:r>
            <a:r>
              <a:rPr lang="ru-RU" b="0" i="0" dirty="0">
                <a:solidFill>
                  <a:srgbClr val="53535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Характеризуется потерей массы тела более 5 % за последний месяц или индексом массы тела менее 18,5. Отмечается ухудшение общего самочувствия, за последнюю неделю потребление пищи снижается до 0–25 % от привычной нормы. Значение основных показателей анализов: общий белок – менее 50 г/л, альбумин – менее 25 г/л, лимфоциты – менее 800 клеток в </a:t>
            </a:r>
            <a:r>
              <a:rPr lang="ru-RU" b="0" i="0" dirty="0" err="1">
                <a:solidFill>
                  <a:srgbClr val="53535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мкл</a:t>
            </a:r>
            <a:r>
              <a:rPr lang="ru-RU" b="0" i="0" dirty="0">
                <a:solidFill>
                  <a:srgbClr val="53535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48990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FEE2A6D-5861-D743-A855-367ED6B9A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085" y="589935"/>
            <a:ext cx="7760110" cy="578136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Непрерывное введение 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Режим, при котором питательная смесь вводится непрерывно в течение 16–24 часов. 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Преимущества: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повышает переносимость (толерантность)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энтерального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питания у тяжелобольных пациентов;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снижает задержку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питательнои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смеси в желудке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остаточныи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объем смеси); </a:t>
            </a:r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уменьшает растяжение желудка </a:t>
            </a:r>
            <a:endParaRPr lang="ar-A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снижает риск аспирации снижает риск диареи</a:t>
            </a:r>
            <a:endParaRPr lang="ar-A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необходимость ежедневного подключения больного к системе подачи питания на продолжительное время. </a:t>
            </a:r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EFA5479-06E6-F14B-BAE8-A86969E01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8195" y="1757482"/>
            <a:ext cx="3923789" cy="392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303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C51150-95AE-C048-99AA-0C52720F9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41A257-0CEE-A542-8971-078CE8F0A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11161"/>
            <a:ext cx="10515600" cy="536580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питании пациента через зонд необходимо следить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эвакуациеи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пищи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моторикои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ЖКТ.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Каждыи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час необходимо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аускультировать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перистальтику во всех отделах живота 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каждые 3 часа проверять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остаточныи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объем желудочного содержимого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этого необходимо присоединить шприц Жане к дистальному участку зонда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аспирировать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содержимое желудка. Оценить характер содержимого.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появлении признаков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нарушеннои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эвакуации желудочного содержимого (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большои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остаточныи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объем жидкости) или кровотечения – прекратить процедуру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Трактовка полученных данных и принятие врачебных решений в зависимости от остаточного объема пищи определяются возрастом пациента и клиническим контекстом ситуации. </a:t>
            </a:r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>
              <a:effectLst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04631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DC532E-6343-4D43-BEA9-D63133EC7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Процедура введения зондового питания пациенту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1E937E-965B-0546-8CE7-17EC708B6B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для зондового питания: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шприц Жане </a:t>
            </a:r>
          </a:p>
          <a:p>
            <a:pPr marL="514350" indent="-51435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Воронка</a:t>
            </a:r>
          </a:p>
          <a:p>
            <a:pPr marL="514350" indent="-51435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фонендоскоп перчатки </a:t>
            </a:r>
          </a:p>
          <a:p>
            <a:pPr marL="514350" indent="-514350">
              <a:buAutoNum type="arabicPeriod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антисептическии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раствор</a:t>
            </a:r>
          </a:p>
          <a:p>
            <a:pPr marL="514350" indent="-514350">
              <a:buAutoNum type="arabicPeriod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лейкопластырь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контейнер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дезинфекции</a:t>
            </a:r>
          </a:p>
          <a:p>
            <a:pPr marL="514350" indent="-51435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Зажимы</a:t>
            </a:r>
          </a:p>
          <a:p>
            <a:pPr marL="514350" indent="-51435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для внутривенного введения жидкости со штативом </a:t>
            </a:r>
          </a:p>
          <a:p>
            <a:pPr marL="514350" indent="-51435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емкость с физиологическим раствором</a:t>
            </a:r>
          </a:p>
          <a:p>
            <a:pPr marL="514350" indent="-51435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полотенце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39726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F7AFE7-530C-6E49-91CE-B038E618E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процедуре зондового питания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844F56-6D62-D248-B148-23D896FB1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проинформировать мать ребенка, если она осуществляет за ним уход, о предстоящем кормлении, составе и объеме пищи, методе кормления либо разъяснить основные моменты кормления ребенку в зависимости от его возраста и клинического состояния.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питания в прерывистом режиме подготовить смесь, подогрев ее до температуры 30–35°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поставить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прикроватныи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столик.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питания в непрерывном режиме подготовить емкость с раствором и разместить ее на столике.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Затем следует помочь пациенту занять высокое положение, для чего поднять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конец кровати и поправить подушки.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18743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A42D4-A578-3E43-AB3E-80D6F285A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процедуры зондового питания: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0C93C1-C6B9-DD49-ACF8-3827D133C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7135"/>
            <a:ext cx="10515600" cy="5619136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Проконтролировать место нахождения зонда в желудке фонендоскопом.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Проконтролировать остаточное содержимое желудка.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 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прерывистом режиме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Соединить шприц Жане 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питательнои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смесью (или воронку) со свободным концом зонда. Ввести питательную смесь в желудок медленно активно (шприцом) или пассивно (с помощью воронки) порциями по 20–30 мл с интервалами 1–3 минуты. После введения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каждои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порции пережимать зажимом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дистальныи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участок зонда, препятствуя его опустошению.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 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непрерывном режиме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Заполнить систему питательным раствором, соединить зонд 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для кормления и открыть зонд, отрегулировав скорость вливания. Контролировать скорость введения раствора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каждыи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час с помощью дозатора.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Промыть зонд физиологическим раствором (30 мл) после окончательного кормления и закрыть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пробкои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конец зонда, закрепив его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лейкопластырем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Завершение процедуры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как описано выше в процедуре ухода за зондом. 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84163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F1F06E-C864-C2DD-8765-1BF2163430D8}"/>
              </a:ext>
            </a:extLst>
          </p:cNvPr>
          <p:cNvSpPr txBox="1"/>
          <p:nvPr/>
        </p:nvSpPr>
        <p:spPr>
          <a:xfrm>
            <a:off x="451692" y="883183"/>
            <a:ext cx="938637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основным возможным проблемам и осложнениям зондового питания относятся: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усиление и/или появление тошноты и/или рвоты, явлений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гастростаза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болей в эпигастральной области;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нарушение правил и основных положений ухода за пациентом, носителем зонда;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образование язв, пролежней на слизистых носа или пищеводе, свищей; 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необходимость смены зонда по истечении срока службы или при нарушении проходимости, что затруднительно в домашних условиях и может потребовать госпитализации пациента;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необходимость обучения правилам ухода и кормления лиц, осуществляющих уход в домашних условиях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1160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D295DB-BEC3-61FF-A482-9F1907DBC020}"/>
              </a:ext>
            </a:extLst>
          </p:cNvPr>
          <p:cNvSpPr txBox="1"/>
          <p:nvPr/>
        </p:nvSpPr>
        <p:spPr>
          <a:xfrm>
            <a:off x="793213" y="2833156"/>
            <a:ext cx="8518793" cy="2674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Длительное использование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назогастрального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зонда может привести к следующим осложнениям: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-пролежни, инфекции околоносовых пазух, глаза, уха со стороны стояния зонда;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-заброс содержимого желудка в пищевод, ротовую полость и легкие из-за частично открытого пищеводно-желудочного отверстия, аспирационные пневмонии. Кроме того, жесткий зонд может постоянно травмировать слизистую и даже вызывать эрозивно-язвенные изменения или желудочное кровотечение*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155B1-B3B9-A6AD-0A2D-EF882F59DA0D}"/>
              </a:ext>
            </a:extLst>
          </p:cNvPr>
          <p:cNvSpPr txBox="1"/>
          <p:nvPr/>
        </p:nvSpPr>
        <p:spPr>
          <a:xfrm>
            <a:off x="914400" y="239471"/>
            <a:ext cx="851879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Назогастральные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зонды используются очень часто.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при длительном использовании они имеют ряд недостатков: 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Физические: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ринит, эзофагит, рефлюкс, легочная аспирация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Технические: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смещение трубки, закупорка трубки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Психологические: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косметический дискомфорт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42937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CB212D-17F1-ACAC-0D23-65B4EECD6CAF}"/>
              </a:ext>
            </a:extLst>
          </p:cNvPr>
          <p:cNvSpPr txBox="1"/>
          <p:nvPr/>
        </p:nvSpPr>
        <p:spPr>
          <a:xfrm>
            <a:off x="947451" y="831239"/>
            <a:ext cx="843892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Противопоказания к установке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назогастрального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назоеюнального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зонда: </a:t>
            </a: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• пищеводные стриктуры / дивертикулы;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• пищеводная обструкция;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• разрывы стенки пищевода;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• переломы носа; - повреждения носоглотки;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• ожоги лица.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F17EB9-056F-0AF5-DB43-75CFADC3FD86}"/>
              </a:ext>
            </a:extLst>
          </p:cNvPr>
          <p:cNvSpPr txBox="1"/>
          <p:nvPr/>
        </p:nvSpPr>
        <p:spPr>
          <a:xfrm>
            <a:off x="661012" y="4391380"/>
            <a:ext cx="89126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нутритивной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поддержки меняются по мере прогрессирования заболевания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Пациенты должны получать питание, но акцент делается на качестве жизни и облегчении симптомов, а не на активной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нутритивной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терапии </a:t>
            </a:r>
          </a:p>
        </p:txBody>
      </p:sp>
    </p:spTree>
    <p:extLst>
      <p:ext uri="{BB962C8B-B14F-4D97-AF65-F5344CB8AC3E}">
        <p14:creationId xmlns:p14="http://schemas.microsoft.com/office/powerpoint/2010/main" val="8194801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58E1FD-8B1D-AA41-A70C-ADB77FFD1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ЭНТЕРАЛЬНОЕ ПИТАНИЕ ЧЕРЕЗ ГАСТРОСТОМУ: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C34098-4CEE-684D-ADE2-3CA75C4D0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9368"/>
            <a:ext cx="10515600" cy="496759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Гастростома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это искусственное отверстие, соединяющее переднюю брюшную стенку с желудком.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наложения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гастростомы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лапаротомическии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лапароскопическии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чрезкожныи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пункционныи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эндоскопическии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̆. 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6B2E74-6C72-8145-9969-1B4B6054D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1456" y="2757948"/>
            <a:ext cx="5752906" cy="350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756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3FBD9DC-6A66-C944-B6D9-09502B39D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1445"/>
            <a:ext cx="10515600" cy="5675518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  <a:p>
            <a:pPr marL="0" indent="0" algn="just">
              <a:buNone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Гастростомическая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трубка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медицинское изделие, установленное в канал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гастростомы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позволяющее вводить питание и лекарства непосредственно в желудок.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улучшения качества ухода и качества жизни паллиативных пациентов в настоящее время широко используются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гастростомические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трубки, изготовленные из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гипоаллергенных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материалов (силикон, полиуретан) и имеющие очень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низкии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процент осложнений.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виду крепления внутри желудка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гастростомические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трубки делятся на: </a:t>
            </a:r>
          </a:p>
          <a:p>
            <a:pPr algn="just"/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баллонные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(устанавливаются хирургом под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общеи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анестезиеи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̆, меняются без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общеи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анестезии, в том числе на дому, специалистами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паллиативнои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службы, родителями); </a:t>
            </a:r>
          </a:p>
          <a:p>
            <a:pPr algn="just"/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бамперные и крестовые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(с зонтиком) (устанавливаются и меняются хирургами с применением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общеи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анестезии). 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длине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гастростомические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трубки могут быть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низкопрофильными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(для кормления ребенка к ним присоединяется удлинитель) и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длинными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о выборе вида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гастростомическои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трубки и методе ее установки принимается коллегиально хирургами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эндоскопистами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совместно со специалистами паллиативных служб.</a:t>
            </a:r>
          </a:p>
        </p:txBody>
      </p:sp>
    </p:spTree>
    <p:extLst>
      <p:ext uri="{BB962C8B-B14F-4D97-AF65-F5344CB8AC3E}">
        <p14:creationId xmlns:p14="http://schemas.microsoft.com/office/powerpoint/2010/main" val="1672096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4FAB38-7A2A-0C73-BEE7-8CB71FF86F59}"/>
              </a:ext>
            </a:extLst>
          </p:cNvPr>
          <p:cNvSpPr txBox="1"/>
          <p:nvPr/>
        </p:nvSpPr>
        <p:spPr>
          <a:xfrm>
            <a:off x="408373" y="281372"/>
            <a:ext cx="91173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питания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острое, подострое или хроническое состояние, обусловленное избыточным или недостаточным питанием различной степени выраженности, что сопровождается изменением компонентного состава тела и снижением функциональных резервов организма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EC3187-727E-12DC-F393-359EDA001692}"/>
              </a:ext>
            </a:extLst>
          </p:cNvPr>
          <p:cNvSpPr txBox="1"/>
          <p:nvPr/>
        </p:nvSpPr>
        <p:spPr>
          <a:xfrm>
            <a:off x="408373" y="1579265"/>
            <a:ext cx="901971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Дисфагия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затруднения при проглатывании пищи, возникающие в ротоглотке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ротоглоточная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орофарингеальная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дисфагия), или при прохождении пищи (жидкости) по пищеводу (пищеводная дисфагия).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Саркопения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синдром, характеризующийся прогрессивной и генерализованной потерей мышечной массы и силы скелетных мышц с риском развития неблагоприятных исходов, таких как инвалидность, снижение качества жизни, смерть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2E67A5-59C9-8C71-1AD7-F945C931828E}"/>
              </a:ext>
            </a:extLst>
          </p:cNvPr>
          <p:cNvSpPr txBox="1"/>
          <p:nvPr/>
        </p:nvSpPr>
        <p:spPr>
          <a:xfrm>
            <a:off x="408373" y="3708154"/>
            <a:ext cx="920392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Стадии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саркопении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Пресаркопения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характеризуется низкой мышечной массой без влияния на мышечную силу или физическую активность. Эта стадия идентифицируется с помощью специфических методов измерения мышечной массы человека. </a:t>
            </a:r>
          </a:p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Саркопения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характеризуется низкой мышечной массой, низкой мышечной силой или низкой физической активностью.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Тяжелая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саркопения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диагностируется при наличии всех трех показателей (низкая мышечная масса, низкая мышечная сила и низкая физическая активность). Определение стадии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саркопении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определенной степени предопределяет выбор метода и тактики поддерживающего лечения</a:t>
            </a:r>
          </a:p>
        </p:txBody>
      </p:sp>
    </p:spTree>
    <p:extLst>
      <p:ext uri="{BB962C8B-B14F-4D97-AF65-F5344CB8AC3E}">
        <p14:creationId xmlns:p14="http://schemas.microsoft.com/office/powerpoint/2010/main" val="23103268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BA8B93B-4B4D-9A4E-B2AA-FDDB68872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892" y="419724"/>
            <a:ext cx="11737298" cy="589113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B90E68-D829-7B40-90CD-A92A4AD70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92" y="575496"/>
            <a:ext cx="4048593" cy="40485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FC3BC4-D464-0C4F-A7DB-D5C1E3313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8525" y="673542"/>
            <a:ext cx="4560496" cy="38525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B29722-2863-D14C-B1D0-737C181B0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485" y="1753348"/>
            <a:ext cx="3212142" cy="448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422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635CD3-A8F5-1DE0-6C9A-F87C4FCB6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/>
              <a:t>Бамперная </a:t>
            </a:r>
            <a:r>
              <a:rPr lang="ru-RU" sz="3200" dirty="0" err="1"/>
              <a:t>гастростома</a:t>
            </a:r>
            <a:endParaRPr lang="ru-RU" sz="3200" dirty="0"/>
          </a:p>
        </p:txBody>
      </p:sp>
      <p:pic>
        <p:nvPicPr>
          <p:cNvPr id="2050" name="Picture 2" descr="Untitled">
            <a:extLst>
              <a:ext uri="{FF2B5EF4-FFF2-40B4-BE49-F238E27FC236}">
                <a16:creationId xmlns:a16="http://schemas.microsoft.com/office/drawing/2014/main" id="{48AA55D0-650A-3628-E0BF-6A406D5B04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896" y="2137273"/>
            <a:ext cx="3723702" cy="363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8E4379-EF4C-48B9-A5D2-30DA2A21246B}"/>
              </a:ext>
            </a:extLst>
          </p:cNvPr>
          <p:cNvSpPr txBox="1"/>
          <p:nvPr/>
        </p:nvSpPr>
        <p:spPr>
          <a:xfrm>
            <a:off x="2049137" y="1511144"/>
            <a:ext cx="7744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Устанавливается эндоскопическим путем. Срок использования 1,5-2 года</a:t>
            </a:r>
          </a:p>
        </p:txBody>
      </p:sp>
      <p:pic>
        <p:nvPicPr>
          <p:cNvPr id="6" name="Picture 2" descr="Чрескожная эндоскопическая гастростомия: показания, техника, осложнения и  результаты — Хірургія: Сайт Миколи Менделя">
            <a:extLst>
              <a:ext uri="{FF2B5EF4-FFF2-40B4-BE49-F238E27FC236}">
                <a16:creationId xmlns:a16="http://schemas.microsoft.com/office/drawing/2014/main" id="{0880D86A-F963-003B-2A81-BBC28DCC5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70" y="2137273"/>
            <a:ext cx="4658017" cy="374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6630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442E5FF-962B-944D-DD58-2F6F188B6E7D}"/>
              </a:ext>
            </a:extLst>
          </p:cNvPr>
          <p:cNvSpPr txBox="1"/>
          <p:nvPr/>
        </p:nvSpPr>
        <p:spPr>
          <a:xfrm>
            <a:off x="3233447" y="948871"/>
            <a:ext cx="8587651" cy="4499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питания через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гастростому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Лучшая переносимость (по сравнению 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назогастральным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зондом)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Улучшение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нутритивного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статуса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Простота использования по сравнению 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назогастральным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зондом и пероральным введением питания – по отзывам лиц, осуществляющих уход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Низкий процент осложнений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Снижение частоты возникновения аспирационной пневмонии, связанной с нарушениями глотания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Снижение затрат по сравнению с альтернативными методами, особенно при ожидаемом длительном использовании </a:t>
            </a:r>
          </a:p>
        </p:txBody>
      </p:sp>
    </p:spTree>
    <p:extLst>
      <p:ext uri="{BB962C8B-B14F-4D97-AF65-F5344CB8AC3E}">
        <p14:creationId xmlns:p14="http://schemas.microsoft.com/office/powerpoint/2010/main" val="11233023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7DB0B6-B972-4242-967F-E96F5A28F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Показания для наложения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гастростомы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DD6D48-44FD-7941-B633-0605A8213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дисфагия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ротоглоточная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пищеводная (нарушение или затруднение глотания) вследствие бульбарных/псевдобульбарных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расстройств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фоне органического поражения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нервнои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системы,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нейромышечных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заболеваний, травм,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опухолеи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головного мозга, нарушения сознания и комы и др.;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анатомические препятствия для прохождения пищи из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ротовои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полости в желудок (врожденные аномалии, атрезия или опухоли пищевода, опухоли шеи и средостения, операции на лице,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политравма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др.);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тяжелая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нутритивная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недостаточность или ее профилактика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муковисцидоз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синдром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кишки, хроническая почечная недостаточность, ВИЧ/СПИД, болезни обмена, комбинированные пороки сердца и др.);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риск развития тяжелых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мукозитов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последующеи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невозможностью принимать пищу обычным путем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со злокачественными новообразованиями (наложение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гастростомы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входит в некоторые протоколы противоопухолевого лечения);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 необходимость в осуществлении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энтерального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кормления более 30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21986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92DD01-D2F6-4245-B6F2-4803D3EB0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Противопоказания для наложения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гастростомы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EC7EB6-AAF6-AD4B-8D46-2B7C8F106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612"/>
            <a:ext cx="10515600" cy="538316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Абсолютными противопоказ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аниями для наложения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гастростомы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являются: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тяжелые нарушения свертывания крови (Международное нормализованное отношение (МНО) &gt; 1,5; активированное частичное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тромбопластиновое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время, АЧТВ &gt; 50 с; тромбоциты &lt; 50 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x109/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л);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Нестабильная гемодинамика, сепсис,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тяжелыи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асцит, перитонит;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инфекционные процессы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переднеи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брюшнои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стенки, тяжелая портальная гипертензия с варикозным расширением вен пищевода и желудка,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перитонеальныи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карциноматоз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интерпозиция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внутренних органов (например, печени, кишечника);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тотальная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гастрэктомия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анамнезе;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обструкция выходного отверстия желудка или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тяжелыи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гастропарез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отсутствие информированного согласия ребенка или его законных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на проведение процедуры.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Относительные противопоказания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ожирение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степени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анатомические дефекты в результате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предыдущеи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операции или воспаления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выраженныи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сколиоз с невозможностью нахождения площадки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гастростомы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др.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38341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A582AB-6097-8B47-9AF4-8F3DEDA36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876" y="162232"/>
            <a:ext cx="10232923" cy="1852921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пациента к установке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гастростомическои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трубки (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баллоннои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или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бампернои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̆) методами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пункционнои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эндоскопии </a:t>
            </a:r>
            <a:b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D53F3F-7CB6-6C46-AAF7-60BCD7EB0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9807"/>
            <a:ext cx="10515600" cy="4407156"/>
          </a:xfrm>
        </p:spPr>
        <p:txBody>
          <a:bodyPr>
            <a:normAutofit fontScale="925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объяснить пациенту и членам его семьи основные моменты гастростомии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какои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метод и какая трубка будет использоваться и почему, причина установки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гастростомическои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трубки и необходимости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энтерального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кормления; как долго будет длиться процедура установки трубки; кем, когда и как будет осуществляться замена). Подписать информированное согласие;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исключить прием пищи и воды в течение 8 часов перед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процедурои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наложения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стомы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назначить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антибактериальныи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препарат внутривенно за час до процедуры установки (например,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цефазолин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осмотр хирургом и анестезиологом перед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гастростомии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94248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640FDF-934F-3E4D-A20A-E7B349683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Ведение пациента в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раннии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послеоперационныи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период после наложения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гастростомы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B23FE4-4677-ED42-9FC8-4FFCB8DA6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5844"/>
            <a:ext cx="10515600" cy="5442155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боли по шкале и обезболивание как минимум в течение нескольких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для профилактики и купирования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или выраженного дискомфорта вследствие раздувания желудка и наложения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стомы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кормление через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начинается, как правило, через несколько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̆; до этого пациент  питается парентерально, затем идет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постепенныи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переход на полное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энтеральное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питание;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температуры, дыхания, пульса, давления, поведения и положения пациента;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местом наложения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стомы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подтекание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диспозиция трубки, кровотечение, покраснение, отек, гноетечение);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выписка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домои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через 72 часа после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установки трубки в случае соблюдения определенных условий: отсутствие осложнений, наличие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службы ухода на дому, родители обучены кормлению и принципам ухода, родители знают симптомы, требующие экстренного обращения к врачу после выписки; родители имеют смеси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энтерального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кормления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устройства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их введения, чтобы продолжить начатое в стационаре кормление.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письменного индивидуального плана ведения пациента 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гастростомои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̆, включающего контакты служб, которые будут наблюдать ребенка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планово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в случае экстренных ситуаций; информацию о типе, размере и производителе трубки; рекомендации по кормлению и уходу, дате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замены трубки; </a:t>
            </a:r>
          </a:p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наружныи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фиксатор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гастростомическои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трубки не должен сдвигаться с установленного хирургом места в течение 10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̆, чтобы хорошо сформировался канал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стомы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(для обработки места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стомы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фиксатора приподнимается и кожа под ним обрабатывается марлевым стерильным тампоном 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физраствором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затем тщательно просушивается стерильным марлевым тампоном);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вращение трубки вокруг оси (для профилактики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прирастания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краям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стомы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начинается через 10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после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установки;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проверка баллона начинается через 14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после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установки трубки;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Принятие душа и погружение области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гастростомы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воду (ванна,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бассейн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допустимо после полного заживления первичного раневого хода.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30318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D4C91F-7440-FB4C-B3B4-97CA75BC4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385" y="144787"/>
            <a:ext cx="10515600" cy="1122153"/>
          </a:xfrm>
        </p:spPr>
        <p:txBody>
          <a:bodyPr>
            <a:norm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Осложнения гастростомии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728A6E-C999-2146-9F94-C39BD9513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793" y="925417"/>
            <a:ext cx="11204154" cy="5490131"/>
          </a:xfrm>
        </p:spPr>
        <p:txBody>
          <a:bodyPr>
            <a:no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часто встречающиеся осложнения: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подтекание желудочного содержимого из стомы наружу;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грануляционнои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ткани;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инфекция послеоперационного раневого отверстия (чаще – в первую неделю после наложения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гастростомы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отсутствии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антибактериальнои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̆/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противогрибковои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терапии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местно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системно может развиться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хронизация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процесса);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целлюлит в области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стомы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(при повреждении целостности кожи из-за постоянного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подтекания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неправильного ухода или развития грануляций);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выход трубки наружу;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закупорка трубки, обструкция выходного отверстия желудка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трубкои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(при стоянии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длиннои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трубки и ее миграции в 12-перстную кишку); </a:t>
            </a:r>
          </a:p>
          <a:p>
            <a:pPr algn="just"/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пневмоперитонеум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Редко встречающиеся осложнения: 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подтекание в брюшную полость, перитонит, аспирационная пневмония, кровотечение, синдром вросшего бампера (при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бампернои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гастростоме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повреждение внутренних органов (печени, селезенки, кишечника),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некротизирующии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фасциит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(при чрезмерном сдавлении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тканеи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̆, расположенных между наружным и внутренним фиксаторами трубки), распространение метастазов опухоли. </a:t>
            </a:r>
            <a:endParaRPr lang="ru-RU" sz="1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6582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07E34F-BE80-7E4F-955E-FB30A09F3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действии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при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частичнои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или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полнои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закупорке трубки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94BE19-3E93-FF43-83D3-DFC16D425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Шаг 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взять шприц 50мл, набрать в него 20 мл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теплои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кипяченои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воды, попробовать движениями поршня «внутрь-наружу» попробовать протолкнуть закупорку;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Шаг 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(если нет эффекта)—заполнить трубку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газированнои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или свежевыжатым ананасовым соком (экспозиция в трубке — 20 минут), затем попробовать протолкнуть закупорку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теплои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набраннои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в шприц 50 мл;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Шаг 3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(если неэффективны предыдущие способы) — панкреатин (развести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теплои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газированнои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воде и ввести в трубку на 30–90 минут).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невозможности устранить закупорку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замена на новую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гастростомическую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трубку.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54959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DEC8F3-E5B4-E549-9973-4256C26F5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и извлечение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гастростомическои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трубки </a:t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909F7B-881A-1747-A468-757E98232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гастростомическои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трубки на новую проводится согласно рекомендациям производителя. 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правило, баллонная меняется каждые 6 месяцев, бамперная – каждые 1,5–2 года.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Удлинители 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низкопрофильнои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гастростоме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меняются ежемесячно.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Извлечение трубки рекомендуется в случаях, когда нет больше медицинских показаний для ее использования. Кроме того, наличие осложнений (например, постоянное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подтекание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выраженнои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мацерациеи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или врастание бампера в стенку желудка) тоже требует извлечения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трубки 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последующеи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̆. </a:t>
            </a:r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effectLst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8486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3843CF-ED34-3845-D080-CA756692BC15}"/>
              </a:ext>
            </a:extLst>
          </p:cNvPr>
          <p:cNvSpPr txBox="1"/>
          <p:nvPr/>
        </p:nvSpPr>
        <p:spPr>
          <a:xfrm>
            <a:off x="798990" y="1197485"/>
            <a:ext cx="846929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Анорекси́я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синдром, заключающийся в полном отсутствии аппетита при потребности организма в питании, который сопровождает большинство метаболических заболеваний, инфекций, болезней пищеварительной системы, а также возникающий по другим причинам. Анорексия может приводить к белково-энергетической недостаточности.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Варианты анорексии: 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утрата чувства голода, связанная с гормональной дисфункцией, неврологической патологией, злокачественными опухолями.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Лекарственная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вызванная приёмом специальных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анорексигенных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препаратов с целью снижения массы тела либо побочным действием других препаратов (антидепрессантов, психостимуляторов, антагонистов гормонов и др.) </a:t>
            </a:r>
          </a:p>
        </p:txBody>
      </p:sp>
    </p:spTree>
    <p:extLst>
      <p:ext uri="{BB962C8B-B14F-4D97-AF65-F5344CB8AC3E}">
        <p14:creationId xmlns:p14="http://schemas.microsoft.com/office/powerpoint/2010/main" val="31867305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067B89-8603-5F4E-A1F4-D220A8ECA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ухода за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гастростомическои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трубкои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4D975C-B515-754A-9A59-18872C3AEB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Обработка кожи вокруг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гастростомы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трубки проводится сначала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кипяченои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с мылом, промывается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чистои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кипяченои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и орошается спреем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бесспиртового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бесцветного антисептика (нельзя использовать зеленку,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йод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перекись водорода). </a:t>
            </a:r>
          </a:p>
          <a:p>
            <a:pPr marL="0" indent="0" algn="just"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Гастростомическая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трубка ежедневно должна проворачиваться на 360 градусов и двигаться вверх-вниз для профилактики врастания в слизистую желудка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прирастания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коже.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кормления или после дачи лекарственных препаратов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гастростомическую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трубку промывают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кипяченои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в объеме 20–40 мл (минимум 10 мл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в возрасте до одного года). 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71855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307CB0-3EE3-5E4D-9AC0-AB3E5876D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и процедура ежедневного ухода за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гастростомои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74010B-1FB8-DB44-AC8E-9252373CF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Оснащение: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нестерильные одноразовые перчатки–1 пара;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кипяченая вода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комнатнои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температуры–50 мл;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кожныи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бесспиртовои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антисептик в виде спрея–1 флакон;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стерильные марлевые тампоны/салфетки–10 шт.;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чистыи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̆» лоток–1 шт.;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грязныи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̆» лоток–1 шт.;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одноразовая впитывающая пеленка–1 шт.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49227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B5C9E-1F93-E240-8DAC-E5EBEDEB8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процедуре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603673-14A3-C443-BD9C-64785D09F8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Процедура ухода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стомои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трубкои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осуществляется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планово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раза в день – утром и вечером, а также дополнительно – при необходимости.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Подготовьте весь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инвентарь, комнату и место.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Уложите пациента  горизонтально на одноразовую впитывающую пеленку,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разговаривайте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ним,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объясняйте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все, что происходит. </a:t>
            </a:r>
          </a:p>
        </p:txBody>
      </p:sp>
    </p:spTree>
    <p:extLst>
      <p:ext uri="{BB962C8B-B14F-4D97-AF65-F5344CB8AC3E}">
        <p14:creationId xmlns:p14="http://schemas.microsoft.com/office/powerpoint/2010/main" val="39089109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0A656D-EC8D-7145-A559-695BE92A1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процедуры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400212-8347-D442-A3B6-AAAD25343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935" y="1548582"/>
            <a:ext cx="10763865" cy="3893574"/>
          </a:xfrm>
        </p:spPr>
        <p:txBody>
          <a:bodyPr>
            <a:normAutofit/>
          </a:bodyPr>
          <a:lstStyle/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Вымойте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руки,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обработайте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их кожным антисептиком,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дайте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просохнуть, наденьте перчатки. </a:t>
            </a:r>
          </a:p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Обработайте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гастростомическую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трубку и область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стомы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стерильным марлевым тампоном с кожным антисептиком, затем просушите стерильным марлевым тампоном;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выбросьте марлевые тампоны в лоток.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B1983B-BD98-3744-98D9-4A0E032E4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2809" y="4232787"/>
            <a:ext cx="3730991" cy="208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2613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2B78BA6-A64E-0B4E-ACE0-F6E0F0B8A7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26160" y="693174"/>
            <a:ext cx="3946471" cy="2840263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969A84-E6EB-4B4C-AAC0-155162582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161" y="3731341"/>
            <a:ext cx="3946471" cy="29675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43397F-F0EB-C94F-A07D-0A02A9520E11}"/>
              </a:ext>
            </a:extLst>
          </p:cNvPr>
          <p:cNvSpPr txBox="1"/>
          <p:nvPr/>
        </p:nvSpPr>
        <p:spPr>
          <a:xfrm>
            <a:off x="501445" y="693174"/>
            <a:ext cx="5749413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Оцените область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стомы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цвет и целостность трубки. Кожа в области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стомы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должна быть обычного цвета (не должна быть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покрасневшеи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отечнои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̆, с грануляциями и пр.). 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кожа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стомы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чистая и выглядит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нормальнои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̆, наложение повязок не нужно,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стома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ведется открытым способом.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69271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1FF9-52D8-C1AA-9617-692C80A74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01621FD-9DA8-8A14-8D88-6E31BEE36F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5863" y="45454"/>
            <a:ext cx="8953500" cy="366584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B3574E-64C2-0A53-32B7-97027C27D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053" y="3665844"/>
            <a:ext cx="7326218" cy="314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349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E6FB2B-9F4A-9551-4DA7-4C26C673C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E3A97DB-77FC-DF2F-14F5-C5FB2B5436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5928" y="473724"/>
            <a:ext cx="10928732" cy="5871991"/>
          </a:xfrm>
        </p:spPr>
      </p:pic>
    </p:spTree>
    <p:extLst>
      <p:ext uri="{BB962C8B-B14F-4D97-AF65-F5344CB8AC3E}">
        <p14:creationId xmlns:p14="http://schemas.microsoft.com/office/powerpoint/2010/main" val="33913729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72A72CF-79D9-C347-A5A6-4D194581F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0439"/>
            <a:ext cx="10515600" cy="5616524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у пациента стоит длинная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гастростомическая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трубка, протрите и просушите трубку под наружным фиксатором / ограничителем, отодвинув его и затем вернув на место (нужно потянуть трубку на себя до упора и опустить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наружныи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ограничитель до 0,3– 0,5 см над уровнем кожи).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у пациента стоит низкопрофильная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гастростома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протрите область клапана (место, куда присоединяется удлинитель)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ватнои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палочнои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смоченнои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кипяченои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Проверните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гастростомическую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трубку на 360 градусов вокруг оси, затем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подвигайте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ее вверх-вниз на 0,5–1 см.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Удлинители 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низкопрофильнои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гастростоме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моются после каждого кормления или введения лекарства под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проточнои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̆, затем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слабои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концентрациеи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моющего средства для посуды и промываются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прохладнои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чистои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кипяченои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̆, стряхиваются и сушатся на открытом воздухе на чистом полотенце.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в возрасте до одного года или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иммунокомпрометированных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трубка после этого дополнительно промывается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стерильнои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̆. Удлинитель не должен оставаться прикрепленным к трубке, если он не используется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данныи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момент.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1252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336AB6B-A337-5B49-B75F-6F11CF88C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723"/>
            <a:ext cx="7612626" cy="5926240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вы подозреваете инфекцию в области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гастростомы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необходимо взять мазок с кожи на бактериальную и грибковую инфекции (чаще всего их вызывают стафилококк и грибы рода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наблюдается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подтекание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желудочного содержимого из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гастростомы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необходимо использовать средства для защиты кожи, например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Кавилон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(спрей,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образующии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на коже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водостойкую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дышащую пленку). Желудочное содержимое содержит соляную кислоту и может вызвать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кислотныи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ожог. Необходимо назначить ребенку антациды и быстро устранить причину, вызывающую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подтекание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развития грануляции необходимо начать лечение как можно раньше комбинированным препаратом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глюкокортикоид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антибиотик,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противогрибковыи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препарат), нанося 2 раза в день минимум 14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на область грануляций. При отсутствии эффекта – нанесение нитрата серебра на область грануляций 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одновременнои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защитои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интактнои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кожи вокруг, например, с помощью жидкого парафина.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A9F34FE-FC48-084B-8F52-E0DF085D7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4632" y="1784069"/>
            <a:ext cx="2859548" cy="285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9337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99197B-2332-D946-83EE-19CE30360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и процедура кормления и введения лекарств через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гастростому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F8FD48-BC1C-9E41-BE51-778624482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1097"/>
            <a:ext cx="10515600" cy="527992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Оснащение: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шприцы по 50–150 мл с носиком типа Жане для кормления «самотеком» или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болюсно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1 шт.; 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Энтеральная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помпа с сетами для длительного кормления–по 1 шт.;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смесь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энтерального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кормления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комнатнои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температуры,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лекарственные препараты (в жидком виде);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шприц 50 мл с носиком типа Жане для промывания трубки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до и после еды или лекарств – 1 шт.;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шприц 10 мл с носиком типа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(как для в/в введения) для дачи лекарств – 1 шт.;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чистая кипяченая вода для промывания трубки до и после еды – 200 мл;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одноразовые перчатки – 1 пара; 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кожныи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бесспиртовои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антисептик в виде спрея – 1 флакон;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стерильные марлевые тампоны / салфетки – 10 шт.;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чистыи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̆» лоток – 1 шт.;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грязныи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̆» лоток – 1 шт.;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одноразовая впитывающая пеленка – 1 шт.;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многоразовые удлинители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низкопрофильнои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гастростомы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(если она используется для замены) – 1 шт.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9725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EFDE3D-6C46-27DC-C928-18AE6DB0A3EE}"/>
              </a:ext>
            </a:extLst>
          </p:cNvPr>
          <p:cNvSpPr txBox="1"/>
          <p:nvPr/>
        </p:nvSpPr>
        <p:spPr>
          <a:xfrm>
            <a:off x="870012" y="3429000"/>
            <a:ext cx="841381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Энтеральное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питание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процесс субстратного обеспечения больных через ЖКТ с помощью специальных методов, отличающихся от обычного приема пищи, и специально разработанных для этой цели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энтеральных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питательных смесей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сипинг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пероральное потребление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энтеральных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ПС мелкими глотками, зондовое введение ПС в желудок, 12- перстную или тощую кишку).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Парентеральное питание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субстратное обеспечение, при котором питательные вещества вводятся в организм (внутривенно), минуя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желудочнокишечный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тракт.</a:t>
            </a: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F9D6A0-9BAB-32AC-E423-CDD14D09DBA4}"/>
              </a:ext>
            </a:extLst>
          </p:cNvPr>
          <p:cNvSpPr txBox="1"/>
          <p:nvPr/>
        </p:nvSpPr>
        <p:spPr>
          <a:xfrm>
            <a:off x="870012" y="284877"/>
            <a:ext cx="816745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Кахексия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синдрокомплекс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характеризующийся прогрессирующей потерей массы тела с нарастанием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саркопении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структурно-функциональных, а также метаболических нарушений, плохо купируемый при применении стандартной диетотерапии. 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Нутритивная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поддержка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процесс обеспечения больных, не имеющих возможности адекватного естественного питания, всеми необходимыми для жизни питательными веществами с помощью специальных методов и искусственно созданных ПС различной направленности.</a:t>
            </a:r>
          </a:p>
        </p:txBody>
      </p:sp>
    </p:spTree>
    <p:extLst>
      <p:ext uri="{BB962C8B-B14F-4D97-AF65-F5344CB8AC3E}">
        <p14:creationId xmlns:p14="http://schemas.microsoft.com/office/powerpoint/2010/main" val="538177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AE3DD9-D7D6-0449-B977-8FEBFA730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процедуре </a:t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624C50-8164-BF41-9A6D-53B5B0B579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общепринятых принципов асептики и антисептики при приготовлении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смесеи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для питания, кормлении и введении лекарств. </a:t>
            </a:r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сроков использования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смесеи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энтерального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питания, включая время кормления (грудное молоко – не более 4 часов после сцеживания или размораживания; детское и лечебное питание – 6 часов после разведения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сухои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смеси в воде; готовые стерильные жидкие смеси – в течение 24 часов после вскрытия упаковки/открытия бутылки, при условии, что банка была присоединена 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закрытои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системе питания). </a:t>
            </a:r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16496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6F0D58-A39E-4149-9279-9E74D29EA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процедуры </a:t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E689FC-1EF1-2744-8502-9498D3ED41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Вымыть руки, обработать их антисептиком и надеть одноразовые перчатки, перед тем как дотрагиваться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гастростомы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приспособлений для кормления, вводить питание или лекарства.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Заполнить питанием сет для кормления и удлинители 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гастростоме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так, чтобы не было воздуха в системе.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кормлением промыть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гастростомическую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трубку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и присоединить приспособления для кормления.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Отметить в листе питания время начала и окончания кормления,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введенныи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объем и вид питания (время кормления должно быть не менее 20 минут).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кормления промыть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гастростомическую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трубку 20–40 мл воды (у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в возрасте до 1 года – 10 мл) и закрыть ее. </a:t>
            </a:r>
          </a:p>
          <a:p>
            <a:pPr algn="just"/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49560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A86D38-C118-E54A-ABA5-DF1B6150D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Завершение процедуры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3BA7FC-3CB7-4F4A-8055-CDEB9A6460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Снимите перчатки и выбросьте их в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грязныи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̆» лоток.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Похвалите ребенка после процедуры, поблагодарите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Попросите ребенка сесть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понаблюдайте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ним и за областью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стомы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предмет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подтекания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течение получаса после замены.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73498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38AC7B-7FC2-0D4C-B4E5-EA42B8936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питательных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смесеи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900A0D-253B-7A46-B04A-A07D36C4D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несколько видов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адаптированных молочных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смесеи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для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детеи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первого года жизни: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первых 5–6 месяцев жизни – «начальные», или «стартовые», смеси;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второго полугодия жизни – «последующие» смеси</a:t>
            </a:r>
            <a:endParaRPr lang="ar-A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Смеси от «0 до 12 месяцев» могут применяться на протяжении первого года жизни ребенка.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смеси для вскармливания ребенка первого года жизни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паллиативнои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терапии полностью относится к компетенции врача-педиатра.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86243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EADABCF-D554-7149-A659-10410341A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076633"/>
            <a:ext cx="6093542" cy="545429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стандартные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полимерные, на основе молочных белков – казеина и/или белка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молочнои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сыворотки («Ресурс Оптимум»,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Клинутрен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Юниор»,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Изосурс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Стандарт», «Ресурс 2.0+Файбер»,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Нутризон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Нутризон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Энергия»,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Нутризон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Энергия с пищевыми волокнами»,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Нутридринк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Нутризон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Эдванст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Нутридринк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 «Ну-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Инфантрини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»); 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полуэлементные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на основе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гидролизатов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белка («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Алфаре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Алфаре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Аллерджи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Пептамен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Пептамен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Юниор»,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Пептамен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Юниор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Эдванс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Пептамен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АФ»,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Пептамен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Энтерал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Нутризон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Эдванст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Пептисорб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Пептикейт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»); 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специального назначения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иммуномодулирующие,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метаболи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чески ориентированные («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Модулен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IBD»,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Импакт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Орал»,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Импакт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Энтерал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Новасурс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Диабет Плюс»,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Нутризон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Эдванст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Диазон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Фортикер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»). 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0CEB45-BCE7-5247-A322-14E74E2A0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630" y="3398197"/>
            <a:ext cx="4569426" cy="25760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1D75C7-F190-7941-BE9C-D00B54A18ED4}"/>
              </a:ext>
            </a:extLst>
          </p:cNvPr>
          <p:cNvSpPr txBox="1"/>
          <p:nvPr/>
        </p:nvSpPr>
        <p:spPr>
          <a:xfrm>
            <a:off x="838201" y="560439"/>
            <a:ext cx="102673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Специализированные смеси для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энтерального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питания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подразделяются на: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89642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725B011-E28B-F649-B9CB-3B60A2B14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99652"/>
            <a:ext cx="10515600" cy="5277311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Кроме того,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смеси для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энтерального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питания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точки зрения подразделяются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их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консистенци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на: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сухие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(«Ресурс Оптимум» —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лет,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Клинутрен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Юниор» —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от 1 года до 10 лет,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Алфаре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— с рождения,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Алфаре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Аллерджи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– с рождения,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Алфаре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Амино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– с рождения,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Пептамен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—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старше 10 лет,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Пептамен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Юниор» —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от 1 года до 10,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Пептикейт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—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от 0 до 12 месяцев);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жидкие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Импакт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Орал» — с 7-летнего возраста,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Импакт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Эн-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терал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— с 3-летнего возраста,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Пептамен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Энтерал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—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старше 1 года,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Пептамен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АФ» –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старше 3 лет,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Пепта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мен Юниор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Эдванс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–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старше 1 года, «Ресурс 2,0+Фай-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– с 3-летнего возраста,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Изосурс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Стандарт» –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старше 3 лет,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Изосурс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Энерджи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Файбер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–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старше 3 лет, «Ну-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тризон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—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старше 1 года,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Нутризон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Энергия» – для де-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старше 1 года,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Нутризон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энергия с пищевыми волокнами» –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старше 1 года,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Нутризон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Эдванст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Пептисорб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–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старше 6 лет,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Нутридринк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—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старше 3 лет,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Нутрини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—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от 1 года до 6 лет или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весом до 20 кг,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Нутрини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Энергия» —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от 1 года до 6 лет или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весом до 20 кг,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Нутрини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пищевыми волокнами» —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от 1 года до 6 лет или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весом до 20 кг,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Нутринидринк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пищевыми волокна- ми» – от 1 года до 12 лет,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Инфатрини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—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от 0 до 18 месяцев или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весом до 9 кг). 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93777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DDB23D-15AE-C943-B466-6583ED740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детеи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̆, родившихся преждевременно (недоношенных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детеи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̆)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A4030D-956A-1A49-A82E-D687A618F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Глубоко недоношенные дети обычно вскармливаются через зонд.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тяжесть состояния ребенка не позволяет проводить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энтеральное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питание, то назначается парентеральное введение питательных веществ.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Полное парентеральное питание назначается детям, находящимся в очень тяжелом состоянии, но даже в этих случаях параллельно с парентеральным проводится «трофическое» (минимальное)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энтеральное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питание. Оно необходимо для предотвращения атрофии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слизистои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кишечника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застойных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явлений в желудочно-кишечном тракте.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Минимальное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энтеральное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питание должно начинаться в первые 12–48 часов после рождения ребенка.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00150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B3CB85-5FA5-0A4C-83F1-B02EB49F7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Показания к искусственному вскармливанию недоношенных: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6B1C-B218-5745-AC8D-2FAB651D17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полное отсутствие либо непереносимость материнского/донорского молока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врожденные нарушения метаболизма,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ряд заболеваний матери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искусственном питании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̆, родившихся раньше срока, должны использоваться только специализированные смеси, предназначенные для вскармливания недоношенных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̆, питательная ценность которых повышена по сравнению со стандартными адаптированными продуктами.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Отмена специализированных продуктов у недоношенных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на фоне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паллиативнои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терапии и их перевод на стандартные смеси осуществляются постепенно</a:t>
            </a:r>
            <a:r>
              <a:rPr lang="ru-RU" dirty="0"/>
              <a:t>. </a:t>
            </a:r>
          </a:p>
          <a:p>
            <a:pPr marL="0" indent="0" algn="just">
              <a:buNone/>
            </a:pPr>
            <a:endParaRPr lang="en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39611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53E25F-DC78-E84B-B65F-85B3E4056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возраста недоношенного ребенка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6635C6-7760-0344-8799-A25153CD3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Энтеральное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вскармливание грудным молоком является «золотым стандартом» питания недоношенных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любого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гестационного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возраста. Оно полностью оправданно при соответствии физического развития ребенка его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постконцептуальному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возрасту и скорректированному возрасту. </a:t>
            </a:r>
          </a:p>
          <a:p>
            <a:pPr marL="0" indent="0" algn="just">
              <a:buNone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Постконцептуальный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возраст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(ПКВ)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общии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возраст недоношенного ребенка в неделях, т.е.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гестационныи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возраст плюс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постнатальныи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̆. </a:t>
            </a:r>
          </a:p>
          <a:p>
            <a:pPr marL="0" indent="0" algn="just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Скорректированный возрас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 (СКВ) – возраст недоношенного ребенка в неделях после рождения с вычитанием количества недель, ранее которых он родился, до достижения срока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доношеннои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беременности – 40 недель.</a:t>
            </a:r>
          </a:p>
          <a:p>
            <a:pPr marL="0" indent="0" algn="just"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12679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1A31D9-11C9-FD4E-A713-519511C3B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расчета ПКВ и СКВ: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AAA93F-B00D-7541-9355-2E5F77E59C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Постконцептуальныи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возраст (ПКВ):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родившийся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сроке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гестации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 недель, на момент осмотра имеет возраст 1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сяц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недели (7 недель), что соответствует 32 неделям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постконцептуального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возраста (25 недель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гестационного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возраста + 7 недель пост- натального возраста). ПКВ=32 недели. </a:t>
            </a:r>
          </a:p>
          <a:p>
            <a:pPr algn="just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Скорректированныи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возраст (СКВ):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родившийся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сроке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гестации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 недель, на момент осмотра имеет возраст 6 месяцев (24 недели), что соответствует 3 месяцам (12 неделям) скорректированного возраста (24 недели постнатального возраста – 12 недель, раньше которых он родился до достижения срока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гестации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 недель (40 недель – 28 недель = 12 недель)). СКВ=12 недель.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0395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1F827C-04B9-9D6F-A323-9A407EF052FE}"/>
              </a:ext>
            </a:extLst>
          </p:cNvPr>
          <p:cNvSpPr txBox="1"/>
          <p:nvPr/>
        </p:nvSpPr>
        <p:spPr>
          <a:xfrm>
            <a:off x="978763" y="4363349"/>
            <a:ext cx="6984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Регидратация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восполнение потерь жидкости в организме с применением парентерального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энтерального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способов её введения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EAABB9-06D2-39AF-20D0-81E88069A30C}"/>
              </a:ext>
            </a:extLst>
          </p:cNvPr>
          <p:cNvSpPr txBox="1"/>
          <p:nvPr/>
        </p:nvSpPr>
        <p:spPr>
          <a:xfrm>
            <a:off x="978763" y="5434004"/>
            <a:ext cx="69134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Дегидратация</a:t>
            </a:r>
            <a:r>
              <a:rPr lang="ru-RU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возникает, когда организм теряет больше воды, чем потребляет.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68DC33-DA54-7E1E-9170-7C339A75E730}"/>
              </a:ext>
            </a:extLst>
          </p:cNvPr>
          <p:cNvSpPr txBox="1"/>
          <p:nvPr/>
        </p:nvSpPr>
        <p:spPr>
          <a:xfrm>
            <a:off x="978763" y="647991"/>
            <a:ext cx="746390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Смешанное питание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одновременное применение парентерального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энтерального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питания при недостаточной эффективности одного из этих методов. 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Сипинг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пероральное потребление мелкими глотками современных искусственно созданных питательных смесей в жидком виде (частичный, как дополнение к основному рациону или полный). 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Фармаконутриенты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отдельные питательные вещества, которые в определенных количествах, наряду с известными биологическими эффектами, оказывают фармакологическое воздействие на определенные структурно-функциональные и метаболические процессы организма</a:t>
            </a:r>
          </a:p>
        </p:txBody>
      </p:sp>
    </p:spTree>
    <p:extLst>
      <p:ext uri="{BB962C8B-B14F-4D97-AF65-F5344CB8AC3E}">
        <p14:creationId xmlns:p14="http://schemas.microsoft.com/office/powerpoint/2010/main" val="261671765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961509-0C36-D440-B4F5-F8279D0FD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и способы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нутритивнои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поддержки недоношенных новорожденных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171F37-3209-E34F-A758-BBB562940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наличии сосательного рефлекса, скоординированного с глотанием, отсутствии дыхательных нарушений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респираторнои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поддержки кормление может осуществляться из бутылочки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соску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непосредственно из груди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недоношенныи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ребенок на грудном вскармливании не имеет оптимальных прибавок массы тела относительно ПКВ и СКВ возрастов, то необходима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фортификация (обогащение) грудного молока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улучшения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показателеи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физического развития и профилактики дефицитных состояний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остеопения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недоношенных, рахит).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Фортификатор должен содержать 100%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сывороточныи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умеренно-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гидролизованныи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белок (например, «Р</a:t>
            </a:r>
            <a:r>
              <a:rPr lang="e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reNAN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HMF», 1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25 мл молока)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2511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782F6-1925-E445-9EBE-534A0DD93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некалорийнои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оральнои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стимуляции (непитательное сосание)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5E8868-884A-7B4E-B9CA-4C9D5F002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7355"/>
            <a:ext cx="10515600" cy="4849608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абилитационнои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методики (процесс формирования отсутствующих навыков) непитательного сосания является стимуляция рефлексов орального автоматизма, которые, активируясь, способствуют переводу недоношенного ребенка с зондового питания на последующее использование шприца – соски – грудного вскармливания.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проводить во время зондового кормления.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Мать тщательно моет руки перед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процедурои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̆, надевает стерильные перчатки, обмакивает в сцеженное молоко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указательныи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палец или мизинец и вводит его в рот ребенка, слегка касаясь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подушечкои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пальца верхнего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нёба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 ребенок начинает рефлекторно совершать сосательные движения, обхватывая палец губами.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Непитательное сосание, по данным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Кокрановского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систематического обзора, оказывает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значимыи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эффект на увеличение скорости перехода от зондового кормления к самостоятельному, расширение объема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энтерального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кормления, что снижает длительность госпитализации недоношенного ребенка в стационаре</a:t>
            </a:r>
            <a:r>
              <a:rPr lang="ru-RU" dirty="0"/>
              <a:t>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70847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C388CAA-1F35-2C4E-B708-0FC9AE734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55406"/>
            <a:ext cx="10515600" cy="532155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тяжелом состоянии ребенка, наличии противопоказаний 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энтеральному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питанию проводится парентеральное введение питательных веществ до возможности перехода на полное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энтеральное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питание.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Максимально возможная скорость утилизации углеводов составляет 12 мг/кг/мин, жиров – 3 г/ кг/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 этом скорость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инфузии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жировои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эмульсии не должна превышать 0,4 г/кг/час.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Наряду с парентеральным необходимо проведение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трофиче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питания в начальном объеме 10 мл/кг/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 последующим увеличением объема питания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достаточнои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его переносимости. 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383430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A1922C-BEA9-FE4C-A698-FBFA0127C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Потребности недоношенных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детеи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в пищевых ингредиентах, в жидкости и в энергии для расчетов питания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DE98BC-7583-FE4B-9E15-FFB1C17A84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питания недоношенным детям проводится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калорийным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методом: </a:t>
            </a:r>
          </a:p>
          <a:p>
            <a:pPr marL="0" indent="0">
              <a:buNone/>
            </a:pP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сут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(мл) =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 (кг) х Х (ккал/кг) х 100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К (ккал/100 мл)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</a:t>
            </a: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сут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(мл)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суточныи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объем питания (молоко, смесь),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масса тела ребенка (кг),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энергетическая потребность ребенка (ккал/кг) в зависимости от его массы тела при рождении, вида вскармливания и фактического возраста, в знаменателе: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калорийность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молока либо смеси (ккал/100 мл продукта).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132651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A5EB5C3-F115-894D-8769-EBA220EDA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93174"/>
            <a:ext cx="10515600" cy="383458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Ребенок, возраст 1 месяц, 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фактическои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массои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тела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2500 г. Масса тела при рождении – 1698 г,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гестационныи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возраст – 32 недели. Питается сцеженным грудным молоком через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назогастральныи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зонд. Количество килокалорий в сутки с учетом возраста (1 мес.), субстрата питания (грудное молоко), массы тела при рождении (более 1500 г)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фактическои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массы составляет 140 ккал/кг. 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c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2,5 (кг) х 140 (ккал/кг) х 100 : 70 (среднее количество ккал в грудном молоке – 100 мл) = 500 мл/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350 ккал/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(140 ккал х 2,5 кг).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089315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BE46F2-F869-084F-8077-B7B459674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Парентеральное питание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7D39E8-94C4-CE44-9282-825A55F3D2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Парентера́льное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питание — способ введения питательных веществ в организм путём внутривенной инфузии в обход желудочно-кишечного тракта. 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A27B0D-4CE4-EA48-B44D-E180D20C7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097" y="3331701"/>
            <a:ext cx="5138310" cy="297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05246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C2CF427-F76D-0940-9670-F34B364A2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04684"/>
            <a:ext cx="10515600" cy="5572279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Парентеральное питание решает следующие основные цели: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организма энергией и питательными веществами (белки, жиры, углеводы);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Поддержание количества белка в организме и предотвращение его распада;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потерь организма за время болезни</a:t>
            </a:r>
          </a:p>
          <a:p>
            <a:pPr marL="0" indent="0">
              <a:buNone/>
            </a:pP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7389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888C648-4BA1-8444-9CD9-B3498F5E23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0439"/>
            <a:ext cx="10515600" cy="561652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Показания и противопоказания: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первичной терапии: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Кишечные свищи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Острая почечная недостаточность (тубулярный некроз)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Синдром короткого кишечника (после резекции)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Ожоговая болезнь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Печеночная недостаточность (острая декомпенсация)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Болезнь Крона (эффективность не доказана)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Нервная анорексия (эффективность не доказана)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поддерживающей терапии: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Обширные хирургические вмешательства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Кишечная непроходимость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Химиотерапия опухолей (при острой интоксикации)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Острый радиационный энтерит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Абсолютных противопоказаний для парентерального питания нет.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05676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135B4C-7EA0-7947-A05C-1DDFC6DE4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парентерального питания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DD8365-F48A-9A46-AE74-F9CC9FB02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70143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классифицировать любое парентеральное питание по длительности его проведения, применяется три вида заместительной методики: 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Частичное парентеральное питание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обеспечивает только часть суточной потребности в пище, дополняя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энтеральное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питание. Многие госпитализированные больные с помощью этого метода получают декстрозу или растворы аминокислот.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Полное парентеральное питание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(ППП) обеспечивает все суточную потребность в пище. ППП может применяться в больнице или дома. Поскольку растворы ППП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гиперосмолярны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могут вызвать тромбоз периферических вен, для их введения обычно требуется центральный венозный катетер.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Длительное полное поддержание организма с помощью парентерального питания применяется крайне редко, рекомендуемый срок поддержки – 2 недели, возможно немного дольше, по текущим показателям.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частичном и смешанном питании введение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нутритивных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растворов проводится с продолжительностью до 7-10 дней, в зависимости от вен, выбранных для установки катетера. </a:t>
            </a:r>
          </a:p>
        </p:txBody>
      </p:sp>
    </p:spTree>
    <p:extLst>
      <p:ext uri="{BB962C8B-B14F-4D97-AF65-F5344CB8AC3E}">
        <p14:creationId xmlns:p14="http://schemas.microsoft.com/office/powerpoint/2010/main" val="190486949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9F04DB9-59B2-5042-9FA2-1B0EBD737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3748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Внутривенно пациенту, находящемуся на парентеральном питании, вводятся те же вещества, которые поступали бы в организм в обычной жизни, вместе с пищей. Это углеводы, белки, жиры, витамины, электролиты, минеральные элементы.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95F5FD-F582-7C4E-9A8B-8F3617669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914" y="3555181"/>
            <a:ext cx="99187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47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DDB9BB-88CD-5E08-85B0-68691E2193EA}"/>
              </a:ext>
            </a:extLst>
          </p:cNvPr>
          <p:cNvSpPr txBox="1"/>
          <p:nvPr/>
        </p:nvSpPr>
        <p:spPr>
          <a:xfrm>
            <a:off x="984780" y="217611"/>
            <a:ext cx="82143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при каждом посещении (осмотре) пациента проводить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оценку пищевого поведения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факторов, ведущих к его нарушению: расстройства глотания, объем и качество потребляемой пищи и жидкости с фиксацией информации в медицинской документации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422A1E-3AD6-870D-4BA3-BE9699D3E4C0}"/>
              </a:ext>
            </a:extLst>
          </p:cNvPr>
          <p:cNvSpPr txBox="1"/>
          <p:nvPr/>
        </p:nvSpPr>
        <p:spPr>
          <a:xfrm>
            <a:off x="984780" y="1432355"/>
            <a:ext cx="8128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Признаками нарушения глотания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 медленное и затрудненное жевание и глотание («долго держит во рту»),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поперхивание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едой или жидкостью, вплоть до назальной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регургитации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чихания, появление кашля во время еды или питья, иногда чувство нехватки воздуха, удушье, неразборчивая или «булькающая» речь после попытки глотания.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867212F5-6D54-971A-4AD2-DFB9F8D611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127392"/>
              </p:ext>
            </p:extLst>
          </p:nvPr>
        </p:nvGraphicFramePr>
        <p:xfrm>
          <a:off x="1071084" y="2948868"/>
          <a:ext cx="8128000" cy="303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6213">
                  <a:extLst>
                    <a:ext uri="{9D8B030D-6E8A-4147-A177-3AD203B41FA5}">
                      <a16:colId xmlns:a16="http://schemas.microsoft.com/office/drawing/2014/main" val="4203747349"/>
                    </a:ext>
                  </a:extLst>
                </a:gridCol>
                <a:gridCol w="5851787">
                  <a:extLst>
                    <a:ext uri="{9D8B030D-6E8A-4147-A177-3AD203B41FA5}">
                      <a16:colId xmlns:a16="http://schemas.microsoft.com/office/drawing/2014/main" val="1885157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Степень дисфагии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Признаки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8573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0 степень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нормальное глотание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92528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1 степень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некоторые затруднения при глотании твердой </a:t>
                      </a:r>
                    </a:p>
                    <a:p>
                      <a:r>
                        <a:rPr lang="ru-RU" dirty="0"/>
                        <a:t>пищи, полутвердая пища проглатывается легко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5996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2 степень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затруднения при глотании любой твердой пищи, </a:t>
                      </a:r>
                    </a:p>
                    <a:p>
                      <a:r>
                        <a:rPr lang="ru-RU" dirty="0"/>
                        <a:t>жидкая пища проглатывается без затруднений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1078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3 степень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затруднения возникают при проглатывании </a:t>
                      </a:r>
                    </a:p>
                    <a:p>
                      <a:r>
                        <a:rPr lang="ru-RU" dirty="0"/>
                        <a:t>жидкой пищи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7764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4 степень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невозможно проглотить слюну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8915831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E87E2291-B7C5-DD86-C0D0-623BC418EFAB}"/>
              </a:ext>
            </a:extLst>
          </p:cNvPr>
          <p:cNvSpPr txBox="1"/>
          <p:nvPr/>
        </p:nvSpPr>
        <p:spPr>
          <a:xfrm>
            <a:off x="1815029" y="6154348"/>
            <a:ext cx="609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Степень выраженности нарушения глотания/дисфагии. </a:t>
            </a:r>
          </a:p>
        </p:txBody>
      </p:sp>
    </p:spTree>
    <p:extLst>
      <p:ext uri="{BB962C8B-B14F-4D97-AF65-F5344CB8AC3E}">
        <p14:creationId xmlns:p14="http://schemas.microsoft.com/office/powerpoint/2010/main" val="221205639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C10623-79D6-054A-9859-6C06DFCF9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виды препаратов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098134-7D08-5D4E-B54E-F8AE04CCF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9212"/>
            <a:ext cx="105156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Гидролизаты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белка и аминокислоты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компонентов комплексного парентерального питания для поддержки необходимого уровня аминокислот, незаменимых и заменимых.</a:t>
            </a: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составов: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Аминокровин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Аминофузин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Инфузамин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Инфезол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Аминовен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Полиамин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Аминоплазмаль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(разные производители),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Гидролизина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раствор,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Аминостерил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Реоглюман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Стерамин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-С, Казеина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гидролизат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Вамин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Альвезин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Мориамин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С-2,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Фриамин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Аминосол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Нео, препараты Альбумина и пр.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21434C-09D1-7B42-BF75-AB9766551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119" y="4388669"/>
            <a:ext cx="830580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7864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E79613-E5DF-CB49-BE4A-8CD5F23E0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Жировые эмульсии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B839CE-1C8C-734E-B091-A87276B60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 источником жирных кислот и энергии при внутривенном питании, составы содержат разные вещества, в зависимости от производителя.</a:t>
            </a:r>
          </a:p>
          <a:p>
            <a:pPr marL="0" indent="0">
              <a:buNone/>
            </a:pP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составов: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Липофундин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Омегавен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Липомайз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СМОФлипид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Интралипид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Венолипид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Липидин-2,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ЛипоПлюс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Липофизан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Липовеноз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Липозан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триглицериды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F9A72D-3852-C54C-AD24-F262D9FDE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950" y="4654960"/>
            <a:ext cx="81661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9339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167060-50BC-D44A-8189-986006234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Углеводы – источники энергии при парентеральном питании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3C6473-8010-454F-87AD-41E2923A4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195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в популярности среди высокоуглеводных средствах для внутривенного введения принадлежит препаратам Глюкозы – этот метаболит потребляется практически всеми клетками организма и в то же время участвует в синтезе нуклеиновых кислот. </a:t>
            </a:r>
          </a:p>
          <a:p>
            <a:pPr marL="0" indent="0" algn="just">
              <a:buNone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составов с углеводами при внутривенном питании: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Глюкоза (разных производителей),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Ликадекс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ПФ декстрозы моногидрат,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Глюкостерил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Инвертный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сахар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Инвертоза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Стерофундин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Г-5 (калорический), Сорбитол (комбинированные составы,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Торрокс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Аргинина+Сорбитол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Ксилитол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Фруктоза, также состав для дополнения парентерального питания 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Гексозофосфат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янтарная кислота, могут вводиться с растворами аминокислот.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97190B-92A4-8448-ACD1-724AB0B31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0" y="4876800"/>
            <a:ext cx="7747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1325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CF1F5E-217B-E049-9297-F55C8FD4D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Многокомпонентные составы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BAFF1B-5BA1-B34C-9885-946C15DAA7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при заместительном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нутритивном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питании широко применяются многокомпонентные составы, уже готовые к введению, без необходимости предварительного смешивания: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ОлиКлиномель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Нутрифлекс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(центральный и периферический)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Кабивен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(центральный)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779435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62CF8849-007F-7948-B9D1-B823E2B758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9885" y="1929301"/>
            <a:ext cx="4092270" cy="3676107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D10A45-6C47-264A-B483-DA63451FE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365" y="1929301"/>
            <a:ext cx="3615506" cy="36155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6FDDAC-7DBB-9A4C-B27D-2A891C1B80DC}"/>
              </a:ext>
            </a:extLst>
          </p:cNvPr>
          <p:cNvSpPr txBox="1"/>
          <p:nvPr/>
        </p:nvSpPr>
        <p:spPr>
          <a:xfrm>
            <a:off x="4366645" y="5895590"/>
            <a:ext cx="47461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Трехкамерный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мешок с уникальной формой, портами,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сожержащими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алюминия.</a:t>
            </a:r>
          </a:p>
          <a:p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0623EE-BF56-E940-A58B-AA38AF04E6A9}"/>
              </a:ext>
            </a:extLst>
          </p:cNvPr>
          <p:cNvSpPr txBox="1"/>
          <p:nvPr/>
        </p:nvSpPr>
        <p:spPr>
          <a:xfrm>
            <a:off x="1349885" y="324464"/>
            <a:ext cx="4357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Кабивен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Используется для введения только в центральные вены из–за повышенной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осмолярности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раствора.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3DC7EE-3550-0749-8935-F855D138E3D4}"/>
              </a:ext>
            </a:extLst>
          </p:cNvPr>
          <p:cNvSpPr txBox="1"/>
          <p:nvPr/>
        </p:nvSpPr>
        <p:spPr>
          <a:xfrm>
            <a:off x="7525876" y="324464"/>
            <a:ext cx="3250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Нутрифлекс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использоваться для введения в центральные и периферические вены</a:t>
            </a:r>
          </a:p>
        </p:txBody>
      </p:sp>
    </p:spTree>
    <p:extLst>
      <p:ext uri="{BB962C8B-B14F-4D97-AF65-F5344CB8AC3E}">
        <p14:creationId xmlns:p14="http://schemas.microsoft.com/office/powerpoint/2010/main" val="412843841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53E78C-E23D-8F42-9D89-325A9FE7D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 по смешиванию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многокомпонентеых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препаратов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677835-1693-3E45-83D1-B61557DDE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8482781" cy="4722659"/>
          </a:xfrm>
        </p:spPr>
        <p:txBody>
          <a:bodyPr>
            <a:normAutofit fontScale="55000" lnSpcReduction="20000"/>
          </a:bodyPr>
          <a:lstStyle/>
          <a:p>
            <a:pPr algn="just"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Снять наружный пакет, разорвав его в месте надреза и потянув его вдоль мешка.</a:t>
            </a:r>
          </a:p>
          <a:p>
            <a:pPr algn="just"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Большими и указательными пальцами обеих рук плотно взяться за боковые стенки мешка над серединой фиксатора, разделяющего камеры 1 и 2. Потянуть стенки мешка в стороны и полностью открыть фиксатор.</a:t>
            </a:r>
          </a:p>
          <a:p>
            <a:pPr algn="just"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Аналогичным образом открыть фиксатор между камерами 2 и 3. Перемешать содержимое, перевернув мешок несколько раз.</a:t>
            </a:r>
          </a:p>
          <a:p>
            <a:pPr algn="just"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 введения добавки (с известной совместимостью, например, препараты витаминов, микроэлементов) следует протереть мембрану входного отверстия антисептиком.</a:t>
            </a:r>
          </a:p>
          <a:p>
            <a:pPr algn="just"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Положить мешок на стол; придерживая основание входного отверстия, полностью ввести через центр мембраны иглу и ввести добавку (с известной совместимостью). Перед введением другой добавки тщательно перемешать содержимое, перевернув мешок несколько раз.</a:t>
            </a:r>
          </a:p>
          <a:p>
            <a:pPr algn="just"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Снять колпачок с иглы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инфузионной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системы, взявшись за кольцо большим и указательным пальцами и потянув кольцо вверх.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Инфузионную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систему следует использовать без доступа воздуха или перекрыть доступ воздуха на системе, имеющей доступ воздуха.</a:t>
            </a:r>
          </a:p>
          <a:p>
            <a:pPr algn="just"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Положить мешок на плоскую поверхность. Удерживая мешок выходным отверстием вверх, полностью ввести иглу через мембрану, при необходимости поворачивая и проталкивая ее. Для надежного закрепления иглы она должна быть введена полностью.</a:t>
            </a:r>
          </a:p>
          <a:p>
            <a:pPr algn="just"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Мешок следует повесить на стойку и выполнять инструкции 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инфузионной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системе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инфузионному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насосу.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C06F0C-675B-2B4A-AA0A-CEA35505A2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25" r="33713"/>
          <a:stretch/>
        </p:blipFill>
        <p:spPr>
          <a:xfrm>
            <a:off x="9512710" y="2143122"/>
            <a:ext cx="1841090" cy="316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532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D14D4-267E-F045-8D41-C64EA7350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Осложнения при парентеральном питании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41AB57-358F-DD4D-99A6-9FE6F1158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98277" cy="4471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нетипичные ситуации принято разделять 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четыре категории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технические осложнения (индивидуальные реакции на катетер, как на инородное тело, повышается нагрузка на вены);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септические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катетерные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инфекции, реже – сепсис);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органопатологические (заболевания, ставшие следствием парентерального питания);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метаболические (некорректный расчет дозировки вводимых при внутривенном питании средств).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1908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AC212D-3CA7-58C9-4B39-4B885935EE09}"/>
              </a:ext>
            </a:extLst>
          </p:cNvPr>
          <p:cNvSpPr txBox="1"/>
          <p:nvPr/>
        </p:nvSpPr>
        <p:spPr>
          <a:xfrm>
            <a:off x="705079" y="609326"/>
            <a:ext cx="852705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Учитывая различия в восприятии членами семей, пациентами и медперсоналом различных вариантов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нутритивной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поддержки 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регидратации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следует их планировать в контексте максимально возможного улучшения качества жизни как пациентов, в терминальном состоянии, так и пациентов с признаками медленного прогрессирующего заболевания.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CDF907-0BAE-D72C-7433-263DA1905B11}"/>
              </a:ext>
            </a:extLst>
          </p:cNvPr>
          <p:cNvSpPr txBox="1"/>
          <p:nvPr/>
        </p:nvSpPr>
        <p:spPr>
          <a:xfrm>
            <a:off x="705079" y="2786779"/>
            <a:ext cx="787706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Каково желание пациента в отношении методов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нутритивной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поддержки, места проведения дальнейшего лечения? </a:t>
            </a:r>
          </a:p>
          <a:p>
            <a:pPr marL="342900" indent="-3429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Каков реальный прогноз эффективности того или иного метода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нутритивной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поддержки и/или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регидратации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данного пациента?</a:t>
            </a:r>
          </a:p>
          <a:p>
            <a:pPr marL="342900" indent="-3429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Вызывает ли прием пищи или жидкости естественным путем дискомфорт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поперхивание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боль, тошноту)? </a:t>
            </a:r>
          </a:p>
          <a:p>
            <a:pPr marL="342900" indent="-3429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Хочет и может ли пациент продолжать прием пищи и жидкости естественным путем?</a:t>
            </a:r>
          </a:p>
          <a:p>
            <a:pPr marL="342900" indent="-3429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Учтены и обсуждены ли возможные риски и/или дискомфорт, связанные с применением различных методик искусственного питания и гидратации</a:t>
            </a:r>
          </a:p>
        </p:txBody>
      </p:sp>
    </p:spTree>
    <p:extLst>
      <p:ext uri="{BB962C8B-B14F-4D97-AF65-F5344CB8AC3E}">
        <p14:creationId xmlns:p14="http://schemas.microsoft.com/office/powerpoint/2010/main" val="16799788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A182CB7A-C686-E042-800D-B8E44FBFFD9B}" vid="{89C9F63E-C20B-5345-A778-B54226E6D899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2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2" id="{CEE1E0AF-A396-D345-9CC4-E1946DCE23DA}" vid="{0777A54D-5BF5-7442-AF05-218A7699095E}"/>
    </a:ext>
  </a:extLst>
</a:theme>
</file>

<file path=ppt/theme/theme4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2664</TotalTime>
  <Words>9436</Words>
  <Application>Microsoft Office PowerPoint</Application>
  <PresentationFormat>Широкоэкранный</PresentationFormat>
  <Paragraphs>547</Paragraphs>
  <Slides>86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86</vt:i4>
      </vt:variant>
    </vt:vector>
  </HeadingPairs>
  <TitlesOfParts>
    <vt:vector size="96" baseType="lpstr">
      <vt:lpstr>arial</vt:lpstr>
      <vt:lpstr>arial</vt:lpstr>
      <vt:lpstr>Calibri</vt:lpstr>
      <vt:lpstr>Google Sans</vt:lpstr>
      <vt:lpstr>Montserrat</vt:lpstr>
      <vt:lpstr>Times New Roman</vt:lpstr>
      <vt:lpstr>Тема1</vt:lpstr>
      <vt:lpstr>Специальное оформление</vt:lpstr>
      <vt:lpstr>Тема2</vt:lpstr>
      <vt:lpstr>1_Специальное оформление</vt:lpstr>
      <vt:lpstr>Нутритивная поддержка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ОБЩИЕ РЕКОМЕНДАЦИИ ПО ОРГАНИЗАЦИИ КОРМЛЕНИЯ  </vt:lpstr>
      <vt:lpstr>Презентация PowerPoint</vt:lpstr>
      <vt:lpstr>Презентация PowerPoint</vt:lpstr>
      <vt:lpstr>ЭНТЕРАЛЬНОЕ ПИТАНИЕ</vt:lpstr>
      <vt:lpstr>Презентация PowerPoint</vt:lpstr>
      <vt:lpstr>Техника и процедура введения назогастрального зонда  </vt:lpstr>
      <vt:lpstr>Подготовка к процедуре введения назогастрального зонда:</vt:lpstr>
      <vt:lpstr>Выполнение процедуры:  </vt:lpstr>
      <vt:lpstr>Презентация PowerPoint</vt:lpstr>
      <vt:lpstr>Презентация PowerPoint</vt:lpstr>
      <vt:lpstr>Завершение процедуры:  </vt:lpstr>
      <vt:lpstr> Уход за назогастральным зондом  </vt:lpstr>
      <vt:lpstr>Подготовка к процедуре ухода за назогастральным зондом:  </vt:lpstr>
      <vt:lpstr>Выполнение процедуры ухода за назогастральным зондом:  </vt:lpstr>
      <vt:lpstr> Завершение процедуры:  </vt:lpstr>
      <vt:lpstr>Режимы зондового питания  </vt:lpstr>
      <vt:lpstr>Презентация PowerPoint</vt:lpstr>
      <vt:lpstr>Презентация PowerPoint</vt:lpstr>
      <vt:lpstr>Презентация PowerPoint</vt:lpstr>
      <vt:lpstr> </vt:lpstr>
      <vt:lpstr>Процедура введения зондового питания пациенту</vt:lpstr>
      <vt:lpstr>Подготовка к процедуре зондового питания  </vt:lpstr>
      <vt:lpstr>Выполнение процедуры зондового питания:  </vt:lpstr>
      <vt:lpstr>Презентация PowerPoint</vt:lpstr>
      <vt:lpstr>Презентация PowerPoint</vt:lpstr>
      <vt:lpstr>Презентация PowerPoint</vt:lpstr>
      <vt:lpstr>ЭНТЕРАЛЬНОЕ ПИТАНИЕ ЧЕРЕЗ ГАСТРОСТОМУ: </vt:lpstr>
      <vt:lpstr>Презентация PowerPoint</vt:lpstr>
      <vt:lpstr>Презентация PowerPoint</vt:lpstr>
      <vt:lpstr>Бамперная гастростома</vt:lpstr>
      <vt:lpstr>Презентация PowerPoint</vt:lpstr>
      <vt:lpstr>Показания для наложения гастростомы  </vt:lpstr>
      <vt:lpstr>Противопоказания для наложения гастростомы  </vt:lpstr>
      <vt:lpstr>Подготовка пациента к установке гастростомической трубки (баллонной или бамперной) методами пункционной эндоскопии  </vt:lpstr>
      <vt:lpstr>Ведение пациента в ранний послеоперационный период после наложения гастростомы  </vt:lpstr>
      <vt:lpstr>Осложнения гастростомии </vt:lpstr>
      <vt:lpstr>Алгоритм действий при частичной или полной закупорке трубки  </vt:lpstr>
      <vt:lpstr>Замена и извлечение гастростомической трубки  </vt:lpstr>
      <vt:lpstr>Принципы ухода за гастростомической трубкой  </vt:lpstr>
      <vt:lpstr>Техника и процедура ежедневного ухода за гастростомой  </vt:lpstr>
      <vt:lpstr>Подготовка к процедуре  </vt:lpstr>
      <vt:lpstr>Выполнение процедуры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Техника и процедура кормления и введения лекарств через гастростому  </vt:lpstr>
      <vt:lpstr>Подготовка к процедуре  </vt:lpstr>
      <vt:lpstr>Выполнение процедуры  </vt:lpstr>
      <vt:lpstr>Завершение процедуры  </vt:lpstr>
      <vt:lpstr>Виды питательных смесей  </vt:lpstr>
      <vt:lpstr>Презентация PowerPoint</vt:lpstr>
      <vt:lpstr>Презентация PowerPoint</vt:lpstr>
      <vt:lpstr>Питание детей, родившихся преждевременно (недоношенных детей)  </vt:lpstr>
      <vt:lpstr>Показания к искусственному вскармливанию недоношенных:  </vt:lpstr>
      <vt:lpstr>Определение возраста недоношенного ребенка  </vt:lpstr>
      <vt:lpstr>Примеры расчета ПКВ и СКВ:  </vt:lpstr>
      <vt:lpstr>Виды и способы нутритивной поддержки недоношенных новорожденных  </vt:lpstr>
      <vt:lpstr>Методика некалорийной оральной стимуляции (непитательное сосание)  </vt:lpstr>
      <vt:lpstr>Презентация PowerPoint</vt:lpstr>
      <vt:lpstr>Потребности недоношенных детей в пищевых ингредиентах, в жидкости и в энергии для расчетов питания  </vt:lpstr>
      <vt:lpstr>Презентация PowerPoint</vt:lpstr>
      <vt:lpstr>Парентеральное питание</vt:lpstr>
      <vt:lpstr>Презентация PowerPoint</vt:lpstr>
      <vt:lpstr>Презентация PowerPoint</vt:lpstr>
      <vt:lpstr>Виды парентерального питания</vt:lpstr>
      <vt:lpstr>Презентация PowerPoint</vt:lpstr>
      <vt:lpstr>Основные виды препаратов</vt:lpstr>
      <vt:lpstr>Жировые эмульсии </vt:lpstr>
      <vt:lpstr>Углеводы – источники энергии при парентеральном питании </vt:lpstr>
      <vt:lpstr>Многокомпонентные составы</vt:lpstr>
      <vt:lpstr>Презентация PowerPoint</vt:lpstr>
      <vt:lpstr>Инструкция по смешиванию многокомпонентеых препаратов</vt:lpstr>
      <vt:lpstr>Осложнения при парентеральном питании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 Стрельников</dc:creator>
  <cp:lastModifiedBy>Колледж Мед</cp:lastModifiedBy>
  <cp:revision>57</cp:revision>
  <dcterms:created xsi:type="dcterms:W3CDTF">2023-10-17T09:26:12Z</dcterms:created>
  <dcterms:modified xsi:type="dcterms:W3CDTF">2023-11-16T13:12:10Z</dcterms:modified>
</cp:coreProperties>
</file>