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70" r:id="rId4"/>
    <p:sldId id="293" r:id="rId5"/>
    <p:sldId id="294" r:id="rId6"/>
    <p:sldId id="271" r:id="rId7"/>
    <p:sldId id="296" r:id="rId8"/>
    <p:sldId id="278" r:id="rId9"/>
    <p:sldId id="280" r:id="rId10"/>
    <p:sldId id="308" r:id="rId11"/>
    <p:sldId id="281" r:id="rId12"/>
    <p:sldId id="282" r:id="rId13"/>
    <p:sldId id="300" r:id="rId14"/>
    <p:sldId id="301" r:id="rId15"/>
    <p:sldId id="302" r:id="rId16"/>
    <p:sldId id="303" r:id="rId17"/>
    <p:sldId id="304" r:id="rId18"/>
    <p:sldId id="297" r:id="rId19"/>
    <p:sldId id="298" r:id="rId20"/>
    <p:sldId id="284" r:id="rId21"/>
    <p:sldId id="285" r:id="rId22"/>
    <p:sldId id="286" r:id="rId23"/>
    <p:sldId id="288" r:id="rId24"/>
    <p:sldId id="291" r:id="rId25"/>
    <p:sldId id="292" r:id="rId26"/>
    <p:sldId id="287" r:id="rId27"/>
    <p:sldId id="290" r:id="rId28"/>
    <p:sldId id="269" r:id="rId2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0"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CC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1908" autoAdjust="0"/>
  </p:normalViewPr>
  <p:slideViewPr>
    <p:cSldViewPr>
      <p:cViewPr varScale="1">
        <p:scale>
          <a:sx n="67" d="100"/>
          <a:sy n="67" d="100"/>
        </p:scale>
        <p:origin x="-120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6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5422" y="277948"/>
            <a:ext cx="4698826" cy="4745558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4125"/>
            </a:avLst>
          </a:prstGeom>
          <a:blipFill dpi="0" rotWithShape="1">
            <a:blip r:embed="rId15" cstate="print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5329" y="555526"/>
            <a:ext cx="6336704" cy="12241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3723878"/>
            <a:ext cx="3143274" cy="141962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Подготовила учитель математики </a:t>
            </a: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«Основная школа № 4 имени Ю.А.Гагарина» городского округа город Фролово</a:t>
            </a: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Худякова Л.М.</a:t>
            </a:r>
            <a:endParaRPr lang="ru-RU" sz="16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07704" y="540886"/>
            <a:ext cx="6294053" cy="3041299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020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 w="0"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математики 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n w="0"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5 классе 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Решение текстовых задач на все арифметические действия на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покупки»</a:t>
            </a:r>
            <a:endParaRPr lang="ru-RU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96769"/>
            <a:ext cx="2088232" cy="22259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329360"/>
            <a:ext cx="252028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0"/>
                <a:latin typeface="Batang" panose="02030600000101010101" pitchFamily="18" charset="-127"/>
                <a:ea typeface="Batang" panose="02030600000101010101" pitchFamily="18" charset="-127"/>
              </a:rPr>
              <a:t>30 ноября 2023 </a:t>
            </a:r>
            <a:r>
              <a:rPr lang="ru-RU" b="1" dirty="0" smtClean="0">
                <a:ln w="0"/>
                <a:latin typeface="Batang" panose="02030600000101010101" pitchFamily="18" charset="-127"/>
                <a:ea typeface="Batang" panose="02030600000101010101" pitchFamily="18" charset="-127"/>
              </a:rPr>
              <a:t>г.</a:t>
            </a:r>
            <a:endParaRPr lang="ru-RU" b="1" cap="none" spc="0" dirty="0">
              <a:ln w="0"/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11510"/>
            <a:ext cx="9144000" cy="5345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75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вариант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автомобиле по маршруту: 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г. Фролово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г.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Волгоград,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Краснознаменская,15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ctr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500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рублей</a:t>
            </a:r>
          </a:p>
          <a:p>
            <a:pPr lvl="0">
              <a:spcAft>
                <a:spcPts val="75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вариант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автобусе по маршруту: 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Фролово - г.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Волгоград(вокзал) –</a:t>
            </a:r>
          </a:p>
          <a:p>
            <a:pPr lvl="0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Краснознаменская,15</a:t>
            </a:r>
          </a:p>
          <a:p>
            <a:pPr lvl="0" algn="ctr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550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рублей</a:t>
            </a:r>
          </a:p>
          <a:p>
            <a:pPr lvl="0">
              <a:spcAft>
                <a:spcPts val="750"/>
              </a:spcAft>
            </a:pPr>
            <a:endParaRPr lang="ru-RU" sz="3200" b="1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>
              <a:spcAft>
                <a:spcPts val="750"/>
              </a:spcAft>
            </a:pPr>
            <a:endParaRPr lang="ru-RU" sz="3200" b="1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8769" y="3288269"/>
            <a:ext cx="1855231" cy="185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71020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95486"/>
            <a:ext cx="7173416" cy="4717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530999"/>
            <a:ext cx="288032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055210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11960" y="267494"/>
            <a:ext cx="4932040" cy="45243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№2 Билет 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 цирковое представление </a:t>
            </a:r>
            <a:endParaRPr lang="ru-RU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i="1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Жираф-шоу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стоит:</a:t>
            </a:r>
          </a:p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для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взрослого 1000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</a:p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для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ребенка — 650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</a:p>
          <a:p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Сколько рублей должна заплатить за билеты семья, </a:t>
            </a:r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состоящая </a:t>
            </a:r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из двух взрослых и двоих детей</a:t>
            </a:r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3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5123" name="Picture 3" descr="C:\Users\Админ\Desktop\a2jJsOlhWJ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83322" cy="514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389510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225" y="195486"/>
            <a:ext cx="5543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Краткая запись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6496060"/>
              </p:ext>
            </p:extLst>
          </p:nvPr>
        </p:nvGraphicFramePr>
        <p:xfrm>
          <a:off x="1606969" y="1072649"/>
          <a:ext cx="6096000" cy="1178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429488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225" y="195486"/>
            <a:ext cx="5543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Краткая запись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4198457"/>
              </p:ext>
            </p:extLst>
          </p:nvPr>
        </p:nvGraphicFramePr>
        <p:xfrm>
          <a:off x="1606969" y="1072649"/>
          <a:ext cx="6096000" cy="1178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1000р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293678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225" y="195486"/>
            <a:ext cx="5543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Краткая запись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8487358"/>
              </p:ext>
            </p:extLst>
          </p:nvPr>
        </p:nvGraphicFramePr>
        <p:xfrm>
          <a:off x="1606969" y="1072649"/>
          <a:ext cx="6096000" cy="1178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1000р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04404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225" y="195486"/>
            <a:ext cx="5543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Краткая запись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0056919"/>
              </p:ext>
            </p:extLst>
          </p:nvPr>
        </p:nvGraphicFramePr>
        <p:xfrm>
          <a:off x="1606969" y="1072649"/>
          <a:ext cx="6096000" cy="1178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1000р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r>
                        <a:rPr lang="ru-RU" dirty="0" smtClean="0"/>
                        <a:t>650р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68592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225" y="195486"/>
            <a:ext cx="5543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Краткая запись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1563331"/>
              </p:ext>
            </p:extLst>
          </p:nvPr>
        </p:nvGraphicFramePr>
        <p:xfrm>
          <a:off x="1606969" y="1072649"/>
          <a:ext cx="6096000" cy="1178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1000р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r>
                        <a:rPr lang="ru-RU" dirty="0" smtClean="0"/>
                        <a:t>650р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931780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225" y="195486"/>
            <a:ext cx="5543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Краткая запись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6505122"/>
              </p:ext>
            </p:extLst>
          </p:nvPr>
        </p:nvGraphicFramePr>
        <p:xfrm>
          <a:off x="1606969" y="1072649"/>
          <a:ext cx="6096000" cy="1178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1000р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r>
                        <a:rPr lang="ru-RU" dirty="0" smtClean="0"/>
                        <a:t>650р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5694016" y="1491630"/>
            <a:ext cx="1974328" cy="720080"/>
          </a:xfrm>
          <a:prstGeom prst="actionButtonHelp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6147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6078" y="-92546"/>
            <a:ext cx="631794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Краткая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запись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512005"/>
              </p:ext>
            </p:extLst>
          </p:nvPr>
        </p:nvGraphicFramePr>
        <p:xfrm>
          <a:off x="1619672" y="751664"/>
          <a:ext cx="5904655" cy="1131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374"/>
                <a:gridCol w="1953374"/>
                <a:gridCol w="1997907"/>
              </a:tblGrid>
              <a:tr h="33997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 </a:t>
                      </a:r>
                      <a:endParaRPr lang="ru-RU" dirty="0"/>
                    </a:p>
                  </a:txBody>
                  <a:tcPr/>
                </a:tc>
              </a:tr>
              <a:tr h="339970">
                <a:tc>
                  <a:txBody>
                    <a:bodyPr/>
                    <a:lstStyle/>
                    <a:p>
                      <a:r>
                        <a:rPr lang="ru-RU" dirty="0" smtClean="0"/>
                        <a:t>1000р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00181">
                <a:tc>
                  <a:txBody>
                    <a:bodyPr/>
                    <a:lstStyle/>
                    <a:p>
                      <a:r>
                        <a:rPr lang="ru-RU" dirty="0" smtClean="0"/>
                        <a:t>650р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5549999" y="1134619"/>
            <a:ext cx="1974328" cy="720080"/>
          </a:xfrm>
          <a:prstGeom prst="actionButtonHelp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944952"/>
            <a:ext cx="6840760" cy="3826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800"/>
              </a:spcAft>
            </a:pPr>
            <a:r>
              <a:rPr lang="ru-RU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способ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1000*2=2000(р)-заплатят за билеты родителям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650*2=1300(р)-заплатят за билеты детям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2000+1300=3300(р)-заплатят всего</a:t>
            </a:r>
          </a:p>
          <a:p>
            <a:pPr lvl="0" algn="ctr"/>
            <a:r>
              <a:rPr lang="ru-RU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</a:t>
            </a:r>
          </a:p>
          <a:p>
            <a:pPr lvl="0">
              <a:spcAft>
                <a:spcPts val="800"/>
              </a:spcAft>
            </a:pPr>
            <a:r>
              <a:rPr lang="ru-RU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1000*2+650*2=3300(р)-заплатят всего</a:t>
            </a:r>
            <a:endParaRPr lang="ru-RU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ru-RU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способ</a:t>
            </a:r>
          </a:p>
          <a:p>
            <a:pPr>
              <a:spcAft>
                <a:spcPts val="800"/>
              </a:spcAft>
            </a:pPr>
            <a:r>
              <a:rPr lang="ru-RU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(1000+650)*2 = 3300(р) – </a:t>
            </a:r>
            <a:r>
              <a:rPr lang="ru-RU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заплатят </a:t>
            </a:r>
            <a:r>
              <a:rPr lang="ru-RU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</a:t>
            </a:r>
          </a:p>
          <a:p>
            <a:pPr>
              <a:spcAft>
                <a:spcPts val="800"/>
              </a:spcAft>
            </a:pPr>
            <a:r>
              <a:rPr lang="ru-RU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3300р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1540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5329" y="555526"/>
            <a:ext cx="6336704" cy="12241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3723878"/>
            <a:ext cx="2495202" cy="105009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339502"/>
            <a:ext cx="6294053" cy="259228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020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Итак</a:t>
            </a: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друзья, внимание!!!!</a:t>
            </a:r>
            <a:endParaRPr lang="ru-RU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Ведь прозвенел звонок</a:t>
            </a:r>
            <a:endParaRPr lang="ru-RU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Садитесь поудобнее</a:t>
            </a:r>
            <a:endParaRPr lang="ru-RU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Начнём скорей урок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!!!</a:t>
            </a:r>
            <a:endParaRPr lang="ru-RU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96769"/>
            <a:ext cx="2664296" cy="22259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529418"/>
            <a:ext cx="2209985" cy="204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6562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435846"/>
            <a:ext cx="8496944" cy="139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фойе цирка продаются разные «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вкусняшки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: сладкая вата, поп-корн, мороженое, сок и т.д.. </a:t>
            </a: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ещё можно купить интересные игрушки или сфотографироваться с живой обезьянкой. Что вы купите, если вам родители выдали 500 рублей карманных денег?</a:t>
            </a:r>
            <a:endParaRPr lang="ru-RU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15623"/>
            <a:ext cx="4254941" cy="30956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1512" y="215623"/>
            <a:ext cx="4105658" cy="307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49860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23478"/>
            <a:ext cx="8640960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№3 В </a:t>
            </a: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фойе цирка продаются разные «</a:t>
            </a:r>
            <a:r>
              <a:rPr lang="ru-RU" sz="200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вкусняшки</a:t>
            </a: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: сладкая вата, поп-корн, мороженое, сок и т.д.. А ещё </a:t>
            </a: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купить интересные игрушки или сфотографироваться с живой обезьянкой. Что вы купите, если вам родители выдали </a:t>
            </a: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500 рублей карманных денег?</a:t>
            </a:r>
            <a:endParaRPr lang="ru-RU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4146753"/>
              </p:ext>
            </p:extLst>
          </p:nvPr>
        </p:nvGraphicFramePr>
        <p:xfrm>
          <a:off x="4788024" y="1275606"/>
          <a:ext cx="3600400" cy="1597980"/>
        </p:xfrm>
        <a:graphic>
          <a:graphicData uri="http://schemas.openxmlformats.org/drawingml/2006/table">
            <a:tbl>
              <a:tblPr firstRow="1" firstCol="1" bandRow="1"/>
              <a:tblGrid>
                <a:gridCol w="501015"/>
                <a:gridCol w="2235289"/>
                <a:gridCol w="86409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Воздушный шарик с гелем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 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Меч Джидая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Светящаяся указка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130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Светящийся шарик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 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Фото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 живой обезьянкой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 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30988" y="2931790"/>
            <a:ext cx="1822546" cy="1946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76378" y="2931790"/>
            <a:ext cx="2659662" cy="195390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8963711"/>
              </p:ext>
            </p:extLst>
          </p:nvPr>
        </p:nvGraphicFramePr>
        <p:xfrm>
          <a:off x="343357" y="1440187"/>
          <a:ext cx="3809794" cy="3475228"/>
        </p:xfrm>
        <a:graphic>
          <a:graphicData uri="http://schemas.openxmlformats.org/drawingml/2006/table">
            <a:tbl>
              <a:tblPr firstRow="1" firstCol="1" bandRow="1"/>
              <a:tblGrid>
                <a:gridCol w="314099"/>
                <a:gridCol w="2459420"/>
                <a:gridCol w="1036275"/>
              </a:tblGrid>
              <a:tr h="2465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Сок «Агуша» яблоко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Сок «Малышам» персик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Сок «Фрутоняня» груша-яблоко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Сок «Фрутоняня» банановый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Лимонад «Дюшес»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р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Вода газированная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Вода негазированная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Мороженое сливочное (в.ст.)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Мороженое сливочное (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в.ст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.)дыня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 р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Мороженое пломбир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Мороженое лакомка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Мороженое «Золотой стандарт»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Сладкая вата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Попкорн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Пирожное (бисквит)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р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Пирожное «Картошка»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р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18" marR="6031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498798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95486"/>
            <a:ext cx="8352928" cy="4845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№4 Подведем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итог: </a:t>
            </a:r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состоящая из двух взрослых и двоих детей на поездку в цирк из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Фролово в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Волгоград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Дорога на автомобиле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Фролово в г.Волгоград и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обратно 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500+500=1000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Билеты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- 3300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Вкусняшки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по 500 р на каждого ребенка получаем 1000р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1000+3300+1000=5300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(р) потратит семья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6269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3478"/>
            <a:ext cx="892899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Какие действия мы можем выполнять с натуральными числами</a:t>
            </a:r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algn="ctr"/>
            <a:endParaRPr lang="ru-RU" sz="4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называются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эти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действия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ru-RU" sz="4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74970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3478"/>
            <a:ext cx="892899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Какие действия мы можем выполнять с натуральными числами</a:t>
            </a:r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(сложение, вычитание, умножение, деление)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называются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эти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действия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ru-RU" sz="4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0121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3478"/>
            <a:ext cx="8928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Какие действия мы можем выполнять с натуральными числами</a:t>
            </a:r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(сложение, вычитание, умножение, деление)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называются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эти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действия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ru-RU" sz="4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(арифметические действия)</a:t>
            </a:r>
          </a:p>
        </p:txBody>
      </p:sp>
    </p:spTree>
    <p:extLst>
      <p:ext uri="{BB962C8B-B14F-4D97-AF65-F5344CB8AC3E}">
        <p14:creationId xmlns:p14="http://schemas.microsoft.com/office/powerpoint/2010/main" xmlns="" val="42416664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-92546"/>
            <a:ext cx="8280920" cy="5289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</a:t>
            </a: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4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уровень: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№204 №231(1 столбик)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уровень: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№215 №231 (2 столбик), №234</a:t>
            </a:r>
            <a:endParaRPr lang="ru-RU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Дополнительное задание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карточки 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учи.ру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0538" y="2552152"/>
            <a:ext cx="2016224" cy="235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43193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1373307"/>
              </p:ext>
            </p:extLst>
          </p:nvPr>
        </p:nvGraphicFramePr>
        <p:xfrm>
          <a:off x="1082597" y="1014168"/>
          <a:ext cx="6009683" cy="1826263"/>
        </p:xfrm>
        <a:graphic>
          <a:graphicData uri="http://schemas.openxmlformats.org/drawingml/2006/table">
            <a:tbl>
              <a:tblPr firstRow="1" firstCol="1" bandRow="1"/>
              <a:tblGrid>
                <a:gridCol w="408458"/>
                <a:gridCol w="2810263"/>
                <a:gridCol w="1238777"/>
                <a:gridCol w="155218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Наивысший балл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Заработанный балл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асчет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стоимости проезда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счет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Расчет стоимости билета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Расчет покупки «вкусняшек»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стоимость поездки в цирк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71600" y="3075806"/>
            <a:ext cx="839058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Отметка «5»: 14-15 баллов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Отметка «4»: 10-13 баллов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Отметка «3»: 6-9 баллов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Отметка «2»: 0-5 баллов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6492" y="181925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Листок самооценки</a:t>
            </a:r>
          </a:p>
        </p:txBody>
      </p:sp>
    </p:spTree>
    <p:extLst>
      <p:ext uri="{BB962C8B-B14F-4D97-AF65-F5344CB8AC3E}">
        <p14:creationId xmlns:p14="http://schemas.microsoft.com/office/powerpoint/2010/main" xmlns="" val="22978443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32522"/>
            <a:ext cx="8640960" cy="465259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>
            <a:norm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alt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Листок </a:t>
            </a:r>
            <a:r>
              <a:rPr lang="ru-RU" alt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самооценки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3007638"/>
              </p:ext>
            </p:extLst>
          </p:nvPr>
        </p:nvGraphicFramePr>
        <p:xfrm>
          <a:off x="611560" y="915566"/>
          <a:ext cx="7992888" cy="2736303"/>
        </p:xfrm>
        <a:graphic>
          <a:graphicData uri="http://schemas.openxmlformats.org/drawingml/2006/table">
            <a:tbl>
              <a:tblPr firstRow="1" firstCol="1" bandRow="1"/>
              <a:tblGrid>
                <a:gridCol w="432048"/>
                <a:gridCol w="3888432"/>
                <a:gridCol w="1828211"/>
                <a:gridCol w="1844197"/>
              </a:tblGrid>
              <a:tr h="684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адания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Наивысший балл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Заработанный балл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асчет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стоимости проезда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счет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Расчет стоимости билета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Расчет покупки «вкусняшек»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стоимость поездки в цирк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 grid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95536" y="3878347"/>
            <a:ext cx="56677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Отметка «5»: 14-15 баллов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Отметка «4»: 10-13 баллов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Отметка «3»: 6-9 баллов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Отметка «2»: 0-5 баллов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358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1347614"/>
            <a:ext cx="3528392" cy="273630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математики настолько серьезен, что полезно не </a:t>
            </a:r>
            <a:r>
              <a:rPr lang="ru-RU" sz="3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упустит</a:t>
            </a:r>
            <a:r>
              <a:rPr lang="ru-RU" sz="3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3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случая сделать его немного занимательным</a:t>
            </a:r>
            <a:r>
              <a:rPr lang="ru-RU" sz="3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br>
              <a:rPr lang="ru-RU" sz="3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699541"/>
            <a:ext cx="496855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66339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139702"/>
            <a:ext cx="65162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Между Волгой и Доном чубатым,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 Вольной вольницей, ширью хмельной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 Простирается щедрый, богатый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 Край, что сердцу навеки родной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026" name="Picture 2" descr="C:\Users\Админ\Desktop\ВО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7802" y="195486"/>
            <a:ext cx="3291650" cy="2189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Админ\Desktop\М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95486"/>
            <a:ext cx="2451878" cy="1632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Админ\Desktop\В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9544" y="195486"/>
            <a:ext cx="4104456" cy="1711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195348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Users\Админ\Desktop\800px-Barmaley_Fountain_001.jf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0"/>
            <a:ext cx="6804248" cy="5103186"/>
          </a:xfrm>
          <a:prstGeom prst="rect">
            <a:avLst/>
          </a:prstGeom>
          <a:noFill/>
        </p:spPr>
      </p:pic>
      <p:pic>
        <p:nvPicPr>
          <p:cNvPr id="2057" name="Picture 9" descr="C:\Users\Админ\Desktop\800px-Gergardt_Mill_003.jf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2930"/>
            <a:ext cx="6840760" cy="5130570"/>
          </a:xfrm>
          <a:prstGeom prst="rect">
            <a:avLst/>
          </a:prstGeom>
          <a:noFill/>
        </p:spPr>
      </p:pic>
      <p:pic>
        <p:nvPicPr>
          <p:cNvPr id="2058" name="Picture 10" descr="C:\Users\Админ\Desktop\800px-RIAN_archive_308444_The_Battle_of_Stalingrad_state_muse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28575"/>
            <a:ext cx="7620000" cy="5086350"/>
          </a:xfrm>
          <a:prstGeom prst="rect">
            <a:avLst/>
          </a:prstGeom>
          <a:noFill/>
        </p:spPr>
      </p:pic>
      <p:pic>
        <p:nvPicPr>
          <p:cNvPr id="2059" name="Picture 11" descr="C:\Users\Админ\Desktop\662px-Uryupinsk_Capra_monumen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-285750"/>
            <a:ext cx="7704855" cy="5715000"/>
          </a:xfrm>
          <a:prstGeom prst="rect">
            <a:avLst/>
          </a:prstGeom>
          <a:noFill/>
        </p:spPr>
      </p:pic>
      <p:pic>
        <p:nvPicPr>
          <p:cNvPr id="2060" name="Picture 12" descr="C:\Users\Админ\Desktop\800px-Gateway_No.1_Volga–Don_Canal_001.jf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1" y="-143171"/>
            <a:ext cx="7976746" cy="5286671"/>
          </a:xfrm>
          <a:prstGeom prst="rect">
            <a:avLst/>
          </a:prstGeom>
          <a:noFill/>
        </p:spPr>
      </p:pic>
      <p:pic>
        <p:nvPicPr>
          <p:cNvPr id="2061" name="Picture 13" descr="C:\Users\Админ\Desktop\487px-Памятник_Родина-Мат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7704" y="-596602"/>
            <a:ext cx="5184576" cy="6389207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687300525"/>
      </p:ext>
    </p:extLst>
  </p:cSld>
  <p:clrMapOvr>
    <a:masterClrMapping/>
  </p:clrMapOvr>
  <p:transition advClick="0" advTm="77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973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98015874"/>
      </p:ext>
    </p:extLst>
  </p:cSld>
  <p:clrMapOvr>
    <a:masterClrMapping/>
  </p:clrMapOvr>
  <p:transition advClick="0" advTm="6284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zoloto-rezerv.ru/img/news/17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643758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50" dirty="0" smtClean="0">
                <a:latin typeface="Times New Roman" pitchFamily="18" charset="0"/>
                <a:cs typeface="Times New Roman" pitchFamily="18" charset="0"/>
              </a:rPr>
              <a:t>В 1967 году Волгоградский государственный </a:t>
            </a:r>
            <a:r>
              <a:rPr lang="ru-RU" sz="2350" dirty="0">
                <a:latin typeface="Times New Roman" pitchFamily="18" charset="0"/>
                <a:cs typeface="Times New Roman" pitchFamily="18" charset="0"/>
              </a:rPr>
              <a:t>цирк распахнул свои </a:t>
            </a:r>
            <a:r>
              <a:rPr lang="ru-RU" sz="2350" dirty="0" smtClean="0">
                <a:latin typeface="Times New Roman" pitchFamily="18" charset="0"/>
                <a:cs typeface="Times New Roman" pitchFamily="18" charset="0"/>
              </a:rPr>
              <a:t>двери. </a:t>
            </a:r>
            <a:r>
              <a:rPr lang="ru-RU" sz="2350" dirty="0" smtClean="0">
                <a:latin typeface="Times New Roman" pitchFamily="18" charset="0"/>
                <a:cs typeface="Times New Roman" pitchFamily="18" charset="0"/>
              </a:rPr>
              <a:t>Здание Волгоградского цирка представляет собой настоящее архитектурное творение. Зрительный зал вмещает 1840 мест, просторные вестибюли и фойе, удобные обзорные галереи, позволяющие зрителям во время антракта подышать свежим воздухом - все это как нельзя лучше подготавливает к восприятию циркового представления</a:t>
            </a:r>
            <a:endParaRPr lang="ru-RU" sz="2350" b="1" i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дмин\Desktop\3h17je68nfrcfm1ewm62cvyg2w7mo9w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3960440" cy="2638643"/>
          </a:xfrm>
          <a:prstGeom prst="rect">
            <a:avLst/>
          </a:prstGeom>
          <a:noFill/>
        </p:spPr>
      </p:pic>
      <p:pic>
        <p:nvPicPr>
          <p:cNvPr id="4100" name="Picture 4" descr="C:\Users\Админ\Desktop\icpbjfugv4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3996444" cy="2664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01598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11510"/>
            <a:ext cx="9144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75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вариант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автомобиле по маршруту: 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г. Фролово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г.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Волгоград,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Краснознаменская,15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ctr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500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рублей</a:t>
            </a:r>
          </a:p>
          <a:p>
            <a:pPr lvl="0">
              <a:spcAft>
                <a:spcPts val="75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вариант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автобусе по маршруту: 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>
              <a:spcAft>
                <a:spcPts val="75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Фролово - г.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Волгоград(вокзал)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Краснознаменская,15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>
              <a:spcAft>
                <a:spcPts val="750"/>
              </a:spcAft>
            </a:pPr>
            <a:endParaRPr lang="ru-RU" sz="3200" b="1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>
              <a:spcAft>
                <a:spcPts val="750"/>
              </a:spcAft>
            </a:pPr>
            <a:endParaRPr lang="ru-RU" sz="3200" b="1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8769" y="3288269"/>
            <a:ext cx="1855231" cy="185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71020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797</Words>
  <Application>Microsoft Office PowerPoint</Application>
  <PresentationFormat>Экран (16:9)</PresentationFormat>
  <Paragraphs>253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</vt:lpstr>
      <vt:lpstr> </vt:lpstr>
      <vt:lpstr>Листок самооценки</vt:lpstr>
      <vt:lpstr>Предмет математики настолько серьезен, что полезно не упустить случая сделать его немного занимательным!                               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subject>Мои шаблоны</dc:subject>
  <dc:creator>Бейгул Ольга Куприяновна г. Антрацит</dc:creator>
  <cp:lastModifiedBy>Админ</cp:lastModifiedBy>
  <cp:revision>217</cp:revision>
  <dcterms:created xsi:type="dcterms:W3CDTF">2018-01-15T20:25:45Z</dcterms:created>
  <dcterms:modified xsi:type="dcterms:W3CDTF">2023-11-29T17:43:22Z</dcterms:modified>
</cp:coreProperties>
</file>