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8" r:id="rId4"/>
    <p:sldId id="259" r:id="rId5"/>
    <p:sldId id="264" r:id="rId6"/>
    <p:sldId id="265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E97CF-0687-482B-B9CB-FC25B7757A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5AD2FC-AD96-4AAA-8EE2-E827FC01FA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18CA0E-7B75-4A29-BDD4-75BFE3842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5FA1-B6EF-4AA7-9E55-F7BCAE1EAB22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E03F55-31D0-4DB3-B320-2A6645E39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4B0405-13AB-426D-9E7C-AA65F0DA5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2A6B3-E0C7-4942-A5E0-AD3660A3CD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895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C8EFFB-9764-4027-8DB2-018F81D44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5C6497-D490-4D4D-818A-2396BF892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3C63DE-1188-4140-942A-25D9FB05F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5FA1-B6EF-4AA7-9E55-F7BCAE1EAB22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E1AE92-FB64-473D-B93A-55579007A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146BFD-8562-4037-AA07-7788B1448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2A6B3-E0C7-4942-A5E0-AD3660A3CD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977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0249462-6009-4A39-956F-FA42C0A1F5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EB3923-5520-492E-8A21-243A7FFBAD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41E2D7-B25B-4FAC-BB19-1E45ED8C6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5FA1-B6EF-4AA7-9E55-F7BCAE1EAB22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E9BAF-43A1-4A5C-93EB-41B9E3D11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0E6BD0-5577-479D-BF61-5B03FA87E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2A6B3-E0C7-4942-A5E0-AD3660A3CD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60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26A901-CC52-4566-B60B-C81D0782B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29483A-9365-42E5-868D-4B5544385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FFC8DC-BE23-4609-9ABD-776D3F627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5FA1-B6EF-4AA7-9E55-F7BCAE1EAB22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4A17CC-44C6-4D69-863A-0F932783B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A80F97-96AE-4654-A9FF-34277BF7E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2A6B3-E0C7-4942-A5E0-AD3660A3CD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382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88162E-1911-4503-A34E-2AF74D633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CEF2A3-C5FF-44AA-8E6D-A4AF10FB6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64A399-B013-42C8-81FC-54EFE3650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5FA1-B6EF-4AA7-9E55-F7BCAE1EAB22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A0830E-9AF4-4BB9-814B-6DAA278FD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86D0E3-9FCB-45B4-BB38-FB2DB84F1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2A6B3-E0C7-4942-A5E0-AD3660A3CD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715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18E264-6AEB-49C7-890D-C2B9D4573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089FD7-570A-4FF1-8CBA-A7B40B2D57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10EEF15-D268-4FF4-B75C-7B2DB2515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063B27-E39D-4B7E-BEB6-AA4E6EA29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5FA1-B6EF-4AA7-9E55-F7BCAE1EAB22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800311-7B6A-4278-A343-4B4ED9A64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059C0C-E2B6-4599-B566-D1216564A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2A6B3-E0C7-4942-A5E0-AD3660A3CD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605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E3FAF9-663D-487C-9FA6-7E5C6B84C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57D3AA-FF83-4A22-8B0B-C5B9F3AFC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FBD070E-B518-40E3-9BF8-737795FE9B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DBBB77E-1991-4CF5-85C5-7E4AC8B1A3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F9610D0-C871-48E0-BB43-7FF7C24D1C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CCBB2BD-CF78-4D3C-8ED0-FAD644A4D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5FA1-B6EF-4AA7-9E55-F7BCAE1EAB22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2CDEDE6-46C8-4C63-8C0B-2C08C7342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2941033-9AEB-4158-B62D-0B16DACD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2A6B3-E0C7-4942-A5E0-AD3660A3CD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354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AE56D3-6E47-4765-9B5E-0EFFAE75E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B5D3BB3-8FB1-40F5-9B3E-EDED7010C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5FA1-B6EF-4AA7-9E55-F7BCAE1EAB22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E78DC73-1EED-4DD6-860F-0B28F2927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887C48A-E431-4E19-9466-C2B8D1A6B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2A6B3-E0C7-4942-A5E0-AD3660A3CD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681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347DBA9-52A1-4498-9B75-8230FAE54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5FA1-B6EF-4AA7-9E55-F7BCAE1EAB22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994B30B-CF12-467E-BD92-38A02246C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8FCCF5-C4A0-4677-A8B2-935D32B5D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2A6B3-E0C7-4942-A5E0-AD3660A3CD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288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D7D37B-DA69-43A2-9BB2-C1CE98DE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3B37AF-A606-467F-A76F-E8BEFE702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37321A1-B749-45B9-A187-F98ED3FAE1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D4BEBD-D8BC-4F19-8879-A3F5E4211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5FA1-B6EF-4AA7-9E55-F7BCAE1EAB22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3FA1D3-3E84-4560-8AD7-6E6765A77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8C6C04-D59C-4F9D-8D70-97898C807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2A6B3-E0C7-4942-A5E0-AD3660A3CD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684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E98023-F62E-4934-9717-22B3367E8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28F2730-2E6E-4F98-B1AC-A632BAB0B7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779CDB-7963-43D7-96A0-B33DCB44A6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AA49BD-B401-4640-8CC5-A4CAECF82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5FA1-B6EF-4AA7-9E55-F7BCAE1EAB22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A46568-23B7-4ADC-BF10-1C8F0F244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DA4AB7-A5E8-4CB2-BAB4-17A817BCE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2A6B3-E0C7-4942-A5E0-AD3660A3CD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096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74E8BC-B634-4D8C-93AD-110F1E643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4E82EB-8E77-4132-8474-5827CA8FC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013FBA-2A79-4989-8DD9-F9916A6EE2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E5FA1-B6EF-4AA7-9E55-F7BCAE1EAB22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2B7809-D043-4511-BFCE-06EC894CD7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D2F3DF-C4DD-4D07-A80F-889D5BFF53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2A6B3-E0C7-4942-A5E0-AD3660A3CD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86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169D453-2BFE-4DC5-9CDF-BA1A479D9445}"/>
              </a:ext>
            </a:extLst>
          </p:cNvPr>
          <p:cNvSpPr txBox="1"/>
          <p:nvPr/>
        </p:nvSpPr>
        <p:spPr>
          <a:xfrm>
            <a:off x="796954" y="662730"/>
            <a:ext cx="10989577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338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групповое занятие </a:t>
            </a:r>
            <a:r>
              <a:rPr lang="ru-RU" b="1" i="0" dirty="0">
                <a:solidFill>
                  <a:srgbClr val="03384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 класс для детей ЗПР 7.1,7.2: </a:t>
            </a:r>
          </a:p>
          <a:p>
            <a:pPr algn="ctr"/>
            <a:endParaRPr lang="ru-RU" b="1" dirty="0">
              <a:solidFill>
                <a:srgbClr val="0338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338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i="0" dirty="0">
                <a:solidFill>
                  <a:srgbClr val="03384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</a:p>
          <a:p>
            <a:pPr algn="ctr"/>
            <a:r>
              <a:rPr lang="ru-RU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Жанр и выразительные средства языка стихотворения М.Ю. Лермонтова «Бородино».</a:t>
            </a:r>
            <a:endParaRPr lang="ru-RU" sz="4400" b="1" i="0" dirty="0">
              <a:solidFill>
                <a:srgbClr val="03384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400" dirty="0"/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877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7C208-7848-48B0-B690-2D3A290F4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9" y="365124"/>
            <a:ext cx="12013035" cy="5884673"/>
          </a:xfrm>
        </p:spPr>
        <p:txBody>
          <a:bodyPr>
            <a:normAutofit fontScale="90000"/>
          </a:bodyPr>
          <a:lstStyle/>
          <a:p>
            <a:pPr marL="285750" indent="-285750">
              <a:lnSpc>
                <a:spcPct val="107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b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Цели урока :</a:t>
            </a:r>
            <a:b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Учащиеся смогут:</a:t>
            </a:r>
            <a:b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понимать термины: героический эпос, былина, сказ</a:t>
            </a:r>
            <a:b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анализировать эпизоды, важные для характеристики главных героев, при поддержке учителя</a:t>
            </a:r>
            <a:b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анализировать изобразительные средства в художественном тексте (гиперболы, эпитеты, сравнения, аллегории, параллелизм и др.) при поддержке учителя.</a:t>
            </a:r>
            <a:b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определять жанр и его признаки (былина, сказка, литературная сказка) при поддержке учителя</a:t>
            </a:r>
            <a:br>
              <a:rPr lang="ru-RU" sz="1600" b="1" i="0" dirty="0">
                <a:solidFill>
                  <a:srgbClr val="03384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b="1" i="0" dirty="0">
                <a:solidFill>
                  <a:srgbClr val="03384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Межпредметные связи</a:t>
            </a:r>
            <a:br>
              <a:rPr lang="ru-RU" sz="1600" i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Межпредметные связи прослеживаются с «Историей», «Русским языком» и «Изобразительным искусством»</a:t>
            </a:r>
            <a:br>
              <a:rPr lang="ru-RU" sz="1600" dirty="0"/>
            </a:br>
            <a:br>
              <a:rPr lang="ru-RU" sz="1600" dirty="0"/>
            </a:b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Навыки использования ИКТ</a:t>
            </a:r>
            <a:br>
              <a:rPr lang="ru-RU" sz="1600" dirty="0"/>
            </a:b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Презентация, использование интернет-словарей, выбор релевантной информации из различных образовательных сайтов</a:t>
            </a:r>
            <a:br>
              <a:rPr lang="ru-RU" sz="1600" dirty="0"/>
            </a:br>
            <a:br>
              <a:rPr lang="ru-RU" sz="1600" dirty="0"/>
            </a:b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Предварительные знания</a:t>
            </a:r>
            <a:b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уроке учащиеся будут продолжать совершенствовать навыки чтения и анализа текста, навыки говорения через диалоговую речь</a:t>
            </a:r>
            <a:br>
              <a:rPr lang="ru-RU" sz="1600" dirty="0"/>
            </a:br>
            <a:b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3082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9426181B-17C8-42ED-89F9-A9FAEBB12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2463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32A5C2-CFCE-4943-B226-1FDD7ACA40CA}"/>
              </a:ext>
            </a:extLst>
          </p:cNvPr>
          <p:cNvSpPr txBox="1"/>
          <p:nvPr/>
        </p:nvSpPr>
        <p:spPr>
          <a:xfrm>
            <a:off x="648049" y="768985"/>
            <a:ext cx="112475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rgbClr val="03384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рассмотри картину Луи-Франсуа </a:t>
            </a:r>
            <a:r>
              <a:rPr lang="ru-RU" b="1" i="0" dirty="0" err="1">
                <a:solidFill>
                  <a:srgbClr val="03384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Лежёна</a:t>
            </a:r>
            <a:r>
              <a:rPr lang="ru-RU" b="1" i="0" dirty="0">
                <a:solidFill>
                  <a:srgbClr val="03384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посвященную Бородинскому сражению. </a:t>
            </a:r>
          </a:p>
          <a:p>
            <a:pPr algn="l"/>
            <a:r>
              <a:rPr lang="ru-RU" b="0" i="0" dirty="0">
                <a:solidFill>
                  <a:srgbClr val="03384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каких деталей художник передает атмосферу тяжелого боя? На какие мысли наводит картина?</a:t>
            </a:r>
            <a:br>
              <a:rPr lang="ru-RU" b="0" i="0" dirty="0">
                <a:solidFill>
                  <a:srgbClr val="03384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03384F"/>
                </a:solidFill>
                <a:effectLst/>
                <a:latin typeface="Inter var"/>
              </a:rPr>
              <a:t> 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BCA4435-D06F-4D3A-8BA1-3F3CCE668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719" y="1692315"/>
            <a:ext cx="7681722" cy="451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709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2331B2-99C4-4AFB-B1E2-06CF1A6F6557}"/>
              </a:ext>
            </a:extLst>
          </p:cNvPr>
          <p:cNvSpPr txBox="1"/>
          <p:nvPr/>
        </p:nvSpPr>
        <p:spPr>
          <a:xfrm>
            <a:off x="956345" y="494949"/>
            <a:ext cx="106288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rgbClr val="03384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Прослушай стихотворение М. Ю. Лермонтова «Бородино» в исполнении мастера художественного чтения М. Казакова, параллельно читая про себя текст произведения в учебнике. </a:t>
            </a:r>
          </a:p>
          <a:p>
            <a:pPr algn="l"/>
            <a:endParaRPr lang="ru-RU" b="1" i="0" dirty="0">
              <a:solidFill>
                <a:srgbClr val="03384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0" i="0" dirty="0">
                <a:solidFill>
                  <a:srgbClr val="03384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 и повтори логические и эмоциональные паузы, интонацию, темп и ритм исполнения.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F93506-E53C-49B7-BB21-6F8CDFCB87F2}"/>
              </a:ext>
            </a:extLst>
          </p:cNvPr>
          <p:cNvSpPr txBox="1"/>
          <p:nvPr/>
        </p:nvSpPr>
        <p:spPr>
          <a:xfrm>
            <a:off x="620785" y="1979802"/>
            <a:ext cx="11224469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1" u="none" strike="noStrike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стихотворении М. Ю. Лермонтова «Бородино» тебе встретятся незнакомые слова, часть из которых можно отнести к устаревшим. Для того чтобы лучше понять художественное произведение, ты можешь воспользоваться толковым словарем.</a:t>
            </a:r>
          </a:p>
          <a:p>
            <a:pPr algn="l"/>
            <a:endParaRPr lang="ru-RU" sz="1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Редут - квадратное земляное укрепление на поле боя.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Мусью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сударь, господин (обращение к французу)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Картечь - артиллерийский снаряд, наполненный круглыми пулями, широко рассеивающимися при выстреле.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Лафет - боевой станок, на котором укрепляется ствол артиллерийского орудия.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Бивак - стоянка войск под открытым небом.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Кивер - высокий военный головной убор из твердой кожи.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Булат - оружие из булатной стали - стали особой закалки.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Улан, драгун - солдаты конных полков.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Басурманы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люди другой веры, иноземцы, враги.</a:t>
            </a:r>
          </a:p>
          <a:p>
            <a:pPr algn="l"/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600" b="0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833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FA27E7-0505-4F09-B6B4-426844ADBF30}"/>
              </a:ext>
            </a:extLst>
          </p:cNvPr>
          <p:cNvSpPr txBox="1"/>
          <p:nvPr/>
        </p:nvSpPr>
        <p:spPr>
          <a:xfrm>
            <a:off x="855677" y="880844"/>
            <a:ext cx="98402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1" dirty="0">
                <a:solidFill>
                  <a:srgbClr val="03384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Попробуй обобщить информацию, с которой ты работал на уроке. </a:t>
            </a:r>
          </a:p>
          <a:p>
            <a:pPr algn="l"/>
            <a:r>
              <a:rPr lang="ru-RU" b="0" i="0" dirty="0">
                <a:solidFill>
                  <a:srgbClr val="03384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внимательно рассмотри четыре изображения и составь, опираясь на них, устное высказывание из 2–3 предложений</a:t>
            </a:r>
            <a:r>
              <a:rPr lang="ru-RU" b="0" i="0" dirty="0">
                <a:solidFill>
                  <a:srgbClr val="03384F"/>
                </a:solidFill>
                <a:effectLst/>
                <a:latin typeface="Inter var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385E52-2F8F-49F3-B363-54559F14B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938" y="2295519"/>
            <a:ext cx="6265124" cy="334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20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12EFFA-4F71-46EC-AEF5-DC9244905FA7}"/>
              </a:ext>
            </a:extLst>
          </p:cNvPr>
          <p:cNvSpPr txBox="1"/>
          <p:nvPr/>
        </p:nvSpPr>
        <p:spPr>
          <a:xfrm>
            <a:off x="1786855" y="687897"/>
            <a:ext cx="87832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Ответь на вопросы «Стихотворение М. Ю. Лермонтова "Бородино"».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E67F56-624E-477C-B7D6-ED86E5654B29}"/>
              </a:ext>
            </a:extLst>
          </p:cNvPr>
          <p:cNvSpPr txBox="1"/>
          <p:nvPr/>
        </p:nvSpPr>
        <p:spPr>
          <a:xfrm>
            <a:off x="1124125" y="1795244"/>
            <a:ext cx="10570128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Когда было написано стихотворение М. Ю. Лермонтова «Бородино»?</a:t>
            </a:r>
            <a:endParaRPr lang="ru-RU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 Кто рассказывает о войне в стихотворении М. Ю. Лермонтова «Бородино»?</a:t>
            </a:r>
            <a:endParaRPr lang="ru-RU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 Сколько времени шла перестрелка перед решающим сражением?</a:t>
            </a:r>
            <a:endParaRPr lang="ru-RU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4. О чём сожалеет рассказчик в начале и в конце своего повествования?</a:t>
            </a:r>
            <a:endParaRPr lang="ru-RU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5. Чем закончилось Бородинское сражение?</a:t>
            </a:r>
            <a:endParaRPr lang="ru-RU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6. Кто поручил художнику Францу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Рубо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изобразить Бородинскую панораму?</a:t>
            </a:r>
            <a:endParaRPr lang="ru-RU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7. В честь какого события была создана Бородинская панорама ?</a:t>
            </a:r>
            <a:endParaRPr lang="ru-RU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8.</a:t>
            </a:r>
            <a:r>
              <a:rPr lang="ru-RU" sz="1400" b="0" i="0" u="none" strike="noStrike" dirty="0">
                <a:solidFill>
                  <a:srgbClr val="000035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чём заключается идея стихотворения «Бородино»?</a:t>
            </a:r>
          </a:p>
          <a:p>
            <a:pPr algn="l"/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 . Почему автор называет участников Бородинской битвы богатырями?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 . Как соотносит М. Ю. Лермонтов формы местоимений «я» и «мы»?  Какое местоимение использует чаще и почему? </a:t>
            </a:r>
          </a:p>
          <a:p>
            <a:pPr algn="l"/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11. Какие черты соединились в образе полковника?</a:t>
            </a:r>
          </a:p>
          <a:p>
            <a:pPr algn="l"/>
            <a:endParaRPr lang="ru-RU" sz="14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400" b="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помощь раздаточный материал)</a:t>
            </a:r>
            <a:endParaRPr lang="ru-RU" sz="1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5387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574</Words>
  <Application>Microsoft Office PowerPoint</Application>
  <PresentationFormat>Широкоэкранный</PresentationFormat>
  <Paragraphs>33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Inter var</vt:lpstr>
      <vt:lpstr>Times New Roman</vt:lpstr>
      <vt:lpstr>Тема Office</vt:lpstr>
      <vt:lpstr>Презентация PowerPoint</vt:lpstr>
      <vt:lpstr>    Цели урока : Учащиеся смогут:    понимать термины: героический эпос, былина, сказ    анализировать эпизоды, важные для характеристики главных героев, при поддержке учителя    анализировать изобразительные средства в художественном тексте (гиперболы, эпитеты, сравнения, аллегории, параллелизм и др.) при поддержке учителя.     определять жанр и его признаки (былина, сказка, литературная сказка) при поддержке учителя  Межпредметные связи Межпредметные связи прослеживаются с «Историей», «Русским языком» и «Изобразительным искусством»  Навыки использования ИКТ Презентация, использование интернет-словарей, выбор релевантной информации из различных образовательных сайтов  Предварительные знания На уроке учащиеся будут продолжать совершенствовать навыки чтения и анализа текста, навыки говорения через диалоговую речь            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</dc:creator>
  <cp:lastModifiedBy>B</cp:lastModifiedBy>
  <cp:revision>3</cp:revision>
  <dcterms:created xsi:type="dcterms:W3CDTF">2023-10-03T15:08:25Z</dcterms:created>
  <dcterms:modified xsi:type="dcterms:W3CDTF">2024-07-09T12:32:54Z</dcterms:modified>
</cp:coreProperties>
</file>