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6C5200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6C5200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6C5200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6C5200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774" y="3112850"/>
            <a:ext cx="2778090" cy="352446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13084" y="124679"/>
            <a:ext cx="1154255" cy="6788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8690" y="292100"/>
            <a:ext cx="10243820" cy="131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6C5200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9892" y="1895094"/>
            <a:ext cx="9332214" cy="307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39808" y="0"/>
            <a:ext cx="4552572" cy="6858000"/>
            <a:chOff x="7639808" y="0"/>
            <a:chExt cx="4552572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9808" y="0"/>
              <a:ext cx="4552191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678165" y="0"/>
              <a:ext cx="4514215" cy="6858000"/>
            </a:xfrm>
            <a:custGeom>
              <a:avLst/>
              <a:gdLst/>
              <a:ahLst/>
              <a:cxnLst/>
              <a:rect l="l" t="t" r="r" b="b"/>
              <a:pathLst>
                <a:path w="4514215" h="6858000">
                  <a:moveTo>
                    <a:pt x="4513833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513833" y="6858000"/>
                  </a:lnTo>
                  <a:lnTo>
                    <a:pt x="4513833" y="0"/>
                  </a:lnTo>
                  <a:close/>
                </a:path>
              </a:pathLst>
            </a:custGeom>
            <a:solidFill>
              <a:srgbClr val="A9D18E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78165" y="0"/>
              <a:ext cx="4514215" cy="6858000"/>
            </a:xfrm>
            <a:custGeom>
              <a:avLst/>
              <a:gdLst/>
              <a:ahLst/>
              <a:cxnLst/>
              <a:rect l="l" t="t" r="r" b="b"/>
              <a:pathLst>
                <a:path w="4514215" h="6858000">
                  <a:moveTo>
                    <a:pt x="0" y="6858000"/>
                  </a:moveTo>
                  <a:lnTo>
                    <a:pt x="4513833" y="6858000"/>
                  </a:lnTo>
                  <a:lnTo>
                    <a:pt x="4513833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9525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111803" y="802871"/>
              <a:ext cx="1608199" cy="14818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9079" y="1992248"/>
            <a:ext cx="6332855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0000"/>
                </a:solidFill>
              </a:rPr>
              <a:t>КАК</a:t>
            </a:r>
            <a:r>
              <a:rPr sz="2800" spc="-10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В</a:t>
            </a:r>
            <a:r>
              <a:rPr sz="2800" spc="-95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СЕМЬЯХ</a:t>
            </a:r>
            <a:r>
              <a:rPr sz="2800" spc="-95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ВВЕСТИ</a:t>
            </a:r>
            <a:r>
              <a:rPr sz="2800" spc="-85" dirty="0">
                <a:solidFill>
                  <a:srgbClr val="000000"/>
                </a:solidFill>
              </a:rPr>
              <a:t> </a:t>
            </a:r>
            <a:r>
              <a:rPr sz="2800" spc="-50" dirty="0">
                <a:solidFill>
                  <a:srgbClr val="000000"/>
                </a:solidFill>
              </a:rPr>
              <a:t>И </a:t>
            </a:r>
            <a:r>
              <a:rPr sz="2800" dirty="0">
                <a:solidFill>
                  <a:srgbClr val="000000"/>
                </a:solidFill>
              </a:rPr>
              <a:t>ЗАКРЕПИТЬ</a:t>
            </a:r>
            <a:r>
              <a:rPr sz="2800" spc="-15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ТРАДИЦИЮ</a:t>
            </a:r>
            <a:r>
              <a:rPr sz="2800" spc="-125" dirty="0">
                <a:solidFill>
                  <a:srgbClr val="000000"/>
                </a:solidFill>
              </a:rPr>
              <a:t> </a:t>
            </a:r>
            <a:r>
              <a:rPr sz="2800" spc="-25" dirty="0">
                <a:solidFill>
                  <a:srgbClr val="000000"/>
                </a:solidFill>
              </a:rPr>
              <a:t>ПО </a:t>
            </a:r>
            <a:r>
              <a:rPr sz="2800" dirty="0">
                <a:solidFill>
                  <a:srgbClr val="000000"/>
                </a:solidFill>
              </a:rPr>
              <a:t>СОБЛЮДЕНИЮ</a:t>
            </a:r>
            <a:r>
              <a:rPr sz="2800" spc="-12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ПРАВИЛ</a:t>
            </a:r>
            <a:r>
              <a:rPr sz="2800" spc="-170" dirty="0">
                <a:solidFill>
                  <a:srgbClr val="000000"/>
                </a:solidFill>
              </a:rPr>
              <a:t> </a:t>
            </a:r>
            <a:r>
              <a:rPr sz="2800" spc="-10" dirty="0">
                <a:solidFill>
                  <a:srgbClr val="000000"/>
                </a:solidFill>
              </a:rPr>
              <a:t>ДОРОЖНОГО ДВИЖЕНИЯ</a:t>
            </a:r>
            <a:endParaRPr sz="2800" dirty="0"/>
          </a:p>
        </p:txBody>
      </p:sp>
      <p:grpSp>
        <p:nvGrpSpPr>
          <p:cNvPr id="8" name="object 8"/>
          <p:cNvGrpSpPr/>
          <p:nvPr/>
        </p:nvGrpSpPr>
        <p:grpSpPr>
          <a:xfrm>
            <a:off x="339852" y="1473708"/>
            <a:ext cx="7052309" cy="5265420"/>
            <a:chOff x="339852" y="1473708"/>
            <a:chExt cx="7052309" cy="526542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8803" y="1478145"/>
              <a:ext cx="3354332" cy="13128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01815" y="1503934"/>
              <a:ext cx="3288029" cy="30480"/>
            </a:xfrm>
            <a:custGeom>
              <a:avLst/>
              <a:gdLst/>
              <a:ahLst/>
              <a:cxnLst/>
              <a:rect l="l" t="t" r="r" b="b"/>
              <a:pathLst>
                <a:path w="3288029" h="30480">
                  <a:moveTo>
                    <a:pt x="0" y="30099"/>
                  </a:moveTo>
                  <a:lnTo>
                    <a:pt x="3287534" y="0"/>
                  </a:lnTo>
                </a:path>
              </a:pathLst>
            </a:custGeom>
            <a:ln w="381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9852" y="1505712"/>
              <a:ext cx="123444" cy="278587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01815" y="1525905"/>
              <a:ext cx="0" cy="2700020"/>
            </a:xfrm>
            <a:custGeom>
              <a:avLst/>
              <a:gdLst/>
              <a:ahLst/>
              <a:cxnLst/>
              <a:rect l="l" t="t" r="r" b="b"/>
              <a:pathLst>
                <a:path h="2700020">
                  <a:moveTo>
                    <a:pt x="0" y="0"/>
                  </a:moveTo>
                  <a:lnTo>
                    <a:pt x="0" y="2699766"/>
                  </a:lnTo>
                </a:path>
              </a:pathLst>
            </a:custGeom>
            <a:ln w="381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9664" y="4175759"/>
              <a:ext cx="3415284" cy="1341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01815" y="4214494"/>
              <a:ext cx="3331210" cy="11430"/>
            </a:xfrm>
            <a:custGeom>
              <a:avLst/>
              <a:gdLst/>
              <a:ahLst/>
              <a:cxnLst/>
              <a:rect l="l" t="t" r="r" b="b"/>
              <a:pathLst>
                <a:path w="3331210" h="11429">
                  <a:moveTo>
                    <a:pt x="0" y="11175"/>
                  </a:moveTo>
                  <a:lnTo>
                    <a:pt x="3330968" y="0"/>
                  </a:lnTo>
                </a:path>
              </a:pathLst>
            </a:custGeom>
            <a:ln w="381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71316" y="3867912"/>
              <a:ext cx="123444" cy="42367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732784" y="3887343"/>
              <a:ext cx="0" cy="338455"/>
            </a:xfrm>
            <a:custGeom>
              <a:avLst/>
              <a:gdLst/>
              <a:ahLst/>
              <a:cxnLst/>
              <a:rect l="l" t="t" r="r" b="b"/>
              <a:pathLst>
                <a:path h="338454">
                  <a:moveTo>
                    <a:pt x="0" y="0"/>
                  </a:moveTo>
                  <a:lnTo>
                    <a:pt x="0" y="338327"/>
                  </a:lnTo>
                </a:path>
              </a:pathLst>
            </a:custGeom>
            <a:ln w="381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27119" y="1473708"/>
              <a:ext cx="123444" cy="42367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689349" y="1492885"/>
              <a:ext cx="0" cy="338455"/>
            </a:xfrm>
            <a:custGeom>
              <a:avLst/>
              <a:gdLst/>
              <a:ahLst/>
              <a:cxnLst/>
              <a:rect l="l" t="t" r="r" b="b"/>
              <a:pathLst>
                <a:path h="338455">
                  <a:moveTo>
                    <a:pt x="0" y="0"/>
                  </a:moveTo>
                  <a:lnTo>
                    <a:pt x="0" y="338327"/>
                  </a:lnTo>
                </a:path>
              </a:pathLst>
            </a:custGeom>
            <a:ln w="381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732784" y="3887341"/>
              <a:ext cx="3659377" cy="2851277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7819390" y="4523359"/>
            <a:ext cx="3738879" cy="14747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0"/>
              </a:spcBef>
            </a:pPr>
            <a:r>
              <a:rPr lang="ru-RU" sz="1900" spc="-30" dirty="0">
                <a:solidFill>
                  <a:srgbClr val="333E50"/>
                </a:solidFill>
                <a:latin typeface="Calibri Light"/>
                <a:cs typeface="Calibri Light"/>
              </a:rPr>
              <a:t>Ахметьзянова Зульфия Айратовна</a:t>
            </a:r>
            <a:r>
              <a:rPr sz="1900" spc="-10" dirty="0">
                <a:solidFill>
                  <a:srgbClr val="333E50"/>
                </a:solidFill>
                <a:latin typeface="Calibri Light"/>
                <a:cs typeface="Calibri Light"/>
              </a:rPr>
              <a:t>, </a:t>
            </a:r>
            <a:r>
              <a:rPr lang="ru-RU" sz="1900" spc="-10" dirty="0">
                <a:solidFill>
                  <a:srgbClr val="333E50"/>
                </a:solidFill>
                <a:latin typeface="Calibri Light"/>
                <a:cs typeface="Calibri Light"/>
              </a:rPr>
              <a:t>Р</a:t>
            </a:r>
            <a:r>
              <a:rPr sz="1900" spc="-10" dirty="0" err="1">
                <a:solidFill>
                  <a:srgbClr val="333E50"/>
                </a:solidFill>
                <a:latin typeface="Calibri Light"/>
                <a:cs typeface="Calibri Light"/>
              </a:rPr>
              <a:t>уковод</a:t>
            </a:r>
            <a:r>
              <a:rPr lang="ru-RU" sz="1900" spc="-10" dirty="0" err="1">
                <a:solidFill>
                  <a:srgbClr val="333E50"/>
                </a:solidFill>
                <a:latin typeface="Calibri Light"/>
                <a:cs typeface="Calibri Light"/>
              </a:rPr>
              <a:t>итель</a:t>
            </a:r>
            <a:r>
              <a:rPr lang="ru-RU" sz="1900" spc="-10" dirty="0">
                <a:solidFill>
                  <a:srgbClr val="333E50"/>
                </a:solidFill>
                <a:latin typeface="Calibri Light"/>
                <a:cs typeface="Calibri Light"/>
              </a:rPr>
              <a:t> ресурсного центра</a:t>
            </a:r>
            <a:r>
              <a:rPr sz="1900" spc="-1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lang="ru-RU" sz="1900" spc="-20" dirty="0">
                <a:solidFill>
                  <a:srgbClr val="333E50"/>
                </a:solidFill>
                <a:latin typeface="Calibri Light"/>
                <a:cs typeface="Calibri Light"/>
              </a:rPr>
              <a:t>по профилактике детского травматизма МР Иглинский район Республики Башкортостан</a:t>
            </a:r>
            <a:endParaRPr sz="19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02758" y="482853"/>
            <a:ext cx="1140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2D75B6"/>
                </a:solidFill>
                <a:latin typeface="Segoe UI Light"/>
                <a:cs typeface="Segoe UI Light"/>
              </a:rPr>
              <a:t>ВАЖНО:</a:t>
            </a:r>
            <a:endParaRPr sz="24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8690" y="848690"/>
            <a:ext cx="102438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2D75B6"/>
                </a:solidFill>
              </a:rPr>
              <a:t>НАУЧИТЬ</a:t>
            </a:r>
            <a:r>
              <a:rPr sz="2400" spc="-45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РЕБЕНКА</a:t>
            </a:r>
            <a:r>
              <a:rPr sz="2400" spc="-4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ОРИЕНТИРОВАТЬСЯ</a:t>
            </a:r>
            <a:r>
              <a:rPr sz="2400" spc="-7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В</a:t>
            </a:r>
            <a:r>
              <a:rPr sz="2400" spc="-5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ПРОБЛЕМНЫХ</a:t>
            </a:r>
            <a:r>
              <a:rPr sz="2400" spc="-40" dirty="0">
                <a:solidFill>
                  <a:srgbClr val="2D75B6"/>
                </a:solidFill>
              </a:rPr>
              <a:t> </a:t>
            </a:r>
            <a:r>
              <a:rPr sz="2400" spc="-10" dirty="0">
                <a:solidFill>
                  <a:srgbClr val="2D75B6"/>
                </a:solidFill>
              </a:rPr>
              <a:t>СИТУАЦИЯХ,</a:t>
            </a:r>
            <a:endParaRPr sz="2400"/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2D75B6"/>
                </a:solidFill>
              </a:rPr>
              <a:t>ВОСПИТЫВАТЬ</a:t>
            </a:r>
            <a:r>
              <a:rPr sz="2400" spc="-35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У</a:t>
            </a:r>
            <a:r>
              <a:rPr sz="2400" spc="-35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НЕГО</a:t>
            </a:r>
            <a:r>
              <a:rPr sz="2400" spc="-3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ЧУВСТВО</a:t>
            </a:r>
            <a:r>
              <a:rPr sz="2400" spc="-3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ОТВЕТСТВЕННОСТИ</a:t>
            </a:r>
            <a:r>
              <a:rPr sz="2400" spc="-4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ЗА</a:t>
            </a:r>
            <a:r>
              <a:rPr sz="2400" spc="-10" dirty="0">
                <a:solidFill>
                  <a:srgbClr val="2D75B6"/>
                </a:solidFill>
              </a:rPr>
              <a:t> </a:t>
            </a:r>
            <a:r>
              <a:rPr sz="2400" dirty="0">
                <a:solidFill>
                  <a:srgbClr val="2D75B6"/>
                </a:solidFill>
              </a:rPr>
              <a:t>СВОИ</a:t>
            </a:r>
            <a:r>
              <a:rPr sz="2400" spc="-35" dirty="0">
                <a:solidFill>
                  <a:srgbClr val="2D75B6"/>
                </a:solidFill>
              </a:rPr>
              <a:t> </a:t>
            </a:r>
            <a:r>
              <a:rPr sz="2400" spc="-10" dirty="0">
                <a:solidFill>
                  <a:srgbClr val="2D75B6"/>
                </a:solidFill>
              </a:rPr>
              <a:t>ПОСТУПКИ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936142" y="2196541"/>
            <a:ext cx="7753350" cy="411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2D75B6"/>
                </a:solidFill>
                <a:latin typeface="Segoe UI Light"/>
                <a:cs typeface="Segoe UI Light"/>
              </a:rPr>
              <a:t>Решение:</a:t>
            </a:r>
            <a:endParaRPr sz="28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420"/>
              </a:spcBef>
            </a:pP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последнее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время</a:t>
            </a:r>
            <a:r>
              <a:rPr sz="2000" spc="-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только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машины,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люди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самокатах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могут </a:t>
            </a:r>
            <a:r>
              <a:rPr sz="2000" dirty="0">
                <a:latin typeface="Segoe UI Light"/>
                <a:cs typeface="Segoe UI Light"/>
              </a:rPr>
              <a:t>стать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причиной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неприятных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последствий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для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пешеходов.</a:t>
            </a:r>
            <a:endParaRPr sz="2000">
              <a:latin typeface="Segoe UI Light"/>
              <a:cs typeface="Segoe UI Light"/>
            </a:endParaRPr>
          </a:p>
          <a:p>
            <a:pPr marL="12700" marR="83185">
              <a:lnSpc>
                <a:spcPct val="100000"/>
              </a:lnSpc>
              <a:spcBef>
                <a:spcPts val="2405"/>
              </a:spcBef>
            </a:pPr>
            <a:r>
              <a:rPr sz="2000" dirty="0">
                <a:latin typeface="Segoe UI Light"/>
                <a:cs typeface="Segoe UI Light"/>
              </a:rPr>
              <a:t>Увлечение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Артема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имеет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право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существование,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однако</a:t>
            </a:r>
            <a:r>
              <a:rPr sz="2000" spc="-7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родители </a:t>
            </a:r>
            <a:r>
              <a:rPr sz="2000" dirty="0">
                <a:latin typeface="Segoe UI Light"/>
                <a:cs typeface="Segoe UI Light"/>
              </a:rPr>
              <a:t>должны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объяснить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сыну,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что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своими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трюками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он</a:t>
            </a:r>
            <a:r>
              <a:rPr sz="2000" spc="-10" dirty="0">
                <a:latin typeface="Segoe UI Light"/>
                <a:cs typeface="Segoe UI Light"/>
              </a:rPr>
              <a:t> подвергает</a:t>
            </a:r>
            <a:endParaRPr sz="20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опасности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проходящих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людей.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нужно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лишать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подростка</a:t>
            </a:r>
            <a:endParaRPr sz="20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увлечения,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следует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продумать,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как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где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его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можно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реализовать.</a:t>
            </a:r>
            <a:endParaRPr sz="20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Сейчас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есть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множество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отдельных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обособленных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площадок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25" dirty="0">
                <a:latin typeface="Segoe UI Light"/>
                <a:cs typeface="Segoe UI Light"/>
              </a:rPr>
              <a:t>для</a:t>
            </a:r>
            <a:endParaRPr sz="2000">
              <a:latin typeface="Segoe UI Light"/>
              <a:cs typeface="Segoe UI Light"/>
            </a:endParaRPr>
          </a:p>
          <a:p>
            <a:pPr marL="12700" marR="152400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занятий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самокатах</a:t>
            </a:r>
            <a:r>
              <a:rPr sz="2000" spc="-6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–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стоит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посоветовать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мальчику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тренироваться </a:t>
            </a:r>
            <a:r>
              <a:rPr sz="2000" dirty="0">
                <a:latin typeface="Segoe UI Light"/>
                <a:cs typeface="Segoe UI Light"/>
              </a:rPr>
              <a:t>только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20" dirty="0">
                <a:latin typeface="Segoe UI Light"/>
                <a:cs typeface="Segoe UI Light"/>
              </a:rPr>
              <a:t>там.</a:t>
            </a:r>
            <a:endParaRPr sz="2000">
              <a:latin typeface="Segoe UI Light"/>
              <a:cs typeface="Segoe U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82100" y="3628339"/>
            <a:ext cx="276225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2946" rIns="0" bIns="0" rtlCol="0">
            <a:spAutoFit/>
          </a:bodyPr>
          <a:lstStyle/>
          <a:p>
            <a:pPr marL="31737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РАССМОТРИМ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ПРИМЕР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29892" y="1895094"/>
            <a:ext cx="929068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9812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Segoe UI Light"/>
                <a:cs typeface="Segoe UI Light"/>
              </a:rPr>
              <a:t>Мама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ее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spc="-20" dirty="0">
                <a:latin typeface="Segoe UI Light"/>
                <a:cs typeface="Segoe UI Light"/>
              </a:rPr>
              <a:t>9-</a:t>
            </a:r>
            <a:r>
              <a:rPr sz="2000" dirty="0">
                <a:latin typeface="Segoe UI Light"/>
                <a:cs typeface="Segoe UI Light"/>
              </a:rPr>
              <a:t>летняя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дочь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Нина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переходят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дорогу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правилам,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девочки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spc="-25" dirty="0">
                <a:latin typeface="Segoe UI Light"/>
                <a:cs typeface="Segoe UI Light"/>
              </a:rPr>
              <a:t>из </a:t>
            </a:r>
            <a:r>
              <a:rPr sz="2000" dirty="0">
                <a:latin typeface="Segoe UI Light"/>
                <a:cs typeface="Segoe UI Light"/>
              </a:rPr>
              <a:t>сумки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выпадает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альбом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наклейками,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пропажа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которого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обнаруживается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уже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spc="-25" dirty="0">
                <a:latin typeface="Segoe UI Light"/>
                <a:cs typeface="Segoe UI Light"/>
              </a:rPr>
              <a:t>на </a:t>
            </a:r>
            <a:r>
              <a:rPr sz="2000" dirty="0">
                <a:latin typeface="Segoe UI Light"/>
                <a:cs typeface="Segoe UI Light"/>
              </a:rPr>
              <a:t>другой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стороне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пешеходного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перехода.</a:t>
            </a:r>
            <a:endParaRPr sz="20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светофоре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загорается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красный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свет,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Нина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резко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разворачивается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бежит</a:t>
            </a:r>
            <a:r>
              <a:rPr sz="2000" spc="50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за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альбомом,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создавая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опасную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ситуацию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дороге.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Водители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останавливаются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spc="-50" dirty="0">
                <a:latin typeface="Segoe UI Light"/>
                <a:cs typeface="Segoe UI Light"/>
              </a:rPr>
              <a:t>и </a:t>
            </a:r>
            <a:r>
              <a:rPr sz="2000" spc="-10" dirty="0">
                <a:latin typeface="Segoe UI Light"/>
                <a:cs typeface="Segoe UI Light"/>
              </a:rPr>
              <a:t>сигналят.</a:t>
            </a:r>
            <a:endParaRPr sz="2000">
              <a:latin typeface="Segoe UI Light"/>
              <a:cs typeface="Segoe U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ВАЖНО:</a:t>
            </a: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РАССТАВЬТЕ</a:t>
            </a:r>
            <a:r>
              <a:rPr spc="-55" dirty="0"/>
              <a:t> </a:t>
            </a:r>
            <a:r>
              <a:rPr dirty="0"/>
              <a:t>С</a:t>
            </a:r>
            <a:r>
              <a:rPr spc="-25" dirty="0"/>
              <a:t> </a:t>
            </a:r>
            <a:r>
              <a:rPr dirty="0"/>
              <a:t>РЕБЕНКОМ</a:t>
            </a:r>
            <a:r>
              <a:rPr spc="-65" dirty="0"/>
              <a:t> </a:t>
            </a:r>
            <a:r>
              <a:rPr spc="-10" dirty="0"/>
              <a:t>ПРИОРИТЕТЫ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30953" y="1789937"/>
            <a:ext cx="6980555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6C5200"/>
                </a:solidFill>
                <a:latin typeface="Segoe UI Light"/>
                <a:cs typeface="Segoe UI Light"/>
              </a:rPr>
              <a:t>Решение:</a:t>
            </a:r>
            <a:endParaRPr sz="28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3360"/>
              </a:spcBef>
            </a:pPr>
            <a:r>
              <a:rPr sz="2800" dirty="0">
                <a:latin typeface="Segoe UI Light"/>
                <a:cs typeface="Segoe UI Light"/>
              </a:rPr>
              <a:t>После</a:t>
            </a:r>
            <a:r>
              <a:rPr sz="2800" spc="-5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того,</a:t>
            </a:r>
            <a:r>
              <a:rPr sz="2800" spc="-5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как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Нина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вернется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с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альбомом, </a:t>
            </a:r>
            <a:r>
              <a:rPr sz="2800" dirty="0">
                <a:latin typeface="Segoe UI Light"/>
                <a:cs typeface="Segoe UI Light"/>
              </a:rPr>
              <a:t>мама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обязана</a:t>
            </a:r>
            <a:r>
              <a:rPr sz="2800" spc="-5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провести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с</a:t>
            </a:r>
            <a:r>
              <a:rPr sz="2800" spc="-8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ней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беседу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о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spc="-20" dirty="0">
                <a:latin typeface="Segoe UI Light"/>
                <a:cs typeface="Segoe UI Light"/>
              </a:rPr>
              <a:t>ПДД. </a:t>
            </a:r>
            <a:r>
              <a:rPr sz="2800" dirty="0">
                <a:latin typeface="Segoe UI Light"/>
                <a:cs typeface="Segoe UI Light"/>
              </a:rPr>
              <a:t>Если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бы</a:t>
            </a:r>
            <a:r>
              <a:rPr sz="2800" spc="-5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водители</a:t>
            </a:r>
            <a:r>
              <a:rPr sz="2800" spc="-5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не</a:t>
            </a:r>
            <a:r>
              <a:rPr sz="2800" spc="-4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успели</a:t>
            </a:r>
            <a:r>
              <a:rPr sz="2800" spc="-50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затормозить,</a:t>
            </a:r>
            <a:endParaRPr sz="28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Segoe UI Light"/>
                <a:cs typeface="Segoe UI Light"/>
              </a:rPr>
              <a:t>ситуация</a:t>
            </a:r>
            <a:r>
              <a:rPr sz="2800" spc="-10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могла</a:t>
            </a:r>
            <a:r>
              <a:rPr sz="2800" spc="-12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закончиться</a:t>
            </a:r>
            <a:r>
              <a:rPr sz="2800" spc="-105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плачевно.</a:t>
            </a:r>
            <a:endParaRPr sz="2800">
              <a:latin typeface="Segoe UI Light"/>
              <a:cs typeface="Segoe UI Light"/>
            </a:endParaRPr>
          </a:p>
          <a:p>
            <a:pPr marL="12700" marR="112395">
              <a:lnSpc>
                <a:spcPct val="100000"/>
              </a:lnSpc>
              <a:spcBef>
                <a:spcPts val="3360"/>
              </a:spcBef>
            </a:pPr>
            <a:r>
              <a:rPr sz="2800" dirty="0">
                <a:latin typeface="Segoe UI Light"/>
                <a:cs typeface="Segoe UI Light"/>
              </a:rPr>
              <a:t>Ценность</a:t>
            </a:r>
            <a:r>
              <a:rPr sz="2800" spc="-5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жизни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всегда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выше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ценности </a:t>
            </a:r>
            <a:r>
              <a:rPr sz="2800" dirty="0">
                <a:latin typeface="Segoe UI Light"/>
                <a:cs typeface="Segoe UI Light"/>
              </a:rPr>
              <a:t>вещей,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потому</a:t>
            </a:r>
            <a:r>
              <a:rPr sz="2800" spc="-4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что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альбом</a:t>
            </a:r>
            <a:r>
              <a:rPr sz="2800" spc="-5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с</a:t>
            </a:r>
            <a:r>
              <a:rPr sz="2800" spc="-55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наклейками </a:t>
            </a:r>
            <a:r>
              <a:rPr sz="2800" dirty="0">
                <a:latin typeface="Segoe UI Light"/>
                <a:cs typeface="Segoe UI Light"/>
              </a:rPr>
              <a:t>можно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купить,</a:t>
            </a:r>
            <a:r>
              <a:rPr sz="2800" spc="-65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чего</a:t>
            </a:r>
            <a:r>
              <a:rPr sz="2800" spc="-7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не</a:t>
            </a:r>
            <a:r>
              <a:rPr sz="2800" spc="-8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скажешь</a:t>
            </a:r>
            <a:r>
              <a:rPr sz="2800" spc="-60" dirty="0">
                <a:latin typeface="Segoe UI Light"/>
                <a:cs typeface="Segoe UI Light"/>
              </a:rPr>
              <a:t> </a:t>
            </a:r>
            <a:r>
              <a:rPr sz="2800" dirty="0">
                <a:latin typeface="Segoe UI Light"/>
                <a:cs typeface="Segoe UI Light"/>
              </a:rPr>
              <a:t>о</a:t>
            </a:r>
            <a:r>
              <a:rPr sz="2800" spc="-80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здоровье.</a:t>
            </a:r>
            <a:endParaRPr sz="2800">
              <a:latin typeface="Segoe UI Light"/>
              <a:cs typeface="Segoe U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" y="3644893"/>
            <a:ext cx="3552825" cy="30189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4761" rIns="0" bIns="0" rtlCol="0">
            <a:spAutoFit/>
          </a:bodyPr>
          <a:lstStyle/>
          <a:p>
            <a:pPr marL="2313305" marR="5080" indent="-730250">
              <a:lnSpc>
                <a:spcPts val="3460"/>
              </a:lnSpc>
              <a:spcBef>
                <a:spcPts val="535"/>
              </a:spcBef>
            </a:pPr>
            <a:r>
              <a:rPr dirty="0">
                <a:solidFill>
                  <a:srgbClr val="538235"/>
                </a:solidFill>
              </a:rPr>
              <a:t>КАК</a:t>
            </a:r>
            <a:r>
              <a:rPr spc="-45" dirty="0">
                <a:solidFill>
                  <a:srgbClr val="538235"/>
                </a:solidFill>
              </a:rPr>
              <a:t> </a:t>
            </a:r>
            <a:r>
              <a:rPr dirty="0">
                <a:solidFill>
                  <a:srgbClr val="538235"/>
                </a:solidFill>
              </a:rPr>
              <a:t>ЗАКРЕПИТЬ</a:t>
            </a:r>
            <a:r>
              <a:rPr spc="-45" dirty="0">
                <a:solidFill>
                  <a:srgbClr val="538235"/>
                </a:solidFill>
              </a:rPr>
              <a:t> </a:t>
            </a:r>
            <a:r>
              <a:rPr dirty="0">
                <a:solidFill>
                  <a:srgbClr val="538235"/>
                </a:solidFill>
              </a:rPr>
              <a:t>В</a:t>
            </a:r>
            <a:r>
              <a:rPr spc="-10" dirty="0">
                <a:solidFill>
                  <a:srgbClr val="538235"/>
                </a:solidFill>
              </a:rPr>
              <a:t> </a:t>
            </a:r>
            <a:r>
              <a:rPr dirty="0">
                <a:solidFill>
                  <a:srgbClr val="538235"/>
                </a:solidFill>
              </a:rPr>
              <a:t>СЕМЬЕ</a:t>
            </a:r>
            <a:r>
              <a:rPr spc="-60" dirty="0">
                <a:solidFill>
                  <a:srgbClr val="538235"/>
                </a:solidFill>
              </a:rPr>
              <a:t> </a:t>
            </a:r>
            <a:r>
              <a:rPr spc="-10" dirty="0">
                <a:solidFill>
                  <a:srgbClr val="538235"/>
                </a:solidFill>
              </a:rPr>
              <a:t>ТРАДИЦИЮ </a:t>
            </a:r>
            <a:r>
              <a:rPr dirty="0">
                <a:solidFill>
                  <a:srgbClr val="538235"/>
                </a:solidFill>
              </a:rPr>
              <a:t>СОБЛЮДЕНИЯ</a:t>
            </a:r>
            <a:r>
              <a:rPr spc="-105" dirty="0">
                <a:solidFill>
                  <a:srgbClr val="538235"/>
                </a:solidFill>
              </a:rPr>
              <a:t> </a:t>
            </a:r>
            <a:r>
              <a:rPr dirty="0">
                <a:solidFill>
                  <a:srgbClr val="538235"/>
                </a:solidFill>
              </a:rPr>
              <a:t>ПРАВИЛ</a:t>
            </a:r>
            <a:r>
              <a:rPr spc="-95" dirty="0">
                <a:solidFill>
                  <a:srgbClr val="538235"/>
                </a:solidFill>
              </a:rPr>
              <a:t> </a:t>
            </a:r>
            <a:r>
              <a:rPr spc="-20" dirty="0">
                <a:solidFill>
                  <a:srgbClr val="538235"/>
                </a:solidFill>
              </a:rPr>
              <a:t>ПДД?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839" y="1966976"/>
            <a:ext cx="950531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3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1:</a:t>
            </a:r>
            <a:r>
              <a:rPr sz="1800" spc="-30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Начинать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нужно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самого</a:t>
            </a:r>
            <a:r>
              <a:rPr sz="1800" spc="-2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раннего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детства</a:t>
            </a:r>
            <a:endParaRPr sz="18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30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2:</a:t>
            </a:r>
            <a:r>
              <a:rPr sz="1800" spc="-2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Сначала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нужно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начать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</a:t>
            </a:r>
            <a:r>
              <a:rPr sz="1800" spc="-20" dirty="0">
                <a:latin typeface="Segoe UI Light"/>
                <a:cs typeface="Segoe UI Light"/>
              </a:rPr>
              <a:t> себя</a:t>
            </a:r>
            <a:endParaRPr sz="1800">
              <a:latin typeface="Segoe UI Light"/>
              <a:cs typeface="Segoe UI Light"/>
            </a:endParaRPr>
          </a:p>
          <a:p>
            <a:pPr marL="12700" marR="713105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40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3:</a:t>
            </a:r>
            <a:r>
              <a:rPr sz="1800" spc="-3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Формировать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у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ребенка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потребность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заботе</a:t>
            </a:r>
            <a:r>
              <a:rPr sz="1800" spc="-2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своей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безопасности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(через </a:t>
            </a:r>
            <a:r>
              <a:rPr sz="1800" dirty="0">
                <a:latin typeface="Segoe UI Light"/>
                <a:cs typeface="Segoe UI Light"/>
              </a:rPr>
              <a:t>соблюдение</a:t>
            </a:r>
            <a:r>
              <a:rPr sz="1800" spc="-100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ПДД)</a:t>
            </a:r>
            <a:endParaRPr sz="18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4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4:</a:t>
            </a:r>
            <a:r>
              <a:rPr sz="1800" spc="-50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Совместное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семейное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творчество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совместные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занятия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–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залог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укрепления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семьи </a:t>
            </a:r>
            <a:r>
              <a:rPr sz="1800" dirty="0">
                <a:latin typeface="Segoe UI Light"/>
                <a:cs typeface="Segoe UI Light"/>
              </a:rPr>
              <a:t>(изучение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правил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ПДД)</a:t>
            </a:r>
            <a:endParaRPr sz="1800">
              <a:latin typeface="Segoe UI Light"/>
              <a:cs typeface="Segoe UI Light"/>
            </a:endParaRPr>
          </a:p>
          <a:p>
            <a:pPr marL="12700" marR="194310">
              <a:lnSpc>
                <a:spcPct val="100000"/>
              </a:lnSpc>
              <a:spcBef>
                <a:spcPts val="2165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4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5:</a:t>
            </a:r>
            <a:r>
              <a:rPr sz="1800" spc="-4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Научить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ребенка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ориентироваться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проблемных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ситуациях,</a:t>
            </a:r>
            <a:r>
              <a:rPr sz="1800" spc="-7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воспитывать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у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него </a:t>
            </a:r>
            <a:r>
              <a:rPr sz="1800" dirty="0">
                <a:latin typeface="Segoe UI Light"/>
                <a:cs typeface="Segoe UI Light"/>
              </a:rPr>
              <a:t>чувство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ответственности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свои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поступки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(нарисуйте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путь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домой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проработайте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маршрут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spc="-50" dirty="0">
                <a:latin typeface="Segoe UI Light"/>
                <a:cs typeface="Segoe UI Light"/>
              </a:rPr>
              <a:t>в </a:t>
            </a:r>
            <a:r>
              <a:rPr sz="1800" spc="-10" dirty="0">
                <a:latin typeface="Segoe UI Light"/>
                <a:cs typeface="Segoe UI Light"/>
              </a:rPr>
              <a:t>школу)</a:t>
            </a:r>
            <a:endParaRPr sz="18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Правило</a:t>
            </a:r>
            <a:r>
              <a:rPr sz="1800" spc="-55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1F3863"/>
                </a:solidFill>
                <a:latin typeface="Segoe UI Light"/>
                <a:cs typeface="Segoe UI Light"/>
              </a:rPr>
              <a:t>6:</a:t>
            </a:r>
            <a:r>
              <a:rPr sz="1800" spc="-50" dirty="0">
                <a:solidFill>
                  <a:srgbClr val="1F3863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Играйте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(настольные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игры,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карточки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Мемо,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викторины,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лото)</a:t>
            </a:r>
            <a:endParaRPr sz="1800">
              <a:latin typeface="Segoe UI Light"/>
              <a:cs typeface="Segoe U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4634" rIns="0" bIns="0" rtlCol="0">
            <a:spAutoFit/>
          </a:bodyPr>
          <a:lstStyle/>
          <a:p>
            <a:pPr marL="29070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РАССМОТРИМ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ПРИМЕР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85775">
              <a:lnSpc>
                <a:spcPct val="100000"/>
              </a:lnSpc>
              <a:spcBef>
                <a:spcPts val="105"/>
              </a:spcBef>
            </a:pPr>
            <a:r>
              <a:rPr dirty="0"/>
              <a:t>Семья</a:t>
            </a:r>
            <a:r>
              <a:rPr spc="-20" dirty="0"/>
              <a:t> </a:t>
            </a:r>
            <a:r>
              <a:rPr dirty="0"/>
              <a:t>Ивановых</a:t>
            </a:r>
            <a:r>
              <a:rPr spc="-35" dirty="0"/>
              <a:t> </a:t>
            </a:r>
            <a:r>
              <a:rPr dirty="0"/>
              <a:t>(мама,</a:t>
            </a:r>
            <a:r>
              <a:rPr spc="-25" dirty="0"/>
              <a:t> </a:t>
            </a:r>
            <a:r>
              <a:rPr dirty="0"/>
              <a:t>папа</a:t>
            </a:r>
            <a:r>
              <a:rPr spc="-25" dirty="0"/>
              <a:t> </a:t>
            </a:r>
            <a:r>
              <a:rPr dirty="0"/>
              <a:t>и</a:t>
            </a:r>
            <a:r>
              <a:rPr spc="-20" dirty="0"/>
              <a:t> </a:t>
            </a:r>
            <a:r>
              <a:rPr dirty="0"/>
              <a:t>их</a:t>
            </a:r>
            <a:r>
              <a:rPr spc="-30" dirty="0"/>
              <a:t> </a:t>
            </a:r>
            <a:r>
              <a:rPr dirty="0"/>
              <a:t>сын</a:t>
            </a:r>
            <a:r>
              <a:rPr spc="-20" dirty="0"/>
              <a:t> </a:t>
            </a:r>
            <a:r>
              <a:rPr dirty="0"/>
              <a:t>дошкольного</a:t>
            </a:r>
            <a:r>
              <a:rPr spc="-45" dirty="0"/>
              <a:t> </a:t>
            </a:r>
            <a:r>
              <a:rPr dirty="0"/>
              <a:t>возраста)</a:t>
            </a:r>
            <a:r>
              <a:rPr spc="-45" dirty="0"/>
              <a:t> </a:t>
            </a:r>
            <a:r>
              <a:rPr dirty="0"/>
              <a:t>стоит</a:t>
            </a:r>
            <a:r>
              <a:rPr spc="-30" dirty="0"/>
              <a:t> </a:t>
            </a:r>
            <a:r>
              <a:rPr spc="-10" dirty="0"/>
              <a:t>перед </a:t>
            </a:r>
            <a:r>
              <a:rPr dirty="0"/>
              <a:t>пешеходным</a:t>
            </a:r>
            <a:r>
              <a:rPr spc="-45" dirty="0"/>
              <a:t> </a:t>
            </a:r>
            <a:r>
              <a:rPr spc="-10" dirty="0"/>
              <a:t>переходом.</a:t>
            </a: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dirty="0"/>
              <a:t>На</a:t>
            </a:r>
            <a:r>
              <a:rPr spc="-30" dirty="0"/>
              <a:t> </a:t>
            </a:r>
            <a:r>
              <a:rPr dirty="0"/>
              <a:t>светофоре</a:t>
            </a:r>
            <a:r>
              <a:rPr spc="-40" dirty="0"/>
              <a:t> </a:t>
            </a:r>
            <a:r>
              <a:rPr dirty="0"/>
              <a:t>горит</a:t>
            </a:r>
            <a:r>
              <a:rPr spc="-35" dirty="0"/>
              <a:t> </a:t>
            </a:r>
            <a:r>
              <a:rPr dirty="0"/>
              <a:t>красный</a:t>
            </a:r>
            <a:r>
              <a:rPr spc="-40" dirty="0"/>
              <a:t> </a:t>
            </a:r>
            <a:r>
              <a:rPr spc="-10" dirty="0"/>
              <a:t>свет.</a:t>
            </a:r>
          </a:p>
          <a:p>
            <a:pPr marL="12700" marR="130810">
              <a:lnSpc>
                <a:spcPct val="100000"/>
              </a:lnSpc>
              <a:spcBef>
                <a:spcPts val="2400"/>
              </a:spcBef>
            </a:pPr>
            <a:r>
              <a:rPr dirty="0"/>
              <a:t>Папа</a:t>
            </a:r>
            <a:r>
              <a:rPr spc="-35" dirty="0"/>
              <a:t> </a:t>
            </a:r>
            <a:r>
              <a:rPr dirty="0"/>
              <a:t>уверенно</a:t>
            </a:r>
            <a:r>
              <a:rPr spc="-25" dirty="0"/>
              <a:t> </a:t>
            </a:r>
            <a:r>
              <a:rPr dirty="0"/>
              <a:t>заявляет:</a:t>
            </a:r>
            <a:r>
              <a:rPr spc="-25" dirty="0"/>
              <a:t> </a:t>
            </a:r>
            <a:r>
              <a:rPr dirty="0"/>
              <a:t>«Зачем</a:t>
            </a:r>
            <a:r>
              <a:rPr spc="-40" dirty="0"/>
              <a:t> </a:t>
            </a:r>
            <a:r>
              <a:rPr dirty="0"/>
              <a:t>нам</a:t>
            </a:r>
            <a:r>
              <a:rPr spc="-25" dirty="0"/>
              <a:t> </a:t>
            </a:r>
            <a:r>
              <a:rPr dirty="0"/>
              <a:t>тут</a:t>
            </a:r>
            <a:r>
              <a:rPr spc="-40" dirty="0"/>
              <a:t> </a:t>
            </a:r>
            <a:r>
              <a:rPr dirty="0"/>
              <a:t>стоять?</a:t>
            </a:r>
            <a:r>
              <a:rPr spc="-40" dirty="0"/>
              <a:t> </a:t>
            </a:r>
            <a:r>
              <a:rPr dirty="0"/>
              <a:t>Я</a:t>
            </a:r>
            <a:r>
              <a:rPr spc="-25" dirty="0"/>
              <a:t> </a:t>
            </a:r>
            <a:r>
              <a:rPr dirty="0"/>
              <a:t>знаю</a:t>
            </a:r>
            <a:r>
              <a:rPr spc="-30" dirty="0"/>
              <a:t> </a:t>
            </a:r>
            <a:r>
              <a:rPr dirty="0"/>
              <a:t>правила</a:t>
            </a:r>
            <a:r>
              <a:rPr spc="-55" dirty="0"/>
              <a:t> </a:t>
            </a:r>
            <a:r>
              <a:rPr spc="-10" dirty="0"/>
              <a:t>дорожного </a:t>
            </a:r>
            <a:r>
              <a:rPr dirty="0"/>
              <a:t>движения,</a:t>
            </a:r>
            <a:r>
              <a:rPr spc="-30" dirty="0"/>
              <a:t> </a:t>
            </a:r>
            <a:r>
              <a:rPr dirty="0"/>
              <a:t>сам</a:t>
            </a:r>
            <a:r>
              <a:rPr spc="-15" dirty="0"/>
              <a:t> </a:t>
            </a:r>
            <a:r>
              <a:rPr dirty="0"/>
              <a:t>машину</a:t>
            </a:r>
            <a:r>
              <a:rPr spc="-25" dirty="0"/>
              <a:t> </a:t>
            </a:r>
            <a:r>
              <a:rPr dirty="0"/>
              <a:t>вожу.</a:t>
            </a:r>
            <a:r>
              <a:rPr spc="-15" dirty="0"/>
              <a:t> </a:t>
            </a:r>
            <a:r>
              <a:rPr dirty="0"/>
              <a:t>Пойдем,</a:t>
            </a:r>
            <a:r>
              <a:rPr spc="-30" dirty="0"/>
              <a:t> </a:t>
            </a:r>
            <a:r>
              <a:rPr dirty="0"/>
              <a:t>сейчас</a:t>
            </a:r>
            <a:r>
              <a:rPr spc="-15" dirty="0"/>
              <a:t> </a:t>
            </a:r>
            <a:r>
              <a:rPr dirty="0"/>
              <a:t>никто</a:t>
            </a:r>
            <a:r>
              <a:rPr spc="-35" dirty="0"/>
              <a:t> </a:t>
            </a:r>
            <a:r>
              <a:rPr dirty="0"/>
              <a:t>не</a:t>
            </a:r>
            <a:r>
              <a:rPr spc="-20" dirty="0"/>
              <a:t> </a:t>
            </a:r>
            <a:r>
              <a:rPr dirty="0"/>
              <a:t>поедет</a:t>
            </a:r>
            <a:r>
              <a:rPr spc="-20" dirty="0"/>
              <a:t> </a:t>
            </a:r>
            <a:r>
              <a:rPr dirty="0"/>
              <a:t>из</a:t>
            </a:r>
            <a:r>
              <a:rPr spc="-30" dirty="0"/>
              <a:t> </a:t>
            </a:r>
            <a:r>
              <a:rPr spc="-10" dirty="0"/>
              <a:t>водителей».</a:t>
            </a: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dirty="0"/>
              <a:t>Папа</a:t>
            </a:r>
            <a:r>
              <a:rPr spc="-25" dirty="0"/>
              <a:t> </a:t>
            </a:r>
            <a:r>
              <a:rPr dirty="0"/>
              <a:t>переходит</a:t>
            </a:r>
            <a:r>
              <a:rPr spc="-35" dirty="0"/>
              <a:t> </a:t>
            </a:r>
            <a:r>
              <a:rPr dirty="0"/>
              <a:t>дорогу</a:t>
            </a:r>
            <a:r>
              <a:rPr spc="-30" dirty="0"/>
              <a:t> </a:t>
            </a:r>
            <a:r>
              <a:rPr dirty="0"/>
              <a:t>на</a:t>
            </a:r>
            <a:r>
              <a:rPr spc="-40" dirty="0"/>
              <a:t> </a:t>
            </a:r>
            <a:r>
              <a:rPr dirty="0"/>
              <a:t>красный,</a:t>
            </a:r>
            <a:r>
              <a:rPr spc="-35" dirty="0"/>
              <a:t> </a:t>
            </a:r>
            <a:r>
              <a:rPr dirty="0"/>
              <a:t>а</a:t>
            </a:r>
            <a:r>
              <a:rPr spc="-20" dirty="0"/>
              <a:t> </a:t>
            </a:r>
            <a:r>
              <a:rPr dirty="0"/>
              <a:t>мама</a:t>
            </a:r>
            <a:r>
              <a:rPr spc="-25" dirty="0"/>
              <a:t> </a:t>
            </a:r>
            <a:r>
              <a:rPr dirty="0"/>
              <a:t>с</a:t>
            </a:r>
            <a:r>
              <a:rPr spc="-15" dirty="0"/>
              <a:t> </a:t>
            </a:r>
            <a:r>
              <a:rPr dirty="0"/>
              <a:t>ребенком</a:t>
            </a:r>
            <a:r>
              <a:rPr spc="-20" dirty="0"/>
              <a:t> </a:t>
            </a:r>
            <a:r>
              <a:rPr dirty="0"/>
              <a:t>остается</a:t>
            </a:r>
            <a:r>
              <a:rPr spc="-45" dirty="0"/>
              <a:t> </a:t>
            </a:r>
            <a:r>
              <a:rPr dirty="0"/>
              <a:t>и</a:t>
            </a:r>
            <a:r>
              <a:rPr spc="-25" dirty="0"/>
              <a:t> </a:t>
            </a:r>
            <a:r>
              <a:rPr spc="-10" dirty="0"/>
              <a:t>дожидается</a:t>
            </a:r>
          </a:p>
          <a:p>
            <a:pPr marL="12700">
              <a:lnSpc>
                <a:spcPct val="100000"/>
              </a:lnSpc>
            </a:pPr>
            <a:r>
              <a:rPr dirty="0"/>
              <a:t>сигнала</a:t>
            </a:r>
            <a:r>
              <a:rPr spc="-65" dirty="0"/>
              <a:t> </a:t>
            </a:r>
            <a:r>
              <a:rPr dirty="0"/>
              <a:t>светофора,</a:t>
            </a:r>
            <a:r>
              <a:rPr spc="-50" dirty="0"/>
              <a:t> </a:t>
            </a:r>
            <a:r>
              <a:rPr dirty="0"/>
              <a:t>разрешающего</a:t>
            </a:r>
            <a:r>
              <a:rPr spc="-60" dirty="0"/>
              <a:t> </a:t>
            </a:r>
            <a:r>
              <a:rPr dirty="0"/>
              <a:t>перейти</a:t>
            </a:r>
            <a:r>
              <a:rPr spc="-40" dirty="0"/>
              <a:t> </a:t>
            </a:r>
            <a:r>
              <a:rPr spc="-10" dirty="0"/>
              <a:t>дорогу.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08450" y="2108073"/>
            <a:ext cx="7432675" cy="411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BE9000"/>
                </a:solidFill>
                <a:latin typeface="Segoe UI Light"/>
                <a:cs typeface="Segoe UI Light"/>
              </a:rPr>
              <a:t>Решение:</a:t>
            </a:r>
            <a:endParaRPr sz="2800">
              <a:latin typeface="Segoe UI Light"/>
              <a:cs typeface="Segoe UI Light"/>
            </a:endParaRPr>
          </a:p>
          <a:p>
            <a:pPr marL="12700" algn="just">
              <a:lnSpc>
                <a:spcPct val="100000"/>
              </a:lnSpc>
              <a:spcBef>
                <a:spcPts val="2420"/>
              </a:spcBef>
            </a:pPr>
            <a:r>
              <a:rPr sz="2000" dirty="0">
                <a:latin typeface="Segoe UI Light"/>
                <a:cs typeface="Segoe UI Light"/>
              </a:rPr>
              <a:t>Родители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являются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для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детей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значимыми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фигурами,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авторитетом.</a:t>
            </a:r>
            <a:endParaRPr sz="2000">
              <a:latin typeface="Segoe UI Light"/>
              <a:cs typeface="Segoe UI Light"/>
            </a:endParaRPr>
          </a:p>
          <a:p>
            <a:pPr marL="12700" marR="575310" algn="just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Важно,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чтобы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воспитании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мама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папа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придерживались </a:t>
            </a:r>
            <a:r>
              <a:rPr sz="2000" dirty="0">
                <a:latin typeface="Segoe UI Light"/>
                <a:cs typeface="Segoe UI Light"/>
              </a:rPr>
              <a:t>одной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модели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–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их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правила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указания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должны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вступать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50" dirty="0">
                <a:latin typeface="Segoe UI Light"/>
                <a:cs typeface="Segoe UI Light"/>
              </a:rPr>
              <a:t>в </a:t>
            </a:r>
            <a:r>
              <a:rPr sz="2000" spc="-10" dirty="0">
                <a:latin typeface="Segoe UI Light"/>
                <a:cs typeface="Segoe UI Light"/>
              </a:rPr>
              <a:t>противоречие.</a:t>
            </a:r>
            <a:endParaRPr sz="20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Своим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поведением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отец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из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кейса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демонстрирует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пренебрежение </a:t>
            </a:r>
            <a:r>
              <a:rPr sz="2000" dirty="0">
                <a:latin typeface="Segoe UI Light"/>
                <a:cs typeface="Segoe UI Light"/>
              </a:rPr>
              <a:t>правилами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дорожного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движения,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подавая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неподобающий </a:t>
            </a:r>
            <a:r>
              <a:rPr sz="2000" dirty="0">
                <a:latin typeface="Segoe UI Light"/>
                <a:cs typeface="Segoe UI Light"/>
              </a:rPr>
              <a:t>пример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ребенку.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момент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неожиданности</a:t>
            </a:r>
            <a:r>
              <a:rPr sz="2000" spc="-8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дошкольник</a:t>
            </a:r>
            <a:r>
              <a:rPr sz="2000" spc="-7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остается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spc="-50" dirty="0">
                <a:latin typeface="Segoe UI Light"/>
                <a:cs typeface="Segoe UI Light"/>
              </a:rPr>
              <a:t>с </a:t>
            </a:r>
            <a:r>
              <a:rPr sz="2000" dirty="0">
                <a:latin typeface="Segoe UI Light"/>
                <a:cs typeface="Segoe UI Light"/>
              </a:rPr>
              <a:t>мамой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ждать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зеленый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свет,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дальнейшем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может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начать </a:t>
            </a:r>
            <a:r>
              <a:rPr sz="2000" dirty="0">
                <a:latin typeface="Segoe UI Light"/>
                <a:cs typeface="Segoe UI Light"/>
              </a:rPr>
              <a:t>игнорировать</a:t>
            </a:r>
            <a:r>
              <a:rPr sz="2000" spc="-7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красный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сигнал</a:t>
            </a:r>
            <a:r>
              <a:rPr sz="2000" spc="-8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светофора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примеру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отца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spc="-50" dirty="0">
                <a:latin typeface="Segoe UI Light"/>
                <a:cs typeface="Segoe UI Light"/>
              </a:rPr>
              <a:t>и </a:t>
            </a:r>
            <a:r>
              <a:rPr sz="2000" dirty="0">
                <a:latin typeface="Segoe UI Light"/>
                <a:cs typeface="Segoe UI Light"/>
              </a:rPr>
              <a:t>попасть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spc="-20" dirty="0">
                <a:latin typeface="Segoe UI Light"/>
                <a:cs typeface="Segoe UI Light"/>
              </a:rPr>
              <a:t>ДТП.</a:t>
            </a:r>
            <a:endParaRPr sz="20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658" rIns="0" bIns="0" rtlCol="0">
            <a:spAutoFit/>
          </a:bodyPr>
          <a:lstStyle/>
          <a:p>
            <a:pPr marL="366395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BE9000"/>
                </a:solidFill>
              </a:rPr>
              <a:t>ВАЖНО:</a:t>
            </a:r>
            <a:endParaRPr sz="2400"/>
          </a:p>
          <a:p>
            <a:pPr marL="374015" marR="5080" algn="ctr">
              <a:lnSpc>
                <a:spcPct val="100000"/>
              </a:lnSpc>
            </a:pPr>
            <a:r>
              <a:rPr sz="2400" dirty="0">
                <a:solidFill>
                  <a:srgbClr val="BE9000"/>
                </a:solidFill>
              </a:rPr>
              <a:t>ОБА</a:t>
            </a:r>
            <a:r>
              <a:rPr sz="2400" spc="-55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РОДИТЕЛЯ</a:t>
            </a:r>
            <a:r>
              <a:rPr sz="2400" spc="-60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ДОЛЖНЫ</a:t>
            </a:r>
            <a:r>
              <a:rPr sz="2400" spc="-35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ПРИДЕРЖИВАТЬСЯ</a:t>
            </a:r>
            <a:r>
              <a:rPr sz="2400" spc="-65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ЕДИНОЙ</a:t>
            </a:r>
            <a:r>
              <a:rPr sz="2400" spc="-55" dirty="0">
                <a:solidFill>
                  <a:srgbClr val="BE9000"/>
                </a:solidFill>
              </a:rPr>
              <a:t> </a:t>
            </a:r>
            <a:r>
              <a:rPr sz="2400" spc="-10" dirty="0">
                <a:solidFill>
                  <a:srgbClr val="BE9000"/>
                </a:solidFill>
              </a:rPr>
              <a:t>СТРАТЕГИИ </a:t>
            </a:r>
            <a:r>
              <a:rPr sz="2400" dirty="0">
                <a:solidFill>
                  <a:srgbClr val="BE9000"/>
                </a:solidFill>
              </a:rPr>
              <a:t>ВОСПИТАНИЯ</a:t>
            </a:r>
            <a:r>
              <a:rPr sz="2400" spc="-80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И</a:t>
            </a:r>
            <a:r>
              <a:rPr sz="2400" spc="-70" dirty="0">
                <a:solidFill>
                  <a:srgbClr val="BE9000"/>
                </a:solidFill>
              </a:rPr>
              <a:t> </a:t>
            </a:r>
            <a:r>
              <a:rPr sz="2400" dirty="0">
                <a:solidFill>
                  <a:srgbClr val="BE9000"/>
                </a:solidFill>
              </a:rPr>
              <a:t>ЕДИНЫХ</a:t>
            </a:r>
            <a:r>
              <a:rPr sz="2400" spc="-70" dirty="0">
                <a:solidFill>
                  <a:srgbClr val="BE9000"/>
                </a:solidFill>
              </a:rPr>
              <a:t> </a:t>
            </a:r>
            <a:r>
              <a:rPr sz="2400" spc="-10" dirty="0">
                <a:solidFill>
                  <a:srgbClr val="BE9000"/>
                </a:solidFill>
              </a:rPr>
              <a:t>ПРАВИЛ</a:t>
            </a:r>
            <a:endParaRPr sz="24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57579"/>
            <a:ext cx="3757676" cy="37576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1061" rIns="0" bIns="0" rtlCol="0">
            <a:spAutoFit/>
          </a:bodyPr>
          <a:lstStyle/>
          <a:p>
            <a:pPr marL="31737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РАССМОТРИМ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ПРИМЕР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29892" y="1895094"/>
            <a:ext cx="9011920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Segoe UI Light"/>
                <a:cs typeface="Segoe UI Light"/>
              </a:rPr>
              <a:t>Мама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ее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дочь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спешат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художественную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школу.</a:t>
            </a:r>
            <a:endParaRPr sz="20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До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пешеходного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перехода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нужно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пройти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15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минут,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времени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занятия </a:t>
            </a:r>
            <a:r>
              <a:rPr sz="2000" dirty="0">
                <a:latin typeface="Segoe UI Light"/>
                <a:cs typeface="Segoe UI Light"/>
              </a:rPr>
              <a:t>остается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мало,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мама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принимает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решение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перебежать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дорогу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неположенном месте.</a:t>
            </a:r>
            <a:endParaRPr sz="2000">
              <a:latin typeface="Segoe UI Light"/>
              <a:cs typeface="Segoe UI Light"/>
            </a:endParaRPr>
          </a:p>
          <a:p>
            <a:pPr marL="12700" marR="100965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Дочь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возражает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говорит,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что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ее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классу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объясняли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ПДД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категорически </a:t>
            </a:r>
            <a:r>
              <a:rPr sz="2000" dirty="0">
                <a:latin typeface="Segoe UI Light"/>
                <a:cs typeface="Segoe UI Light"/>
              </a:rPr>
              <a:t>запрещали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так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делать.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«Тогда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мы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успеем!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Иногда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можно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нарушить,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ничего </a:t>
            </a:r>
            <a:r>
              <a:rPr sz="2000" dirty="0">
                <a:latin typeface="Segoe UI Light"/>
                <a:cs typeface="Segoe UI Light"/>
              </a:rPr>
              <a:t>страшного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произойдет»,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–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отвечает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мама.</a:t>
            </a:r>
            <a:endParaRPr sz="2000">
              <a:latin typeface="Segoe UI Light"/>
              <a:cs typeface="Segoe U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16991" y="1806955"/>
            <a:ext cx="7103109" cy="4355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2E5496"/>
                </a:solidFill>
                <a:latin typeface="Segoe UI Light"/>
                <a:cs typeface="Segoe UI Light"/>
              </a:rPr>
              <a:t>Решение:</a:t>
            </a:r>
            <a:endParaRPr sz="24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405"/>
              </a:spcBef>
            </a:pPr>
            <a:r>
              <a:rPr sz="2000" dirty="0">
                <a:latin typeface="Segoe UI Light"/>
                <a:cs typeface="Segoe UI Light"/>
              </a:rPr>
              <a:t>Правила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дорожного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движения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придуманы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для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того,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чтобы </a:t>
            </a:r>
            <a:r>
              <a:rPr sz="2000" dirty="0">
                <a:latin typeface="Segoe UI Light"/>
                <a:cs typeface="Segoe UI Light"/>
              </a:rPr>
              <a:t>неукоснительно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соблюдать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их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любой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ситуации.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Задача </a:t>
            </a:r>
            <a:r>
              <a:rPr sz="2000" dirty="0">
                <a:latin typeface="Segoe UI Light"/>
                <a:cs typeface="Segoe UI Light"/>
              </a:rPr>
              <a:t>родителей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–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объяснить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это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ребенку,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но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просто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рассказать,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spc="-50" dirty="0">
                <a:latin typeface="Segoe UI Light"/>
                <a:cs typeface="Segoe UI Light"/>
              </a:rPr>
              <a:t>а </a:t>
            </a:r>
            <a:r>
              <a:rPr sz="2000" dirty="0">
                <a:latin typeface="Segoe UI Light"/>
                <a:cs typeface="Segoe UI Light"/>
              </a:rPr>
              <a:t>показать</a:t>
            </a:r>
            <a:r>
              <a:rPr sz="2000" spc="-6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своим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примером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соблюдение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правил,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нарушение </a:t>
            </a:r>
            <a:r>
              <a:rPr sz="2000" dirty="0">
                <a:latin typeface="Segoe UI Light"/>
                <a:cs typeface="Segoe UI Light"/>
              </a:rPr>
              <a:t>которых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может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стоить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жизни.</a:t>
            </a:r>
            <a:endParaRPr sz="2000">
              <a:latin typeface="Segoe UI Light"/>
              <a:cs typeface="Segoe UI Light"/>
            </a:endParaRPr>
          </a:p>
          <a:p>
            <a:pPr marL="12700" marR="977900">
              <a:lnSpc>
                <a:spcPct val="100000"/>
              </a:lnSpc>
              <a:spcBef>
                <a:spcPts val="2400"/>
              </a:spcBef>
            </a:pPr>
            <a:r>
              <a:rPr sz="2000" dirty="0">
                <a:latin typeface="Segoe UI Light"/>
                <a:cs typeface="Segoe UI Light"/>
              </a:rPr>
              <a:t>Опоздание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занятие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</a:t>
            </a:r>
            <a:r>
              <a:rPr sz="2000" spc="-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художественной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школе</a:t>
            </a:r>
            <a:r>
              <a:rPr sz="2000" spc="-1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5" dirty="0">
                <a:latin typeface="Segoe UI Light"/>
                <a:cs typeface="Segoe UI Light"/>
              </a:rPr>
              <a:t> </a:t>
            </a:r>
            <a:r>
              <a:rPr sz="2000" spc="-25" dirty="0">
                <a:latin typeface="Segoe UI Light"/>
                <a:cs typeface="Segoe UI Light"/>
              </a:rPr>
              <a:t>так </a:t>
            </a:r>
            <a:r>
              <a:rPr sz="2000" dirty="0">
                <a:latin typeface="Segoe UI Light"/>
                <a:cs typeface="Segoe UI Light"/>
              </a:rPr>
              <a:t>страшно,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как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закрепление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детей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неверной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стратегии</a:t>
            </a:r>
            <a:endParaRPr sz="20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поведения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на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дороге.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Мы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учим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тому,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чего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придерживаемся</a:t>
            </a:r>
            <a:endParaRPr sz="2000">
              <a:latin typeface="Segoe UI Light"/>
              <a:cs typeface="Segoe UI Light"/>
            </a:endParaRPr>
          </a:p>
          <a:p>
            <a:pPr marL="12700" marR="84455">
              <a:lnSpc>
                <a:spcPct val="100000"/>
              </a:lnSpc>
            </a:pPr>
            <a:r>
              <a:rPr sz="2000" dirty="0">
                <a:latin typeface="Segoe UI Light"/>
                <a:cs typeface="Segoe UI Light"/>
              </a:rPr>
              <a:t>сами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–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можно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десятки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раз</a:t>
            </a:r>
            <a:r>
              <a:rPr sz="2000" spc="-4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повторять</a:t>
            </a:r>
            <a:r>
              <a:rPr sz="2000" spc="-5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правила</a:t>
            </a:r>
            <a:r>
              <a:rPr sz="2000" spc="-5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ребенку,</a:t>
            </a:r>
            <a:r>
              <a:rPr sz="2000" spc="-25" dirty="0">
                <a:latin typeface="Segoe UI Light"/>
                <a:cs typeface="Segoe UI Light"/>
              </a:rPr>
              <a:t> </a:t>
            </a:r>
            <a:r>
              <a:rPr sz="2000" spc="-10" dirty="0">
                <a:latin typeface="Segoe UI Light"/>
                <a:cs typeface="Segoe UI Light"/>
              </a:rPr>
              <a:t>однако </a:t>
            </a:r>
            <a:r>
              <a:rPr sz="2000" dirty="0">
                <a:latin typeface="Segoe UI Light"/>
                <a:cs typeface="Segoe UI Light"/>
              </a:rPr>
              <a:t>если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сам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взрослый</a:t>
            </a:r>
            <a:r>
              <a:rPr sz="2000" spc="-30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их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не</a:t>
            </a:r>
            <a:r>
              <a:rPr sz="2000" spc="-1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соблюдает,</a:t>
            </a:r>
            <a:r>
              <a:rPr sz="2000" spc="-4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никакие</a:t>
            </a:r>
            <a:r>
              <a:rPr sz="2000" spc="-35" dirty="0">
                <a:latin typeface="Segoe UI Light"/>
                <a:cs typeface="Segoe UI Light"/>
              </a:rPr>
              <a:t> </a:t>
            </a:r>
            <a:r>
              <a:rPr sz="2000" dirty="0">
                <a:latin typeface="Segoe UI Light"/>
                <a:cs typeface="Segoe UI Light"/>
              </a:rPr>
              <a:t>беседы</a:t>
            </a:r>
            <a:r>
              <a:rPr sz="2000" spc="-20" dirty="0">
                <a:latin typeface="Segoe UI Light"/>
                <a:cs typeface="Segoe UI Light"/>
              </a:rPr>
              <a:t> </a:t>
            </a:r>
            <a:r>
              <a:rPr sz="2000" spc="-25" dirty="0">
                <a:latin typeface="Segoe UI Light"/>
                <a:cs typeface="Segoe UI Light"/>
              </a:rPr>
              <a:t>не </a:t>
            </a:r>
            <a:r>
              <a:rPr sz="2000" spc="-10" dirty="0">
                <a:latin typeface="Segoe UI Light"/>
                <a:cs typeface="Segoe UI Light"/>
              </a:rPr>
              <a:t>помогут.</a:t>
            </a:r>
            <a:endParaRPr sz="20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184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2E5496"/>
                </a:solidFill>
              </a:rPr>
              <a:t>ВАЖНО:</a:t>
            </a:r>
            <a:endParaRPr sz="2800"/>
          </a:p>
          <a:p>
            <a:pPr marL="1270" algn="ctr">
              <a:lnSpc>
                <a:spcPct val="100000"/>
              </a:lnSpc>
            </a:pPr>
            <a:r>
              <a:rPr sz="2800" dirty="0">
                <a:solidFill>
                  <a:srgbClr val="2E5496"/>
                </a:solidFill>
              </a:rPr>
              <a:t>ВОСПИТЫВАЙТЕ</a:t>
            </a:r>
            <a:r>
              <a:rPr sz="2800" spc="-90" dirty="0">
                <a:solidFill>
                  <a:srgbClr val="2E5496"/>
                </a:solidFill>
              </a:rPr>
              <a:t> </a:t>
            </a:r>
            <a:r>
              <a:rPr sz="2800" dirty="0">
                <a:solidFill>
                  <a:srgbClr val="2E5496"/>
                </a:solidFill>
              </a:rPr>
              <a:t>ДЕТЕЙ</a:t>
            </a:r>
            <a:r>
              <a:rPr sz="2800" spc="-114" dirty="0">
                <a:solidFill>
                  <a:srgbClr val="2E5496"/>
                </a:solidFill>
              </a:rPr>
              <a:t> </a:t>
            </a:r>
            <a:r>
              <a:rPr sz="2800" dirty="0">
                <a:solidFill>
                  <a:srgbClr val="2E5496"/>
                </a:solidFill>
              </a:rPr>
              <a:t>СВОИМ</a:t>
            </a:r>
            <a:r>
              <a:rPr sz="2800" spc="-105" dirty="0">
                <a:solidFill>
                  <a:srgbClr val="2E5496"/>
                </a:solidFill>
              </a:rPr>
              <a:t> </a:t>
            </a:r>
            <a:r>
              <a:rPr sz="2800" spc="-10" dirty="0">
                <a:solidFill>
                  <a:srgbClr val="2E5496"/>
                </a:solidFill>
              </a:rPr>
              <a:t>ПРИМЕРОМ</a:t>
            </a:r>
            <a:endParaRPr sz="28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86800" y="3684304"/>
            <a:ext cx="3390900" cy="3008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2946" rIns="0" bIns="0" rtlCol="0">
            <a:spAutoFit/>
          </a:bodyPr>
          <a:lstStyle/>
          <a:p>
            <a:pPr marL="31737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РАССМОТРИМ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ПРИМЕР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Мама,</a:t>
            </a:r>
            <a:r>
              <a:rPr spc="-20" dirty="0"/>
              <a:t> </a:t>
            </a:r>
            <a:r>
              <a:rPr dirty="0"/>
              <a:t>папа</a:t>
            </a:r>
            <a:r>
              <a:rPr spc="-30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dirty="0"/>
              <a:t>их</a:t>
            </a:r>
            <a:r>
              <a:rPr spc="-10" dirty="0"/>
              <a:t> </a:t>
            </a:r>
            <a:r>
              <a:rPr spc="-20" dirty="0"/>
              <a:t>3-</a:t>
            </a:r>
            <a:r>
              <a:rPr dirty="0"/>
              <a:t>летняя</a:t>
            </a:r>
            <a:r>
              <a:rPr spc="-25" dirty="0"/>
              <a:t> </a:t>
            </a:r>
            <a:r>
              <a:rPr dirty="0"/>
              <a:t>дочь</a:t>
            </a:r>
            <a:r>
              <a:rPr spc="-15" dirty="0"/>
              <a:t> </a:t>
            </a:r>
            <a:r>
              <a:rPr dirty="0"/>
              <a:t>Настя</a:t>
            </a:r>
            <a:r>
              <a:rPr spc="-35" dirty="0"/>
              <a:t> </a:t>
            </a:r>
            <a:r>
              <a:rPr dirty="0"/>
              <a:t>решили</a:t>
            </a:r>
            <a:r>
              <a:rPr spc="-15" dirty="0"/>
              <a:t> </a:t>
            </a:r>
            <a:r>
              <a:rPr dirty="0"/>
              <a:t>выехать</a:t>
            </a:r>
            <a:r>
              <a:rPr spc="-30" dirty="0"/>
              <a:t> </a:t>
            </a:r>
            <a:r>
              <a:rPr dirty="0"/>
              <a:t>за</a:t>
            </a:r>
            <a:r>
              <a:rPr spc="-10" dirty="0"/>
              <a:t> </a:t>
            </a:r>
            <a:r>
              <a:rPr dirty="0"/>
              <a:t>город</a:t>
            </a:r>
            <a:r>
              <a:rPr spc="-25" dirty="0"/>
              <a:t> </a:t>
            </a:r>
            <a:r>
              <a:rPr dirty="0"/>
              <a:t>на</a:t>
            </a:r>
            <a:r>
              <a:rPr spc="-5" dirty="0"/>
              <a:t> </a:t>
            </a:r>
            <a:r>
              <a:rPr spc="-10" dirty="0"/>
              <a:t>выходные.</a:t>
            </a:r>
          </a:p>
          <a:p>
            <a:pPr marL="12700" marR="838835">
              <a:lnSpc>
                <a:spcPct val="100000"/>
              </a:lnSpc>
              <a:spcBef>
                <a:spcPts val="2400"/>
              </a:spcBef>
            </a:pPr>
            <a:r>
              <a:rPr dirty="0"/>
              <a:t>Все</a:t>
            </a:r>
            <a:r>
              <a:rPr spc="-25" dirty="0"/>
              <a:t> </a:t>
            </a:r>
            <a:r>
              <a:rPr dirty="0"/>
              <a:t>вещи</a:t>
            </a:r>
            <a:r>
              <a:rPr spc="-30" dirty="0"/>
              <a:t> </a:t>
            </a:r>
            <a:r>
              <a:rPr dirty="0"/>
              <a:t>загружены</a:t>
            </a:r>
            <a:r>
              <a:rPr spc="-55" dirty="0"/>
              <a:t> </a:t>
            </a:r>
            <a:r>
              <a:rPr dirty="0"/>
              <a:t>в</a:t>
            </a:r>
            <a:r>
              <a:rPr spc="-25" dirty="0"/>
              <a:t> </a:t>
            </a:r>
            <a:r>
              <a:rPr dirty="0"/>
              <a:t>машину,</a:t>
            </a:r>
            <a:r>
              <a:rPr spc="-35" dirty="0"/>
              <a:t> </a:t>
            </a:r>
            <a:r>
              <a:rPr dirty="0"/>
              <a:t>остается</a:t>
            </a:r>
            <a:r>
              <a:rPr spc="-40" dirty="0"/>
              <a:t> </a:t>
            </a:r>
            <a:r>
              <a:rPr dirty="0"/>
              <a:t>только</a:t>
            </a:r>
            <a:r>
              <a:rPr spc="-35" dirty="0"/>
              <a:t> </a:t>
            </a:r>
            <a:r>
              <a:rPr dirty="0"/>
              <a:t>посадить</a:t>
            </a:r>
            <a:r>
              <a:rPr spc="-60" dirty="0"/>
              <a:t> </a:t>
            </a:r>
            <a:r>
              <a:rPr dirty="0"/>
              <a:t>девочку</a:t>
            </a:r>
            <a:r>
              <a:rPr spc="-15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spc="-10" dirty="0"/>
              <a:t>детское кресло.</a:t>
            </a: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dirty="0"/>
              <a:t>Но</a:t>
            </a:r>
            <a:r>
              <a:rPr spc="-25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dirty="0"/>
              <a:t>этот</a:t>
            </a:r>
            <a:r>
              <a:rPr spc="-25" dirty="0"/>
              <a:t> </a:t>
            </a:r>
            <a:r>
              <a:rPr dirty="0"/>
              <a:t>момент</a:t>
            </a:r>
            <a:r>
              <a:rPr spc="-25" dirty="0"/>
              <a:t> </a:t>
            </a:r>
            <a:r>
              <a:rPr dirty="0"/>
              <a:t>Настя</a:t>
            </a:r>
            <a:r>
              <a:rPr spc="-40" dirty="0"/>
              <a:t> </a:t>
            </a:r>
            <a:r>
              <a:rPr dirty="0"/>
              <a:t>начинает</a:t>
            </a:r>
            <a:r>
              <a:rPr spc="-40" dirty="0"/>
              <a:t> </a:t>
            </a:r>
            <a:r>
              <a:rPr dirty="0"/>
              <a:t>плакать</a:t>
            </a:r>
            <a:r>
              <a:rPr spc="-55" dirty="0"/>
              <a:t> </a:t>
            </a:r>
            <a:r>
              <a:rPr dirty="0"/>
              <a:t>и</a:t>
            </a:r>
            <a:r>
              <a:rPr spc="-25" dirty="0"/>
              <a:t> </a:t>
            </a:r>
            <a:r>
              <a:rPr dirty="0"/>
              <a:t>кричать,</a:t>
            </a:r>
            <a:r>
              <a:rPr spc="-35" dirty="0"/>
              <a:t> </a:t>
            </a:r>
            <a:r>
              <a:rPr dirty="0"/>
              <a:t>что</a:t>
            </a:r>
            <a:r>
              <a:rPr spc="-15" dirty="0"/>
              <a:t> </a:t>
            </a:r>
            <a:r>
              <a:rPr dirty="0"/>
              <a:t>она</a:t>
            </a:r>
            <a:r>
              <a:rPr spc="-35" dirty="0"/>
              <a:t> </a:t>
            </a:r>
            <a:r>
              <a:rPr dirty="0"/>
              <a:t>уже</a:t>
            </a:r>
            <a:r>
              <a:rPr spc="-15" dirty="0"/>
              <a:t> </a:t>
            </a:r>
            <a:r>
              <a:rPr dirty="0"/>
              <a:t>взрослая</a:t>
            </a:r>
            <a:r>
              <a:rPr spc="-35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spc="-10" dirty="0"/>
              <a:t>может </a:t>
            </a:r>
            <a:r>
              <a:rPr dirty="0"/>
              <a:t>сидеть,</a:t>
            </a:r>
            <a:r>
              <a:rPr spc="-35" dirty="0"/>
              <a:t> </a:t>
            </a:r>
            <a:r>
              <a:rPr dirty="0"/>
              <a:t>где</a:t>
            </a:r>
            <a:r>
              <a:rPr spc="-30" dirty="0"/>
              <a:t> </a:t>
            </a:r>
            <a:r>
              <a:rPr dirty="0"/>
              <a:t>захочет,</a:t>
            </a:r>
            <a:r>
              <a:rPr spc="-15" dirty="0"/>
              <a:t> </a:t>
            </a:r>
            <a:r>
              <a:rPr dirty="0"/>
              <a:t>а</a:t>
            </a:r>
            <a:r>
              <a:rPr spc="-25" dirty="0"/>
              <a:t> </a:t>
            </a:r>
            <a:r>
              <a:rPr dirty="0"/>
              <a:t>пристегиваться</a:t>
            </a:r>
            <a:r>
              <a:rPr spc="-60" dirty="0"/>
              <a:t> </a:t>
            </a:r>
            <a:r>
              <a:rPr dirty="0"/>
              <a:t>не</a:t>
            </a:r>
            <a:r>
              <a:rPr spc="-15" dirty="0"/>
              <a:t> </a:t>
            </a:r>
            <a:r>
              <a:rPr dirty="0"/>
              <a:t>собирается</a:t>
            </a:r>
            <a:r>
              <a:rPr spc="-45" dirty="0"/>
              <a:t> </a:t>
            </a:r>
            <a:r>
              <a:rPr dirty="0"/>
              <a:t>в</a:t>
            </a:r>
            <a:r>
              <a:rPr spc="-15" dirty="0"/>
              <a:t> </a:t>
            </a:r>
            <a:r>
              <a:rPr spc="-10" dirty="0"/>
              <a:t>принципе.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6514" y="292100"/>
            <a:ext cx="83375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538235"/>
                </a:solidFill>
              </a:rPr>
              <a:t>ВАЖНО:</a:t>
            </a:r>
            <a:endParaRPr sz="2400"/>
          </a:p>
          <a:p>
            <a:pPr marL="12700" marR="5080" algn="ctr">
              <a:lnSpc>
                <a:spcPct val="100000"/>
              </a:lnSpc>
            </a:pPr>
            <a:r>
              <a:rPr sz="2400" dirty="0">
                <a:solidFill>
                  <a:srgbClr val="538235"/>
                </a:solidFill>
              </a:rPr>
              <a:t>ЕСТЬ</a:t>
            </a:r>
            <a:r>
              <a:rPr sz="2400" spc="-30" dirty="0">
                <a:solidFill>
                  <a:srgbClr val="538235"/>
                </a:solidFill>
              </a:rPr>
              <a:t> </a:t>
            </a:r>
            <a:r>
              <a:rPr sz="2400" spc="-10" dirty="0">
                <a:solidFill>
                  <a:srgbClr val="538235"/>
                </a:solidFill>
              </a:rPr>
              <a:t>ОГРАНИЧЕНИЯ,</a:t>
            </a:r>
            <a:r>
              <a:rPr sz="2400" spc="-40" dirty="0">
                <a:solidFill>
                  <a:srgbClr val="538235"/>
                </a:solidFill>
              </a:rPr>
              <a:t> </a:t>
            </a:r>
            <a:r>
              <a:rPr sz="2400" dirty="0">
                <a:solidFill>
                  <a:srgbClr val="538235"/>
                </a:solidFill>
              </a:rPr>
              <a:t>КОТОРЫЕ</a:t>
            </a:r>
            <a:r>
              <a:rPr sz="2400" spc="-40" dirty="0">
                <a:solidFill>
                  <a:srgbClr val="538235"/>
                </a:solidFill>
              </a:rPr>
              <a:t> </a:t>
            </a:r>
            <a:r>
              <a:rPr sz="2400" dirty="0">
                <a:solidFill>
                  <a:srgbClr val="538235"/>
                </a:solidFill>
              </a:rPr>
              <a:t>НЕ</a:t>
            </a:r>
            <a:r>
              <a:rPr sz="2400" spc="-5" dirty="0">
                <a:solidFill>
                  <a:srgbClr val="538235"/>
                </a:solidFill>
              </a:rPr>
              <a:t> </a:t>
            </a:r>
            <a:r>
              <a:rPr sz="2400" dirty="0">
                <a:solidFill>
                  <a:srgbClr val="538235"/>
                </a:solidFill>
              </a:rPr>
              <a:t>ДОЛЖНЫ</a:t>
            </a:r>
            <a:r>
              <a:rPr sz="2400" spc="-45" dirty="0">
                <a:solidFill>
                  <a:srgbClr val="538235"/>
                </a:solidFill>
              </a:rPr>
              <a:t> </a:t>
            </a:r>
            <a:r>
              <a:rPr sz="2400" spc="-10" dirty="0">
                <a:solidFill>
                  <a:srgbClr val="538235"/>
                </a:solidFill>
              </a:rPr>
              <a:t>ПОДДАВАТЬСЯ </a:t>
            </a:r>
            <a:r>
              <a:rPr sz="2400" dirty="0">
                <a:solidFill>
                  <a:srgbClr val="538235"/>
                </a:solidFill>
              </a:rPr>
              <a:t>ДЕТСКОЙ</a:t>
            </a:r>
            <a:r>
              <a:rPr sz="2400" spc="-45" dirty="0">
                <a:solidFill>
                  <a:srgbClr val="538235"/>
                </a:solidFill>
              </a:rPr>
              <a:t> </a:t>
            </a:r>
            <a:r>
              <a:rPr sz="2400" spc="-10" dirty="0">
                <a:solidFill>
                  <a:srgbClr val="538235"/>
                </a:solidFill>
              </a:rPr>
              <a:t>ИСТЕРИКЕ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117595" y="1635328"/>
            <a:ext cx="8012430" cy="4783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538235"/>
                </a:solidFill>
                <a:latin typeface="Segoe UI Light"/>
                <a:cs typeface="Segoe UI Light"/>
              </a:rPr>
              <a:t>Решение:</a:t>
            </a:r>
            <a:endParaRPr sz="2400">
              <a:latin typeface="Segoe UI Light"/>
              <a:cs typeface="Segoe UI Light"/>
            </a:endParaRPr>
          </a:p>
          <a:p>
            <a:pPr marL="12700" marR="17145">
              <a:lnSpc>
                <a:spcPct val="100000"/>
              </a:lnSpc>
              <a:spcBef>
                <a:spcPts val="2175"/>
              </a:spcBef>
            </a:pPr>
            <a:r>
              <a:rPr sz="1800" dirty="0">
                <a:latin typeface="Segoe UI Light"/>
                <a:cs typeface="Segoe UI Light"/>
              </a:rPr>
              <a:t>Возраст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трех</a:t>
            </a:r>
            <a:r>
              <a:rPr sz="1800" spc="-2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лет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–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сложный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кризисный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период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для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детей,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когда</a:t>
            </a:r>
            <a:r>
              <a:rPr sz="1800" spc="-2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они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могут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идти </a:t>
            </a:r>
            <a:r>
              <a:rPr sz="1800" dirty="0">
                <a:latin typeface="Segoe UI Light"/>
                <a:cs typeface="Segoe UI Light"/>
              </a:rPr>
              <a:t>наперекор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взрослым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доказывать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свою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самостоятельность.</a:t>
            </a:r>
            <a:endParaRPr sz="18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latin typeface="Segoe UI Light"/>
                <a:cs typeface="Segoe UI Light"/>
              </a:rPr>
              <a:t>Важно</a:t>
            </a:r>
            <a:r>
              <a:rPr sz="1800" spc="-7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понимать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своего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ребенка,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находить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тот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алгоритм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действий,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который</a:t>
            </a:r>
            <a:endParaRPr sz="18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Segoe UI Light"/>
                <a:cs typeface="Segoe UI Light"/>
              </a:rPr>
              <a:t>подходит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именно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ему.</a:t>
            </a:r>
            <a:endParaRPr sz="180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случае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отказа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от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сидения</a:t>
            </a:r>
            <a:r>
              <a:rPr sz="1800" spc="-7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детском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кресле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можно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заинтересовать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Настю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spc="-20" dirty="0">
                <a:latin typeface="Segoe UI Light"/>
                <a:cs typeface="Segoe UI Light"/>
              </a:rPr>
              <a:t>тем, </a:t>
            </a:r>
            <a:r>
              <a:rPr sz="1800" dirty="0">
                <a:latin typeface="Segoe UI Light"/>
                <a:cs typeface="Segoe UI Light"/>
              </a:rPr>
              <a:t>что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это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необычное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кресло,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которое</a:t>
            </a:r>
            <a:r>
              <a:rPr sz="1800" spc="-2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уберегает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от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опасности,</a:t>
            </a:r>
            <a:r>
              <a:rPr sz="1800" spc="-7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spc="-25" dirty="0">
                <a:latin typeface="Segoe UI Light"/>
                <a:cs typeface="Segoe UI Light"/>
              </a:rPr>
              <a:t>нем</a:t>
            </a:r>
            <a:endParaRPr sz="1800">
              <a:latin typeface="Segoe UI Light"/>
              <a:cs typeface="Segoe UI Light"/>
            </a:endParaRPr>
          </a:p>
          <a:p>
            <a:pPr marL="12700" marR="232410">
              <a:lnSpc>
                <a:spcPct val="100000"/>
              </a:lnSpc>
            </a:pPr>
            <a:r>
              <a:rPr sz="1800" dirty="0">
                <a:latin typeface="Segoe UI Light"/>
                <a:cs typeface="Segoe UI Light"/>
              </a:rPr>
              <a:t>разрешается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ездить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только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самостоятельным,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умным,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добрым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талантливым детям.</a:t>
            </a:r>
            <a:endParaRPr sz="1800">
              <a:latin typeface="Segoe UI Light"/>
              <a:cs typeface="Segoe UI Light"/>
            </a:endParaRPr>
          </a:p>
          <a:p>
            <a:pPr marL="12700" algn="just">
              <a:lnSpc>
                <a:spcPct val="100000"/>
              </a:lnSpc>
              <a:spcBef>
                <a:spcPts val="2165"/>
              </a:spcBef>
            </a:pPr>
            <a:r>
              <a:rPr sz="1800" dirty="0">
                <a:latin typeface="Segoe UI Light"/>
                <a:cs typeface="Segoe UI Light"/>
              </a:rPr>
              <a:t>Вряд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ли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после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красочного</a:t>
            </a:r>
            <a:r>
              <a:rPr sz="1800" spc="-3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описания</a:t>
            </a:r>
            <a:r>
              <a:rPr sz="1800" spc="-7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всех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достоинств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волшебных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свойств</a:t>
            </a:r>
            <a:endParaRPr sz="1800">
              <a:latin typeface="Segoe UI Light"/>
              <a:cs typeface="Segoe UI Light"/>
            </a:endParaRPr>
          </a:p>
          <a:p>
            <a:pPr marL="12700" marR="100330" algn="just">
              <a:lnSpc>
                <a:spcPct val="100000"/>
              </a:lnSpc>
            </a:pPr>
            <a:r>
              <a:rPr sz="1800" dirty="0">
                <a:latin typeface="Segoe UI Light"/>
                <a:cs typeface="Segoe UI Light"/>
              </a:rPr>
              <a:t>детского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кресла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ребѐнок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откажется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пристегнуться.</a:t>
            </a:r>
            <a:r>
              <a:rPr sz="1800" spc="-9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Ребенок</a:t>
            </a:r>
            <a:r>
              <a:rPr sz="1800" spc="-7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может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до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конца</a:t>
            </a:r>
            <a:r>
              <a:rPr sz="1800" spc="-75" dirty="0">
                <a:latin typeface="Segoe UI Light"/>
                <a:cs typeface="Segoe UI Light"/>
              </a:rPr>
              <a:t> </a:t>
            </a:r>
            <a:r>
              <a:rPr sz="1800" spc="-25" dirty="0">
                <a:latin typeface="Segoe UI Light"/>
                <a:cs typeface="Segoe UI Light"/>
              </a:rPr>
              <a:t>не </a:t>
            </a:r>
            <a:r>
              <a:rPr sz="1800" dirty="0">
                <a:latin typeface="Segoe UI Light"/>
                <a:cs typeface="Segoe UI Light"/>
              </a:rPr>
              <a:t>осознавать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риски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силу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возраста.</a:t>
            </a:r>
            <a:r>
              <a:rPr sz="1800" spc="-4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Но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задача</a:t>
            </a:r>
            <a:r>
              <a:rPr sz="1800" spc="-5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родителей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заинтересовать</a:t>
            </a:r>
            <a:r>
              <a:rPr sz="1800" spc="-6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его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spc="-50" dirty="0">
                <a:latin typeface="Segoe UI Light"/>
                <a:cs typeface="Segoe UI Light"/>
              </a:rPr>
              <a:t>и </a:t>
            </a:r>
            <a:r>
              <a:rPr sz="1800" dirty="0">
                <a:latin typeface="Segoe UI Light"/>
                <a:cs typeface="Segoe UI Light"/>
              </a:rPr>
              <a:t>показать,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насколько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интересным</a:t>
            </a:r>
            <a:r>
              <a:rPr sz="1800" spc="-6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может</a:t>
            </a:r>
            <a:r>
              <a:rPr sz="1800" spc="-35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быть</a:t>
            </a:r>
            <a:r>
              <a:rPr sz="1800" spc="-40" dirty="0">
                <a:latin typeface="Segoe UI Light"/>
                <a:cs typeface="Segoe UI Light"/>
              </a:rPr>
              <a:t> </a:t>
            </a:r>
            <a:r>
              <a:rPr sz="1800" dirty="0">
                <a:latin typeface="Segoe UI Light"/>
                <a:cs typeface="Segoe UI Light"/>
              </a:rPr>
              <a:t>соблюдение</a:t>
            </a:r>
            <a:r>
              <a:rPr sz="1800" spc="-5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правил.</a:t>
            </a:r>
            <a:endParaRPr sz="1800">
              <a:latin typeface="Segoe UI Light"/>
              <a:cs typeface="Segoe U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" y="1175677"/>
            <a:ext cx="1851614" cy="551811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2946" rIns="0" bIns="0" rtlCol="0">
            <a:spAutoFit/>
          </a:bodyPr>
          <a:lstStyle/>
          <a:p>
            <a:pPr marL="31737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РАССМОТРИМ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ПРИМЕР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Подросток</a:t>
            </a:r>
            <a:r>
              <a:rPr spc="-60" dirty="0"/>
              <a:t> </a:t>
            </a:r>
            <a:r>
              <a:rPr dirty="0"/>
              <a:t>Артем</a:t>
            </a:r>
            <a:r>
              <a:rPr spc="-35" dirty="0"/>
              <a:t> </a:t>
            </a:r>
            <a:r>
              <a:rPr dirty="0"/>
              <a:t>(12</a:t>
            </a:r>
            <a:r>
              <a:rPr spc="-35" dirty="0"/>
              <a:t> </a:t>
            </a:r>
            <a:r>
              <a:rPr dirty="0"/>
              <a:t>лет)</a:t>
            </a:r>
            <a:r>
              <a:rPr spc="-60" dirty="0"/>
              <a:t> </a:t>
            </a:r>
            <a:r>
              <a:rPr dirty="0"/>
              <a:t>увлекается</a:t>
            </a:r>
            <a:r>
              <a:rPr spc="-55" dirty="0"/>
              <a:t> </a:t>
            </a:r>
            <a:r>
              <a:rPr dirty="0"/>
              <a:t>трюками</a:t>
            </a:r>
            <a:r>
              <a:rPr spc="-45" dirty="0"/>
              <a:t> </a:t>
            </a:r>
            <a:r>
              <a:rPr dirty="0"/>
              <a:t>на</a:t>
            </a:r>
            <a:r>
              <a:rPr spc="-40" dirty="0"/>
              <a:t> </a:t>
            </a:r>
            <a:r>
              <a:rPr spc="-10" dirty="0"/>
              <a:t>самокате.</a:t>
            </a: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dirty="0"/>
              <a:t>Он</a:t>
            </a:r>
            <a:r>
              <a:rPr spc="-20" dirty="0"/>
              <a:t> </a:t>
            </a:r>
            <a:r>
              <a:rPr dirty="0"/>
              <a:t>ежедневно</a:t>
            </a:r>
            <a:r>
              <a:rPr spc="-20" dirty="0"/>
              <a:t> </a:t>
            </a:r>
            <a:r>
              <a:rPr dirty="0"/>
              <a:t>выходит</a:t>
            </a:r>
            <a:r>
              <a:rPr spc="-45" dirty="0"/>
              <a:t> </a:t>
            </a:r>
            <a:r>
              <a:rPr dirty="0"/>
              <a:t>на</a:t>
            </a:r>
            <a:r>
              <a:rPr spc="-20" dirty="0"/>
              <a:t> </a:t>
            </a:r>
            <a:r>
              <a:rPr dirty="0"/>
              <a:t>прогулку</a:t>
            </a:r>
            <a:r>
              <a:rPr spc="-30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dirty="0"/>
              <a:t>отрабатывает</a:t>
            </a:r>
            <a:r>
              <a:rPr spc="-60" dirty="0"/>
              <a:t> </a:t>
            </a:r>
            <a:r>
              <a:rPr dirty="0"/>
              <a:t>новые</a:t>
            </a:r>
            <a:r>
              <a:rPr spc="-35" dirty="0"/>
              <a:t> </a:t>
            </a:r>
            <a:r>
              <a:rPr dirty="0"/>
              <a:t>опасные</a:t>
            </a:r>
            <a:r>
              <a:rPr spc="-45" dirty="0"/>
              <a:t> </a:t>
            </a:r>
            <a:r>
              <a:rPr spc="-10" dirty="0"/>
              <a:t>элементы.</a:t>
            </a: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dirty="0"/>
              <a:t>Однажды</a:t>
            </a:r>
            <a:r>
              <a:rPr spc="-50" dirty="0"/>
              <a:t> </a:t>
            </a:r>
            <a:r>
              <a:rPr dirty="0"/>
              <a:t>мальчик</a:t>
            </a:r>
            <a:r>
              <a:rPr spc="-30" dirty="0"/>
              <a:t> </a:t>
            </a:r>
            <a:r>
              <a:rPr dirty="0"/>
              <a:t>решает</a:t>
            </a:r>
            <a:r>
              <a:rPr spc="-30" dirty="0"/>
              <a:t> </a:t>
            </a:r>
            <a:r>
              <a:rPr dirty="0"/>
              <a:t>показать</a:t>
            </a:r>
            <a:r>
              <a:rPr spc="-60" dirty="0"/>
              <a:t> </a:t>
            </a:r>
            <a:r>
              <a:rPr dirty="0"/>
              <a:t>свое</a:t>
            </a:r>
            <a:r>
              <a:rPr spc="-30" dirty="0"/>
              <a:t> </a:t>
            </a:r>
            <a:r>
              <a:rPr dirty="0"/>
              <a:t>мастерство</a:t>
            </a:r>
            <a:r>
              <a:rPr spc="-40" dirty="0"/>
              <a:t> </a:t>
            </a:r>
            <a:r>
              <a:rPr dirty="0"/>
              <a:t>родителям,</a:t>
            </a:r>
            <a:r>
              <a:rPr spc="-40" dirty="0"/>
              <a:t> </a:t>
            </a:r>
            <a:r>
              <a:rPr dirty="0"/>
              <a:t>чем</a:t>
            </a:r>
            <a:r>
              <a:rPr spc="-15" dirty="0"/>
              <a:t> </a:t>
            </a:r>
            <a:r>
              <a:rPr dirty="0"/>
              <a:t>приводит</a:t>
            </a:r>
            <a:r>
              <a:rPr spc="-50" dirty="0"/>
              <a:t> </a:t>
            </a:r>
            <a:r>
              <a:rPr dirty="0"/>
              <a:t>их</a:t>
            </a:r>
            <a:r>
              <a:rPr spc="-30" dirty="0"/>
              <a:t> </a:t>
            </a:r>
            <a:r>
              <a:rPr spc="-50" dirty="0"/>
              <a:t>в </a:t>
            </a:r>
            <a:r>
              <a:rPr dirty="0"/>
              <a:t>ужас:</a:t>
            </a:r>
            <a:r>
              <a:rPr spc="-50" dirty="0"/>
              <a:t> </a:t>
            </a:r>
            <a:r>
              <a:rPr dirty="0"/>
              <a:t>разогнавшись,</a:t>
            </a:r>
            <a:r>
              <a:rPr spc="-70" dirty="0"/>
              <a:t> </a:t>
            </a:r>
            <a:r>
              <a:rPr dirty="0"/>
              <a:t>Артем</a:t>
            </a:r>
            <a:r>
              <a:rPr spc="-35" dirty="0"/>
              <a:t> </a:t>
            </a:r>
            <a:r>
              <a:rPr dirty="0"/>
              <a:t>подпрыгивает</a:t>
            </a:r>
            <a:r>
              <a:rPr spc="-70" dirty="0"/>
              <a:t> </a:t>
            </a:r>
            <a:r>
              <a:rPr dirty="0"/>
              <a:t>вместе</a:t>
            </a:r>
            <a:r>
              <a:rPr spc="-30" dirty="0"/>
              <a:t> </a:t>
            </a:r>
            <a:r>
              <a:rPr dirty="0"/>
              <a:t>с</a:t>
            </a:r>
            <a:r>
              <a:rPr spc="-35" dirty="0"/>
              <a:t> </a:t>
            </a:r>
            <a:r>
              <a:rPr dirty="0"/>
              <a:t>самокатом,</a:t>
            </a:r>
            <a:r>
              <a:rPr spc="-60" dirty="0"/>
              <a:t> </a:t>
            </a:r>
            <a:r>
              <a:rPr dirty="0"/>
              <a:t>разворачивая</a:t>
            </a:r>
            <a:r>
              <a:rPr spc="-55" dirty="0"/>
              <a:t> </a:t>
            </a:r>
            <a:r>
              <a:rPr dirty="0"/>
              <a:t>его</a:t>
            </a:r>
            <a:r>
              <a:rPr spc="-35" dirty="0"/>
              <a:t> </a:t>
            </a:r>
            <a:r>
              <a:rPr spc="-50" dirty="0"/>
              <a:t>в </a:t>
            </a:r>
            <a:r>
              <a:rPr dirty="0"/>
              <a:t>воздухе,</a:t>
            </a:r>
            <a:r>
              <a:rPr spc="-30" dirty="0"/>
              <a:t> </a:t>
            </a:r>
            <a:r>
              <a:rPr dirty="0"/>
              <a:t>но</a:t>
            </a:r>
            <a:r>
              <a:rPr spc="-25" dirty="0"/>
              <a:t> </a:t>
            </a:r>
            <a:r>
              <a:rPr dirty="0"/>
              <a:t>делает</a:t>
            </a:r>
            <a:r>
              <a:rPr spc="-40" dirty="0"/>
              <a:t> </a:t>
            </a:r>
            <a:r>
              <a:rPr dirty="0"/>
              <a:t>это</a:t>
            </a:r>
            <a:r>
              <a:rPr spc="-25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dirty="0"/>
              <a:t>двух</a:t>
            </a:r>
            <a:r>
              <a:rPr spc="-40" dirty="0"/>
              <a:t> </a:t>
            </a:r>
            <a:r>
              <a:rPr dirty="0"/>
              <a:t>шагах</a:t>
            </a:r>
            <a:r>
              <a:rPr spc="-60" dirty="0"/>
              <a:t> </a:t>
            </a:r>
            <a:r>
              <a:rPr dirty="0"/>
              <a:t>от</a:t>
            </a:r>
            <a:r>
              <a:rPr spc="-30" dirty="0"/>
              <a:t> </a:t>
            </a:r>
            <a:r>
              <a:rPr dirty="0"/>
              <a:t>проходящих</a:t>
            </a:r>
            <a:r>
              <a:rPr spc="-60" dirty="0"/>
              <a:t> </a:t>
            </a:r>
            <a:r>
              <a:rPr dirty="0"/>
              <a:t>по</a:t>
            </a:r>
            <a:r>
              <a:rPr spc="-25" dirty="0"/>
              <a:t> </a:t>
            </a:r>
            <a:r>
              <a:rPr dirty="0"/>
              <a:t>тротуару</a:t>
            </a:r>
            <a:r>
              <a:rPr spc="-40" dirty="0"/>
              <a:t> </a:t>
            </a:r>
            <a:r>
              <a:rPr spc="-10" dirty="0"/>
              <a:t>пешеходов, </a:t>
            </a:r>
            <a:r>
              <a:rPr dirty="0"/>
              <a:t>вызывая</a:t>
            </a:r>
            <a:r>
              <a:rPr spc="-50" dirty="0"/>
              <a:t> </a:t>
            </a:r>
            <a:r>
              <a:rPr dirty="0"/>
              <a:t>негативную</a:t>
            </a:r>
            <a:r>
              <a:rPr spc="-70" dirty="0"/>
              <a:t> </a:t>
            </a:r>
            <a:r>
              <a:rPr dirty="0"/>
              <a:t>реакцию</a:t>
            </a:r>
            <a:r>
              <a:rPr spc="-45" dirty="0"/>
              <a:t> </a:t>
            </a:r>
            <a:r>
              <a:rPr spc="-10" dirty="0"/>
              <a:t>последних.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935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 Light</vt:lpstr>
      <vt:lpstr>Segoe UI Light</vt:lpstr>
      <vt:lpstr>Office Theme</vt:lpstr>
      <vt:lpstr>КАК В СЕМЬЯХ ВВЕСТИ И ЗАКРЕПИТЬ ТРАДИЦИЮ ПО СОБЛЮДЕНИЮ ПРАВИЛ ДОРОЖНОГО ДВИЖЕНИЯ</vt:lpstr>
      <vt:lpstr>КАК ЗАКРЕПИТЬ В СЕМЬЕ ТРАДИЦИЮ СОБЛЮДЕНИЯ ПРАВИЛ ПДД?</vt:lpstr>
      <vt:lpstr>РАССМОТРИМ ПРИМЕР</vt:lpstr>
      <vt:lpstr>ВАЖНО: ОБА РОДИТЕЛЯ ДОЛЖНЫ ПРИДЕРЖИВАТЬСЯ ЕДИНОЙ СТРАТЕГИИ ВОСПИТАНИЯ И ЕДИНЫХ ПРАВИЛ</vt:lpstr>
      <vt:lpstr>РАССМОТРИМ ПРИМЕР</vt:lpstr>
      <vt:lpstr>ВАЖНО: ВОСПИТЫВАЙТЕ ДЕТЕЙ СВОИМ ПРИМЕРОМ</vt:lpstr>
      <vt:lpstr>РАССМОТРИМ ПРИМЕР</vt:lpstr>
      <vt:lpstr>ВАЖНО: ЕСТЬ ОГРАНИЧЕНИЯ, КОТОРЫЕ НЕ ДОЛЖНЫ ПОДДАВАТЬСЯ ДЕТСКОЙ ИСТЕРИКЕ</vt:lpstr>
      <vt:lpstr>РАССМОТРИМ ПРИМЕР</vt:lpstr>
      <vt:lpstr>НАУЧИТЬ РЕБЕНКА ОРИЕНТИРОВАТЬСЯ В ПРОБЛЕМНЫХ СИТУАЦИЯХ, ВОСПИТЫВАТЬ У НЕГО ЧУВСТВО ОТВЕТСТВЕННОСТИ ЗА СВОИ ПОСТУПКИ</vt:lpstr>
      <vt:lpstr>РАССМОТРИМ ПРИМЕР</vt:lpstr>
      <vt:lpstr>ВАЖНО: РАССТАВЬТЕ С РЕБЕНКОМ ПРИОРИТЕТЫ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 СЕМЬЯХ ВВЕСТИ И ЗАКРЕПИТЬ ТРАДИЦИЮ ПО СОБЛЮДЕНИЮ ПРАВИЛ ДОРОЖНОГО ДВИЖЕНИЯ</dc:title>
  <cp:lastModifiedBy>1</cp:lastModifiedBy>
  <cp:revision>2</cp:revision>
  <dcterms:created xsi:type="dcterms:W3CDTF">2024-05-13T05:10:12Z</dcterms:created>
  <dcterms:modified xsi:type="dcterms:W3CDTF">2024-05-13T05:29:43Z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2024-05-13T00:00:00Z</vt:filetime>
  </property>
  <property fmtid="{D5CDD505-2E9C-101B-9397-08002B2CF9AE}" pid="3" name="Creator">
    <vt:lpwstr>Samsung Electronics</vt:lpwstr>
  </property>
  <property fmtid="{D5CDD505-2E9C-101B-9397-08002B2CF9AE}" pid="4" name="LastSaved">
    <vt:filetime>2024-05-13T00:00:00Z</vt:filetime>
  </property>
  <property fmtid="{D5CDD505-2E9C-101B-9397-08002B2CF9AE}" pid="5" name="Producer">
    <vt:lpwstr>Samsung Electronics</vt:lpwstr>
  </property>
</Properties>
</file>