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309" r:id="rId3"/>
    <p:sldId id="310" r:id="rId4"/>
    <p:sldId id="260" r:id="rId5"/>
    <p:sldId id="298" r:id="rId6"/>
    <p:sldId id="256" r:id="rId7"/>
    <p:sldId id="297" r:id="rId8"/>
    <p:sldId id="257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4" r:id="rId18"/>
    <p:sldId id="275" r:id="rId19"/>
    <p:sldId id="294" r:id="rId20"/>
    <p:sldId id="308" r:id="rId21"/>
    <p:sldId id="292" r:id="rId22"/>
    <p:sldId id="293" r:id="rId23"/>
    <p:sldId id="273" r:id="rId24"/>
    <p:sldId id="284" r:id="rId25"/>
    <p:sldId id="285" r:id="rId26"/>
    <p:sldId id="286" r:id="rId27"/>
    <p:sldId id="287" r:id="rId28"/>
    <p:sldId id="288" r:id="rId29"/>
    <p:sldId id="307" r:id="rId30"/>
    <p:sldId id="311" r:id="rId31"/>
    <p:sldId id="31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6000" autoAdjust="0"/>
  </p:normalViewPr>
  <p:slideViewPr>
    <p:cSldViewPr>
      <p:cViewPr varScale="1">
        <p:scale>
          <a:sx n="104" d="100"/>
          <a:sy n="104" d="100"/>
        </p:scale>
        <p:origin x="10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8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6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7947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99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99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07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84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5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5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4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5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2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8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2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1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5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51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637107869057362214" TargetMode="External"/><Relationship Id="rId2" Type="http://schemas.openxmlformats.org/officeDocument/2006/relationships/hyperlink" Target="https://yandex.ru/video/preview/1627435035929934222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.ru/" TargetMode="External"/><Relationship Id="rId2" Type="http://schemas.openxmlformats.org/officeDocument/2006/relationships/hyperlink" Target="https://lib.myschool.edu.r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7772400" cy="2243152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FF00"/>
                </a:solidFill>
              </a:rPr>
              <a:t>Особенности</a:t>
            </a:r>
            <a:r>
              <a:rPr lang="ru-RU" sz="2800" b="1" dirty="0">
                <a:solidFill>
                  <a:srgbClr val="FFFF00"/>
                </a:solidFill>
              </a:rPr>
              <a:t> военной                        </a:t>
            </a:r>
            <a:r>
              <a:rPr lang="ru-RU" sz="2800" b="1" dirty="0" smtClean="0">
                <a:solidFill>
                  <a:srgbClr val="FFFF00"/>
                </a:solidFill>
              </a:rPr>
              <a:t>службы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228" y="5229200"/>
            <a:ext cx="8786874" cy="147162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«Основы </a:t>
            </a:r>
            <a:r>
              <a:rPr lang="ru-RU" b="1" dirty="0">
                <a:solidFill>
                  <a:schemeClr val="bg1"/>
                </a:solidFill>
              </a:rPr>
              <a:t>военной подготовки»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Урок освоение новых знаний </a:t>
            </a:r>
            <a:r>
              <a:rPr lang="ru-RU" b="1" dirty="0">
                <a:solidFill>
                  <a:schemeClr val="bg1"/>
                </a:solidFill>
              </a:rPr>
              <a:t>: «Особенности прохождения военной службы по </a:t>
            </a:r>
            <a:r>
              <a:rPr lang="ru-RU" b="1" dirty="0" smtClean="0">
                <a:solidFill>
                  <a:schemeClr val="bg1"/>
                </a:solidFill>
              </a:rPr>
              <a:t>призыву и по контракту.»</a:t>
            </a:r>
            <a:endParaRPr lang="ru-RU" dirty="0">
              <a:solidFill>
                <a:schemeClr val="bg1"/>
              </a:solidFill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                                      Выполнила </a:t>
            </a:r>
            <a:r>
              <a:rPr lang="ru-RU" sz="1800" b="1" dirty="0" smtClean="0">
                <a:solidFill>
                  <a:srgbClr val="002060"/>
                </a:solidFill>
              </a:rPr>
              <a:t>учитель ОБЗР </a:t>
            </a:r>
            <a:r>
              <a:rPr lang="ru-RU" sz="1800" b="1" dirty="0" smtClean="0">
                <a:solidFill>
                  <a:srgbClr val="002060"/>
                </a:solidFill>
              </a:rPr>
              <a:t>Тимофеева </a:t>
            </a:r>
            <a:r>
              <a:rPr lang="ru-RU" sz="1800" b="1" dirty="0" smtClean="0">
                <a:solidFill>
                  <a:srgbClr val="002060"/>
                </a:solidFill>
              </a:rPr>
              <a:t>О.И </a:t>
            </a:r>
            <a:r>
              <a:rPr lang="ru-RU" sz="1800" b="1" dirty="0" smtClean="0">
                <a:solidFill>
                  <a:srgbClr val="002060"/>
                </a:solidFill>
              </a:rPr>
              <a:t>  МБОУ СОШ № 5 г. Одинцово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7280"/>
            <a:ext cx="6019649" cy="28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7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2130425"/>
            <a:ext cx="8305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Порядок призыва на военную службу определяется Законом "О воинской обязанности и военной службе", Положением о призыве на военную службу, утверждённым Правительством Российской Федерации.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524000" y="1981200"/>
            <a:ext cx="7239000" cy="925513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В случае гибели (смерти) отца, матери, родного брата, родной сестры в связи с исполнением им обязанностей военной службы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00200" y="3048000"/>
            <a:ext cx="7239000" cy="925513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Признанные негодными (категория «Д») или ограниченно годными к военной службе (категория «В») по состоянию здоровья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600200" y="4114800"/>
            <a:ext cx="7239000" cy="376238"/>
          </a:xfrm>
          <a:prstGeom prst="rect">
            <a:avLst/>
          </a:prstGeom>
          <a:solidFill>
            <a:srgbClr val="0000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Проходящие или прошедшие альтернативную службу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63688" y="4606925"/>
            <a:ext cx="7239000" cy="376238"/>
          </a:xfrm>
          <a:prstGeom prst="rect">
            <a:avLst/>
          </a:prstGeom>
          <a:solidFill>
            <a:srgbClr val="0000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Прошедшие военную службу в другом государстве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600200" y="5181600"/>
            <a:ext cx="7239000" cy="376238"/>
          </a:xfrm>
          <a:prstGeom prst="rect">
            <a:avLst/>
          </a:prstGeom>
          <a:solidFill>
            <a:srgbClr val="0000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Имеют учетную степень кандидата наук или доктора наук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600200" y="5715000"/>
            <a:ext cx="7239000" cy="925513"/>
          </a:xfrm>
          <a:prstGeom prst="rect">
            <a:avLst/>
          </a:prstGeom>
          <a:solidFill>
            <a:srgbClr val="0000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Отбывающие наказание в местах лишения свободы, имеющие неснятую или непогашенную судимость или в отношение которых видеться дознание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838199" y="1000108"/>
            <a:ext cx="45719" cy="5095892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838200" y="2438400"/>
            <a:ext cx="685800" cy="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838200" y="3505200"/>
            <a:ext cx="762000" cy="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838200" y="4343400"/>
            <a:ext cx="762000" cy="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838200" y="4876800"/>
            <a:ext cx="762000" cy="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838200" y="5334000"/>
            <a:ext cx="762000" cy="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838200" y="6096000"/>
            <a:ext cx="762000" cy="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28600" y="428604"/>
            <a:ext cx="8686800" cy="461665"/>
          </a:xfrm>
          <a:prstGeom prst="rect">
            <a:avLst/>
          </a:prstGeom>
          <a:solidFill>
            <a:srgbClr val="0080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FFFF00"/>
                </a:solidFill>
              </a:rPr>
              <a:t>От призыва на военную службу освобождаются граждане: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533400"/>
            <a:ext cx="8686800" cy="3833813"/>
            <a:chOff x="144" y="240"/>
            <a:chExt cx="5472" cy="2415"/>
          </a:xfrm>
        </p:grpSpPr>
        <p:sp>
          <p:nvSpPr>
            <p:cNvPr id="22530" name="Text Box 2"/>
            <p:cNvSpPr txBox="1">
              <a:spLocks noChangeArrowheads="1"/>
            </p:cNvSpPr>
            <p:nvPr/>
          </p:nvSpPr>
          <p:spPr bwMode="auto">
            <a:xfrm>
              <a:off x="192" y="240"/>
              <a:ext cx="5424" cy="100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32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Призыв на военную службу организуется на основании Указов Президента РФ и осуществляется 2 раза в год </a:t>
              </a:r>
            </a:p>
          </p:txBody>
        </p:sp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2832" y="2016"/>
              <a:ext cx="2736" cy="639"/>
            </a:xfrm>
            <a:prstGeom prst="rect">
              <a:avLst/>
            </a:prstGeom>
            <a:solidFill>
              <a:srgbClr val="230179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chemeClr val="bg1"/>
                  </a:solidFill>
                </a:rPr>
                <a:t>Осенний призыв</a:t>
              </a:r>
            </a:p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chemeClr val="bg1"/>
                  </a:solidFill>
                </a:rPr>
                <a:t>с 1 октября по 31 декабря</a:t>
              </a:r>
            </a:p>
          </p:txBody>
        </p:sp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144" y="2016"/>
              <a:ext cx="2640" cy="639"/>
            </a:xfrm>
            <a:prstGeom prst="rect">
              <a:avLst/>
            </a:prstGeom>
            <a:solidFill>
              <a:srgbClr val="230179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</a:rPr>
                <a:t>Весенний призыв</a:t>
              </a:r>
            </a:p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</a:rPr>
                <a:t>с 1 апреля по 15 июля</a:t>
              </a:r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1536" y="1680"/>
              <a:ext cx="2618" cy="0"/>
            </a:xfrm>
            <a:prstGeom prst="line">
              <a:avLst/>
            </a:prstGeom>
            <a:noFill/>
            <a:ln w="762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 flipV="1">
              <a:off x="2832" y="1248"/>
              <a:ext cx="0" cy="432"/>
            </a:xfrm>
            <a:prstGeom prst="line">
              <a:avLst/>
            </a:prstGeom>
            <a:noFill/>
            <a:ln w="762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1536" y="1680"/>
              <a:ext cx="0" cy="338"/>
            </a:xfrm>
            <a:prstGeom prst="line">
              <a:avLst/>
            </a:prstGeom>
            <a:noFill/>
            <a:ln w="76200">
              <a:solidFill>
                <a:srgbClr val="FFFF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4128" y="1680"/>
              <a:ext cx="0" cy="338"/>
            </a:xfrm>
            <a:prstGeom prst="line">
              <a:avLst/>
            </a:prstGeom>
            <a:noFill/>
            <a:ln w="76200">
              <a:solidFill>
                <a:srgbClr val="FFFF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57200" y="48768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Граждане, подлежащие призыву, извещаются о связанных с ним мероприятиях повестками, которые вручаются под расписку работниками военкомата, органов местного самоуправления.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5791200" cy="495300"/>
          </a:xfrm>
          <a:prstGeom prst="rect">
            <a:avLst/>
          </a:prstGeom>
          <a:solidFill>
            <a:srgbClr val="0080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Военная служба</a:t>
            </a:r>
            <a:endParaRPr lang="ru-RU" sz="24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2286000"/>
            <a:ext cx="4038600" cy="1927225"/>
          </a:xfrm>
          <a:prstGeom prst="rect">
            <a:avLst/>
          </a:prstGeom>
          <a:solidFill>
            <a:srgbClr val="230179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Началом военной службы является день убытия гражданина из военкомата субъекта РФ к месту службы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800600" y="2286000"/>
            <a:ext cx="3962400" cy="2292350"/>
          </a:xfrm>
          <a:prstGeom prst="rect">
            <a:avLst/>
          </a:prstGeom>
          <a:solidFill>
            <a:srgbClr val="230179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Окончанием военной службы считается дата исключения военнослужащего из списков личного состава воинской части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4495800" y="914400"/>
            <a:ext cx="0" cy="6858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362200" y="1600200"/>
            <a:ext cx="4156075" cy="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362200" y="1600200"/>
            <a:ext cx="0" cy="6858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477000" y="1600200"/>
            <a:ext cx="0" cy="6858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Военная служба по контракту.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Это добровольная служба, когда гражданин заключает контракт с Министерством обороны РФ, где обязуется проходить военную службу на определенных условиях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Контракт о прохождении военной службы вправе заключать: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военнослужащие, у которых заканчивается предыдущий контракт о прохождении военной службы;</a:t>
            </a:r>
          </a:p>
          <a:p>
            <a:r>
              <a:rPr lang="ru-RU" dirty="0">
                <a:solidFill>
                  <a:srgbClr val="FF0000"/>
                </a:solidFill>
              </a:rPr>
              <a:t>военнослужащие, проходящие военную службу по призыву и получившие до призыва на военную службу высшее образование, а также военнослужащие, проходящие военную службу по призыву и прослужившие не менее трех месяцев;</a:t>
            </a:r>
          </a:p>
          <a:p>
            <a:r>
              <a:rPr lang="ru-RU" dirty="0">
                <a:solidFill>
                  <a:srgbClr val="FF0000"/>
                </a:solidFill>
              </a:rPr>
              <a:t>граждане, пребывающие в запасе;</a:t>
            </a:r>
          </a:p>
          <a:p>
            <a:r>
              <a:rPr lang="ru-RU" dirty="0">
                <a:solidFill>
                  <a:srgbClr val="FF0000"/>
                </a:solidFill>
              </a:rPr>
              <a:t>граждане мужского пола, не пребывающие в запасе и получившие высшее образование;</a:t>
            </a:r>
          </a:p>
          <a:p>
            <a:r>
              <a:rPr lang="ru-RU" dirty="0">
                <a:solidFill>
                  <a:srgbClr val="FF0000"/>
                </a:solidFill>
              </a:rPr>
              <a:t>граждане женского пола, не пребывающие в запасе;</a:t>
            </a:r>
          </a:p>
          <a:p>
            <a:r>
              <a:rPr lang="ru-RU" dirty="0">
                <a:solidFill>
                  <a:srgbClr val="FF0000"/>
                </a:solidFill>
              </a:rPr>
              <a:t>иностранные граждане, законно находящиеся на территории Российской Федерации.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accent2"/>
                </a:solidFill>
              </a:rPr>
              <a:t>Первый контракт о прохождении военной службы вправе заключать:</a:t>
            </a:r>
            <a:br>
              <a:rPr lang="ru-RU" sz="1800" dirty="0">
                <a:solidFill>
                  <a:schemeClr val="accent2"/>
                </a:solidFill>
              </a:rPr>
            </a:br>
            <a:r>
              <a:rPr lang="ru-RU" sz="1800" dirty="0">
                <a:solidFill>
                  <a:schemeClr val="accent2"/>
                </a:solidFill>
              </a:rPr>
              <a:t>граждане в возрасте от 18 до 40 лет;</a:t>
            </a:r>
            <a:br>
              <a:rPr lang="ru-RU" sz="1800" dirty="0">
                <a:solidFill>
                  <a:schemeClr val="accent2"/>
                </a:solidFill>
              </a:rPr>
            </a:br>
            <a:r>
              <a:rPr lang="ru-RU" sz="1800" dirty="0">
                <a:solidFill>
                  <a:schemeClr val="accent2"/>
                </a:solidFill>
              </a:rPr>
              <a:t>иностранные граждане в возрасте от 18 до 30 лет.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Отбор кандидатов для поступления на военную службу по контракту из числа граждан, не находящихся на военной службе, и иностранных граждан осуществляется военными комиссариатами.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Отбор кандидатов для поступления на военную службу по контракту из числа военнослужащих осуществляется воинскими частями 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  <a:p>
            <a:r>
              <a:rPr lang="ru-RU" sz="2400" dirty="0"/>
              <a:t>Копия решения комиссии должна быть выдана гражданину (иностранному гражданину) по его просьбе в трехдневный срок со дня принятия решения.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438400" y="152400"/>
            <a:ext cx="6477000" cy="1955800"/>
          </a:xfrm>
          <a:prstGeom prst="rect">
            <a:avLst/>
          </a:prstGeom>
          <a:solidFill>
            <a:srgbClr val="0080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В соответствии с Конституцией РФ граждане Российской Федерации взамен военной службы по призыву могут проходить альтернативную гражданскую службу</a:t>
            </a:r>
          </a:p>
        </p:txBody>
      </p:sp>
      <p:pic>
        <p:nvPicPr>
          <p:cNvPr id="11270" name="Picture 6" descr="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981200" cy="2971800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438400" y="3352800"/>
            <a:ext cx="6553200" cy="2320925"/>
          </a:xfrm>
          <a:prstGeom prst="rect">
            <a:avLst/>
          </a:prstGeom>
          <a:solidFill>
            <a:srgbClr val="0080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Общие положения альтернативной гражданской службы определены Федеральным законом </a:t>
            </a:r>
          </a:p>
          <a:p>
            <a:pPr algn="ctr"/>
            <a:r>
              <a:rPr lang="ru-RU" sz="2400">
                <a:solidFill>
                  <a:srgbClr val="FFFF00"/>
                </a:solidFill>
              </a:rPr>
              <a:t>«Об альтернативной гражданской службе»</a:t>
            </a:r>
            <a:r>
              <a:rPr lang="ru-RU" sz="2400">
                <a:solidFill>
                  <a:schemeClr val="bg1"/>
                </a:solidFill>
              </a:rPr>
              <a:t>, принятым Государственной Думой 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28 июня 2002 г.</a:t>
            </a:r>
          </a:p>
        </p:txBody>
      </p:sp>
      <p:pic>
        <p:nvPicPr>
          <p:cNvPr id="11274" name="Picture 10" descr="j250000327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1905000" cy="3095625"/>
          </a:xfrm>
          <a:prstGeom prst="rect">
            <a:avLst/>
          </a:prstGeom>
          <a:noFill/>
        </p:spPr>
      </p:pic>
      <p:pic>
        <p:nvPicPr>
          <p:cNvPr id="6" name="Picture 6" descr="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8652"/>
            <a:ext cx="1695432" cy="2543148"/>
          </a:xfrm>
          <a:prstGeom prst="rect">
            <a:avLst/>
          </a:prstGeom>
          <a:noFill/>
        </p:spPr>
      </p:pic>
      <p:pic>
        <p:nvPicPr>
          <p:cNvPr id="7" name="Picture 10" descr="j250000327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1905000" cy="3095625"/>
          </a:xfrm>
          <a:prstGeom prst="rect">
            <a:avLst/>
          </a:prstGeom>
          <a:noFill/>
        </p:spPr>
      </p:pic>
      <p:pic>
        <p:nvPicPr>
          <p:cNvPr id="8" name="Picture 10" descr="j250000327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96" y="3509962"/>
            <a:ext cx="1905000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610600" cy="1590675"/>
          </a:xfrm>
          <a:prstGeom prst="rect">
            <a:avLst/>
          </a:prstGeom>
          <a:solidFill>
            <a:srgbClr val="0080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Альтернативная гражданская служба</a:t>
            </a:r>
            <a:r>
              <a:rPr lang="ru-RU" sz="2400">
                <a:solidFill>
                  <a:srgbClr val="FFFF00"/>
                </a:solidFill>
              </a:rPr>
              <a:t> – особый вид трудовой деятельности в интересах общества и государства, осуществляемой гражданами взамен военной службы по призыву.</a:t>
            </a:r>
          </a:p>
        </p:txBody>
      </p:sp>
      <p:pic>
        <p:nvPicPr>
          <p:cNvPr id="5132" name="Picture 12" descr="223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124200"/>
            <a:ext cx="4876800" cy="3251200"/>
          </a:xfrm>
          <a:prstGeom prst="rect">
            <a:avLst/>
          </a:prstGeom>
          <a:noFill/>
        </p:spPr>
      </p:pic>
      <p:pic>
        <p:nvPicPr>
          <p:cNvPr id="5133" name="Picture 13" descr="11p-alternativa_OK-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4343400" cy="309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Просмотр видео сюжетов по данной теме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yandex.ru/video/preview/16274350359299342226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yandex.ru/video/preview/637107869057362214</a:t>
            </a:r>
            <a:r>
              <a:rPr lang="ru-RU" b="1" dirty="0" smtClean="0"/>
              <a:t> </a:t>
            </a:r>
            <a:endParaRPr lang="ru-RU" b="1" dirty="0"/>
          </a:p>
          <a:p>
            <a:pPr>
              <a:buNone/>
            </a:pP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56084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64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Задание: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    </a:t>
            </a:r>
            <a:r>
              <a:rPr lang="ru-RU" sz="3800" b="1" dirty="0">
                <a:solidFill>
                  <a:srgbClr val="FFFF00"/>
                </a:solidFill>
              </a:rPr>
              <a:t>Создать  памятку  на тему :                                                       « Особенности военной ( по призыву, по контракту) и альтернативной гражданской  службы».</a:t>
            </a:r>
          </a:p>
          <a:p>
            <a:pPr>
              <a:buNone/>
            </a:pPr>
            <a:endParaRPr lang="ru-RU" b="1" dirty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ru-RU" b="1" dirty="0"/>
              <a:t>Конституция РФ( гл.2, ст.59)</a:t>
            </a:r>
          </a:p>
          <a:p>
            <a:pPr lvl="0">
              <a:buNone/>
            </a:pPr>
            <a:r>
              <a:rPr lang="ru-RU" b="1" dirty="0"/>
              <a:t>ФЗ №53 "О воинской обязанности и военной службе" (раздел 4., ст.22)</a:t>
            </a:r>
          </a:p>
          <a:p>
            <a:pPr>
              <a:buNone/>
            </a:pPr>
            <a:r>
              <a:rPr lang="ru-RU" b="1" dirty="0"/>
              <a:t>ФЗN 113-ФЗ  "Об альтернативной гражданской службе" ( раздел 5, </a:t>
            </a:r>
            <a:r>
              <a:rPr lang="ru-RU" b="1" dirty="0" err="1"/>
              <a:t>ст</a:t>
            </a:r>
            <a:r>
              <a:rPr lang="ru-RU" b="1" dirty="0"/>
              <a:t> 32)</a:t>
            </a:r>
          </a:p>
          <a:p>
            <a:pPr lvl="0">
              <a:buNone/>
            </a:pPr>
            <a:endParaRPr lang="ru-RU" b="1" dirty="0"/>
          </a:p>
          <a:p>
            <a:pPr>
              <a:buNone/>
            </a:pP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42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09120"/>
            <a:ext cx="6554867" cy="1524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Вы понимаете под службой по призыву?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отличается служба по призыву от контрактной и альтернативной?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какой целью нужны уставы ВС?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уставы Вы знаете?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в нашей стране уважают профессию военного?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229600" cy="1143000"/>
          </a:xfrm>
        </p:spPr>
        <p:txBody>
          <a:bodyPr/>
          <a:lstStyle/>
          <a:p>
            <a:r>
              <a:rPr lang="ru-RU" dirty="0" err="1"/>
              <a:t>ВопросЫ</a:t>
            </a:r>
            <a:r>
              <a:rPr lang="ru-RU" dirty="0"/>
              <a:t> на засыпку</a:t>
            </a:r>
          </a:p>
        </p:txBody>
      </p:sp>
      <p:pic>
        <p:nvPicPr>
          <p:cNvPr id="1026" name="Picture 2" descr="C:\Documents and Settings\Ученик\Мои документы\Школьное расписание\pervoklass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14290"/>
            <a:ext cx="1785934" cy="2102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077072"/>
            <a:ext cx="6554867" cy="19427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/>
                </a:solidFill>
              </a:rPr>
              <a:t>Призыв граждан на военную службу осуществляют на основании указов Президента Российской Федерации и проводят: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3 раза</a:t>
            </a:r>
          </a:p>
          <a:p>
            <a:r>
              <a:rPr lang="ru-RU" dirty="0">
                <a:solidFill>
                  <a:schemeClr val="bg1"/>
                </a:solidFill>
              </a:rPr>
              <a:t>2раза</a:t>
            </a:r>
          </a:p>
          <a:p>
            <a:r>
              <a:rPr lang="ru-RU" dirty="0">
                <a:solidFill>
                  <a:schemeClr val="bg1"/>
                </a:solidFill>
              </a:rPr>
              <a:t>1 раз в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 военной службе по призыву допускаются граждане с категорией: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А</a:t>
            </a:r>
          </a:p>
          <a:p>
            <a:r>
              <a:rPr lang="ru-RU" dirty="0">
                <a:solidFill>
                  <a:schemeClr val="bg1"/>
                </a:solidFill>
              </a:rPr>
              <a:t>Б</a:t>
            </a:r>
          </a:p>
          <a:p>
            <a:r>
              <a:rPr lang="ru-RU" dirty="0">
                <a:solidFill>
                  <a:schemeClr val="bg1"/>
                </a:solidFill>
              </a:rPr>
              <a:t>В</a:t>
            </a:r>
          </a:p>
          <a:p>
            <a:r>
              <a:rPr lang="ru-RU" dirty="0">
                <a:solidFill>
                  <a:schemeClr val="bg1"/>
                </a:solidFill>
              </a:rPr>
              <a:t>Г</a:t>
            </a:r>
          </a:p>
          <a:p>
            <a:r>
              <a:rPr lang="ru-RU" dirty="0">
                <a:solidFill>
                  <a:schemeClr val="bg1"/>
                </a:solidFill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Первый контракт о прохождении военной службы вправе заключать: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А.  граждане в возрасте от 18 до 27 лет;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Б.  граждане в возрасте от 18 до 40 лет;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В.  иностранные граждане в возрасте от 18 до 30 лет.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Граждане РФ проходят военную службу: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А. Только в добровольном порядке?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Б.  По призыву и в добровольном порядке?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В.  Только по призыву, по достижении определенного возраста?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На альтернативную (гражданскую службу) имеет право: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А.  Любой гражданин РФ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Б.  Гражданин которому не позволяет его вероисповедание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В.  Гражданин  относящийся к коренному малочисленному народу РФ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 срок альтернативной гражданской службы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не засчитываются: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>А. прогулы (отсутствие на рабочем месте без уважительных причин более четырех часов подряд в течение рабочего дня) </a:t>
            </a:r>
          </a:p>
          <a:p>
            <a:pPr>
              <a:spcBef>
                <a:spcPct val="5000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>Б. время нахождения в дополнительных отпусках, предоставляемых работодателем гражданам, обучающимся в образовательных учреждениях </a:t>
            </a:r>
          </a:p>
          <a:p>
            <a:pPr>
              <a:spcBef>
                <a:spcPct val="5000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>В. время отбывания уголовного или административного наказания в виде ареста</a:t>
            </a:r>
          </a:p>
          <a:p>
            <a:pPr>
              <a:spcBef>
                <a:spcPct val="5000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>Г.  появление на работе в состоянии алкогольного, наркотического или иного токсического опьянения </a:t>
            </a:r>
          </a:p>
          <a:p>
            <a:pPr>
              <a:spcBef>
                <a:spcPct val="50000"/>
              </a:spcBef>
            </a:pPr>
            <a:endParaRPr lang="ru-RU" sz="28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sz="28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sz="28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Вывод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Гражданин Российской Федерации должен знать и самостоятельно осуществлять в полном объеме свои права и обязанности с 18 лет.</a:t>
            </a:r>
          </a:p>
          <a:p>
            <a:r>
              <a:rPr lang="ru-RU" dirty="0">
                <a:solidFill>
                  <a:schemeClr val="bg1"/>
                </a:solidFill>
              </a:rPr>
              <a:t>Долг каждого гражданина быть полезным для своего Отечества, а значит готовить себя как духовно, так и физически.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22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4716016" y="0"/>
          <a:ext cx="442798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Acrobat Document" r:id="rId3" imgW="5667126" imgH="8019694" progId="AcroExch.Document.DC">
                  <p:embed/>
                </p:oleObj>
              </mc:Choice>
              <mc:Fallback>
                <p:oleObj name="Acrobat Document" r:id="rId3" imgW="5667126" imgH="8019694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0"/>
                        <a:ext cx="4427984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/>
          </p:nvPr>
        </p:nvGraphicFramePr>
        <p:xfrm>
          <a:off x="-35495" y="0"/>
          <a:ext cx="471601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Acrobat Document" r:id="rId5" imgW="5667126" imgH="8019694" progId="AcroExch.Document.DC">
                  <p:embed/>
                </p:oleObj>
              </mc:Choice>
              <mc:Fallback>
                <p:oleObj name="Acrobat Document" r:id="rId5" imgW="5667126" imgH="8019694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495" y="0"/>
                        <a:ext cx="471601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362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4944" y="116632"/>
            <a:ext cx="13636649" cy="96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77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Спасибо за внимание!            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6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1428760" cy="2143140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285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152400"/>
            <a:ext cx="285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4" descr="i2320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600200" cy="22669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6" name="Picture 10" descr="j250000327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290"/>
            <a:ext cx="1476372" cy="2399105"/>
          </a:xfrm>
          <a:prstGeom prst="rect">
            <a:avLst/>
          </a:prstGeom>
          <a:noFill/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175126"/>
            <a:ext cx="12192000" cy="112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</a:t>
            </a:r>
            <a:r>
              <a:rPr lang="ru-RU" dirty="0" smtClean="0">
                <a:solidFill>
                  <a:srgbClr val="FF0000"/>
                </a:solidFill>
              </a:rPr>
              <a:t>План   урока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980728"/>
            <a:ext cx="8786874" cy="5688632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 учебный вопрос. Особенности прохождения военной службы по призыву.</a:t>
            </a:r>
          </a:p>
          <a:p>
            <a:pPr algn="l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 учебный вопрос. Особенности прохождения военной службы по контракту.</a:t>
            </a:r>
          </a:p>
          <a:p>
            <a:pPr algn="l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3. Сходство и различие </a:t>
            </a:r>
          </a:p>
        </p:txBody>
      </p:sp>
    </p:spTree>
    <p:extLst>
      <p:ext uri="{BB962C8B-B14F-4D97-AF65-F5344CB8AC3E}">
        <p14:creationId xmlns:p14="http://schemas.microsoft.com/office/powerpoint/2010/main" val="229089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6" y="0"/>
            <a:ext cx="9101518" cy="573325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Время: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45 минут.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Методы обучения: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рассказ, объяснение, метод проблемного изложения учебного материала, просмотр видеороликов, работа с нормативными правовыми актами РФ.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Средства обучения: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компьютер, мультимедийный проектор, учебник, опорный конспект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урока.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интернет ресурсов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lib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.</a:t>
            </a:r>
            <a:r>
              <a:rPr lang="en-US" sz="2400" u="sng" dirty="0" err="1">
                <a:solidFill>
                  <a:schemeClr val="accent1">
                    <a:lumMod val="50000"/>
                  </a:schemeClr>
                </a:solidFill>
                <a:hlinkClick r:id="rId2"/>
              </a:rPr>
              <a:t>myschool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.</a:t>
            </a:r>
            <a:r>
              <a:rPr lang="en-US" sz="2400" u="sng" dirty="0" err="1">
                <a:solidFill>
                  <a:schemeClr val="accent1">
                    <a:lumMod val="50000"/>
                  </a:schemeClr>
                </a:solidFill>
                <a:hlinkClick r:id="rId2"/>
              </a:rPr>
              <a:t>edu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.</a:t>
            </a:r>
            <a:r>
              <a:rPr lang="en-US" sz="2400" u="sng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ru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www.mil.ru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Министерство обороны Российской Федерации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927976" cy="555541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Постановление Правительства РФ от 11 ноября 2006 г. N 663 "Об утверждении Положения о призыве на военную службу граждан Российской Федерации«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Указ Президента РФ от 16 сентября 1999 г. N 1237 "Вопросы прохождения военной службы«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Указ Президента РФ от 17 июля 2015 г. N 370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"О создании мобилизационного людского резерва Вооруженных Сил Российской Федерации"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714752"/>
            <a:ext cx="8786874" cy="1471626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2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301608" cy="450541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Постановление Правительства РФ от 29 мая 2006 г. N 333 "О военных сборах и некоторых вопросах обеспечения исполнения воинской обязанности«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Постановление Правительства РФ от 3 сентября 2015 г. N 933 "Об утверждении Положения о порядке пребывания граждан Российской Федерации в мобилизационном людском резерве«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Военная доктрина Российской Федерации (утв. Президентом РФ 25.12.2014 N Пр-2976)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02.07.2021г. № 400 «О Стратегии национальной безопасности Российской Федерации»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1000" y="2130425"/>
            <a:ext cx="8305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6818"/>
            <a:ext cx="7438842" cy="55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897</TotalTime>
  <Words>901</Words>
  <Application>Microsoft Office PowerPoint</Application>
  <PresentationFormat>Экран (4:3)</PresentationFormat>
  <Paragraphs>103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Century Gothic</vt:lpstr>
      <vt:lpstr>Times New Roman</vt:lpstr>
      <vt:lpstr>Wingdings 3</vt:lpstr>
      <vt:lpstr>Сектор</vt:lpstr>
      <vt:lpstr>Acrobat Document</vt:lpstr>
      <vt:lpstr>Особенности военной                        службы</vt:lpstr>
      <vt:lpstr>Презентация PowerPoint</vt:lpstr>
      <vt:lpstr>Презентация PowerPoint</vt:lpstr>
      <vt:lpstr>Презентация PowerPoint</vt:lpstr>
      <vt:lpstr>        План   урока  </vt:lpstr>
      <vt:lpstr>Время: 45 минут. Методы обучения: рассказ, объяснение, метод проблемного изложения учебного материала, просмотр видеороликов, работа с нормативными правовыми актами РФ. Средства обучения: компьютер, мультимедийный проектор, учебник, опорный конспект урока. Использование интернет ресурсов https://lib.myschool.edu.ru - http://www.mil.ru  - Министерство обороны Российской Федерации.  </vt:lpstr>
      <vt:lpstr>Постановление Правительства РФ от 11 ноября 2006 г. N 663 "Об утверждении Положения о призыве на военную службу граждан Российской Федерации« Указ Президента РФ от 16 сентября 1999 г. N 1237 "Вопросы прохождения военной службы« Указ Президента РФ от 17 июля 2015 г. N 370 "О создании мобилизационного людского резерва Вооруженных Сил Российской Федерации" </vt:lpstr>
      <vt:lpstr>Постановление Правительства РФ от 29 мая 2006 г. N 333 "О военных сборах и некоторых вопросах обеспечения исполнения воинской обязанности« Постановление Правительства РФ от 3 сентября 2015 г. N 933 "Об утверждении Положения о порядке пребывания граждан Российской Федерации в мобилизационном людском резерве« Военная доктрина Российской Федерации (утв. Президентом РФ 25.12.2014 N Пр-2976) Указ Президента РФ от 02.07.2021г. № 400 «О Стратегии национальной безопасности Российской Федерации»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Военная служба по контракту.</vt:lpstr>
      <vt:lpstr>Контракт о прохождении военной службы вправе заключать:</vt:lpstr>
      <vt:lpstr>Первый контракт о прохождении военной службы вправе заключать: граждане в возрасте от 18 до 40 лет; иностранные граждане в возрасте от 18 до 30 лет.</vt:lpstr>
      <vt:lpstr>Презентация PowerPoint</vt:lpstr>
      <vt:lpstr>Презентация PowerPoint</vt:lpstr>
      <vt:lpstr>Просмотр видео сюжетов по данной теме</vt:lpstr>
      <vt:lpstr>Задание:</vt:lpstr>
      <vt:lpstr>                  </vt:lpstr>
      <vt:lpstr>ВопросЫ на засыпку</vt:lpstr>
      <vt:lpstr>Призыв граждан на военную службу осуществляют на основании указов Президента Российской Федерации и проводят:</vt:lpstr>
      <vt:lpstr>К военной службе по призыву допускаются граждане с категорией:</vt:lpstr>
      <vt:lpstr> Первый контракт о прохождении военной службы вправе заключать: </vt:lpstr>
      <vt:lpstr>Граждане РФ проходят военную службу: </vt:lpstr>
      <vt:lpstr>На альтернативную (гражданскую службу) имеет право:</vt:lpstr>
      <vt:lpstr>В срок альтернативной гражданской службы  не засчитываются: </vt:lpstr>
      <vt:lpstr>Вывод </vt:lpstr>
      <vt:lpstr>Презентация PowerPoint</vt:lpstr>
      <vt:lpstr>Спасибо за внимание!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Svetlana</cp:lastModifiedBy>
  <cp:revision>98</cp:revision>
  <dcterms:modified xsi:type="dcterms:W3CDTF">2024-07-13T04:23:36Z</dcterms:modified>
</cp:coreProperties>
</file>