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94" r:id="rId2"/>
    <p:sldId id="295" r:id="rId3"/>
    <p:sldId id="296" r:id="rId4"/>
    <p:sldId id="298" r:id="rId5"/>
    <p:sldId id="299" r:id="rId6"/>
    <p:sldId id="301" r:id="rId7"/>
    <p:sldId id="279" r:id="rId8"/>
    <p:sldId id="282" r:id="rId9"/>
    <p:sldId id="271" r:id="rId10"/>
    <p:sldId id="272" r:id="rId11"/>
    <p:sldId id="284" r:id="rId12"/>
    <p:sldId id="273" r:id="rId13"/>
    <p:sldId id="274" r:id="rId14"/>
    <p:sldId id="275" r:id="rId15"/>
    <p:sldId id="283" r:id="rId16"/>
    <p:sldId id="286" r:id="rId17"/>
    <p:sldId id="288" r:id="rId18"/>
    <p:sldId id="287" r:id="rId19"/>
    <p:sldId id="290" r:id="rId20"/>
    <p:sldId id="289" r:id="rId21"/>
    <p:sldId id="276" r:id="rId22"/>
    <p:sldId id="303" r:id="rId23"/>
    <p:sldId id="277" r:id="rId24"/>
    <p:sldId id="265" r:id="rId25"/>
    <p:sldId id="266" r:id="rId26"/>
    <p:sldId id="267" r:id="rId27"/>
    <p:sldId id="268" r:id="rId28"/>
    <p:sldId id="304" r:id="rId29"/>
    <p:sldId id="278" r:id="rId30"/>
    <p:sldId id="281" r:id="rId31"/>
    <p:sldId id="285" r:id="rId32"/>
    <p:sldId id="302" r:id="rId33"/>
    <p:sldId id="280" r:id="rId34"/>
    <p:sldId id="300" r:id="rId35"/>
    <p:sldId id="292" r:id="rId36"/>
    <p:sldId id="26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31980-63B1-4C11-ACE4-733AC5C7F53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3A55-4825-4B31-8DF9-A997E30ABCF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6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3A55-4825-4B31-8DF9-A997E30ABCF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7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3A55-4825-4B31-8DF9-A997E30ABCF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6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DB391-14FF-4E8B-BDC7-1DD7404CB12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ile:///G:\&#1064;&#1050;&#1054;&#1051;&#1040;%20&#1044;&#1045;&#1058;&#1045;&#1050;&#1058;&#1048;&#1042;&#1054;&#1042;\&#1052;&#1059;&#1047;&#1067;&#1050;&#1040;%20&#1055;&#1077;&#1089;&#1085;&#1103;%20&#1089;&#1099;&#1097;&#1080;&#1082;&#1072;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&#1052;&#1059;&#1047;&#1067;&#1050;&#1040;%20&#1055;&#1077;&#1089;&#1085;&#1103;%20&#1089;&#1099;&#1097;&#1080;&#1082;&#1072;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docs.google.com/forms/d/e/1FAIpQLScITU7jTZ1sWPEHpqntgUAYgJ-iBwMW_zg48JLLx8T-54aOzQ/viewfor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&#1084;&#1091;&#1079;&#1099;&#1082;&#1072;%20&#1096;.&#1061;&#1086;&#1083;&#1084;&#1089;&#1072;.mp3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easyen.ru/_ld/708/14032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2500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5082" y="1412776"/>
            <a:ext cx="6480720" cy="36009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B050"/>
              </a:solidFill>
              <a:latin typeface="Romashka Deco" pitchFamily="2" charset="0"/>
            </a:endParaRPr>
          </a:p>
          <a:p>
            <a:endParaRPr lang="ru-RU" sz="2400" dirty="0">
              <a:solidFill>
                <a:srgbClr val="00B050"/>
              </a:solidFill>
              <a:latin typeface="Romashka Deco" pitchFamily="2" charset="0"/>
            </a:endParaRP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Romashka Deco" pitchFamily="2" charset="0"/>
              </a:rPr>
              <a:t>ТЕХНОЛОГИЯ КВЕСТОВ ВО ВНЕУРОЧНОЙ ДЕЯТЕЛЬНОСТИ. 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Romashka Deco" pitchFamily="2" charset="0"/>
              </a:rPr>
              <a:t>РОССИЯ – МОИ ГОРИЗОНТЫ.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Romashka Deco" pitchFamily="2" charset="0"/>
              </a:rPr>
              <a:t>ПРОФЕССИЯ ДЕТЕКТИВА</a:t>
            </a:r>
          </a:p>
          <a:p>
            <a:pPr algn="ctr"/>
            <a:endParaRPr lang="ru-RU" b="1" dirty="0">
              <a:solidFill>
                <a:srgbClr val="00B050"/>
              </a:solidFill>
              <a:latin typeface="Romashka Deco" pitchFamily="2" charset="0"/>
            </a:endParaRPr>
          </a:p>
          <a:p>
            <a:pPr algn="ctr"/>
            <a:r>
              <a:rPr lang="ru-RU" b="1" dirty="0">
                <a:solidFill>
                  <a:srgbClr val="00B050"/>
                </a:solidFill>
                <a:latin typeface="Romashka Deco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«Дважды два —…….»,</a:t>
            </a:r>
          </a:p>
          <a:p>
            <a:r>
              <a:rPr lang="ru-RU" dirty="0"/>
              <a:t>«Трижды  три ……….»,</a:t>
            </a:r>
          </a:p>
          <a:p>
            <a:r>
              <a:rPr lang="ru-RU" dirty="0"/>
              <a:t>Вот вы и ошиблись </a:t>
            </a:r>
          </a:p>
        </p:txBody>
      </p:sp>
      <p:sp>
        <p:nvSpPr>
          <p:cNvPr id="18434" name="AutoShape 2" descr="Создать мем &quot;школяр, что такое фразеологизм, ученик у доски рисунок&quot; -  Картинки - Meme-arsenal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 descr="C:\Users\Администратор\Pictures\загружено УЧЕ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277" y="1904080"/>
            <a:ext cx="3105139" cy="42372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08633" y="188640"/>
            <a:ext cx="73531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2. </a:t>
            </a:r>
          </a:p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«Будь внимательным»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16832"/>
            <a:ext cx="33123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3945" y="332656"/>
            <a:ext cx="64305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3.</a:t>
            </a:r>
          </a:p>
          <a:p>
            <a:pPr algn="ctr"/>
            <a:r>
              <a:rPr lang="uk-U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УМЕНИЕ СТАТЬ НЕЗАМЕТНЫМ. </a:t>
            </a:r>
          </a:p>
          <a:p>
            <a:pPr algn="ctr"/>
            <a:r>
              <a:rPr lang="uk-UA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 ПРИ КАКИХ ОБСТОЯТЕЛЬСТВАХ </a:t>
            </a:r>
          </a:p>
          <a:p>
            <a:pPr algn="ctr"/>
            <a:r>
              <a:rPr lang="uk-UA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РЕАГИРОВАТЬ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6866" name="Picture 2" descr="C:\Users\Администратор\Pictures\14277124376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4091"/>
          <a:stretch>
            <a:fillRect/>
          </a:stretch>
        </p:blipFill>
        <p:spPr bwMode="auto">
          <a:xfrm>
            <a:off x="585152" y="2260378"/>
            <a:ext cx="2294660" cy="31290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18323" y="2132856"/>
            <a:ext cx="35283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* </a:t>
            </a:r>
            <a:r>
              <a:rPr lang="ru-RU" dirty="0"/>
              <a:t>Нервный смех</a:t>
            </a:r>
          </a:p>
          <a:p>
            <a:r>
              <a:rPr lang="ru-RU" dirty="0"/>
              <a:t> * Смех вампира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Кокетливой смех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Забежал кот, за которым гнался пес и громко лаял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Подошел малыш и стал корчить рожи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(роли исполняют дети)</a:t>
            </a:r>
            <a:endParaRPr lang="ru-RU" sz="2400" b="1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32883"/>
            <a:ext cx="24482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6867" r="37045"/>
          <a:stretch>
            <a:fillRect/>
          </a:stretch>
        </p:blipFill>
        <p:spPr bwMode="auto">
          <a:xfrm>
            <a:off x="6846111" y="2132856"/>
            <a:ext cx="2046368" cy="425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4189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uk-UA" dirty="0"/>
          </a:p>
          <a:p>
            <a:pPr>
              <a:buNone/>
            </a:pPr>
            <a:endParaRPr lang="uk-UA" dirty="0"/>
          </a:p>
          <a:p>
            <a:pPr>
              <a:buNone/>
            </a:pPr>
            <a:endParaRPr lang="uk-UA" dirty="0"/>
          </a:p>
          <a:p>
            <a:pPr algn="ctr">
              <a:buNone/>
            </a:pPr>
            <a:r>
              <a:rPr lang="uk-UA" dirty="0"/>
              <a:t>           ( </a:t>
            </a:r>
            <a:r>
              <a:rPr lang="uk-UA" dirty="0" err="1"/>
              <a:t>Маскируемся</a:t>
            </a:r>
            <a:r>
              <a:rPr lang="uk-UA" dirty="0"/>
              <a:t> на </a:t>
            </a:r>
            <a:r>
              <a:rPr lang="uk-UA" dirty="0" err="1"/>
              <a:t>глазах</a:t>
            </a:r>
            <a:r>
              <a:rPr lang="uk-UA" dirty="0"/>
              <a:t>. Роли </a:t>
            </a:r>
            <a:r>
              <a:rPr lang="uk-UA" dirty="0" err="1"/>
              <a:t>исполняют</a:t>
            </a:r>
            <a:r>
              <a:rPr lang="uk-UA" dirty="0"/>
              <a:t> </a:t>
            </a:r>
            <a:r>
              <a:rPr lang="uk-UA" dirty="0" err="1"/>
              <a:t>дети</a:t>
            </a:r>
            <a:r>
              <a:rPr lang="uk-UA" dirty="0"/>
              <a:t>)</a:t>
            </a:r>
          </a:p>
          <a:p>
            <a:pPr marL="514350" indent="-514350">
              <a:buAutoNum type="arabicPeriod"/>
            </a:pPr>
            <a:r>
              <a:rPr lang="ru-RU" dirty="0"/>
              <a:t>Вы идете по улице. Вам 85 лет. Нет, вы мальчик, и очень веселый </a:t>
            </a:r>
          </a:p>
          <a:p>
            <a:pPr marL="514350" indent="-514350">
              <a:buAutoNum type="arabicPeriod" startAt="2"/>
            </a:pPr>
            <a:r>
              <a:rPr lang="ru-RU" dirty="0"/>
              <a:t>Вы кот, ищите мышей. Нет. Вы-мышка,   испугались и с писком выскакиваете из норки</a:t>
            </a:r>
          </a:p>
          <a:p>
            <a:pPr marL="514350" indent="-514350">
              <a:buAutoNum type="arabicPeriod" startAt="2"/>
            </a:pPr>
            <a:r>
              <a:rPr lang="ru-RU" dirty="0"/>
              <a:t>Вы ждете встречи под фонарем. Вам очень холодно. Вы пытаетесь разогреться. Нет, это очень жаркий день. Вы изнемогаете от жары.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93740" y="0"/>
            <a:ext cx="48136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4.</a:t>
            </a:r>
          </a:p>
          <a:p>
            <a:pPr algn="ctr"/>
            <a:r>
              <a:rPr lang="uk-UA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Конспирация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sz="3600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Администратор\Pictures\группа-в-составе-ма-ые-ети-си-я-вокруг-учите-я-на-по-е-читая-рассказ-89297898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058" b="9708"/>
          <a:stretch>
            <a:fillRect/>
          </a:stretch>
        </p:blipFill>
        <p:spPr bwMode="auto">
          <a:xfrm>
            <a:off x="207486" y="2996952"/>
            <a:ext cx="3356402" cy="28803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91880" y="2780928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Квадрат является прямоугольником?</a:t>
            </a:r>
          </a:p>
          <a:p>
            <a:pPr marL="342900" indent="-342900">
              <a:buAutoNum type="arabicPeriod"/>
            </a:pPr>
            <a:r>
              <a:rPr lang="ru-RU" dirty="0"/>
              <a:t> Земля имеет форму шара?</a:t>
            </a:r>
          </a:p>
          <a:p>
            <a:pPr marL="342900" indent="-342900">
              <a:buAutoNum type="arabicPeriod"/>
            </a:pPr>
            <a:r>
              <a:rPr lang="ru-RU" dirty="0"/>
              <a:t> Корова дает прозрачное молоко?</a:t>
            </a:r>
          </a:p>
          <a:p>
            <a:pPr marL="342900" indent="-342900">
              <a:buAutoNum type="arabicPeriod"/>
            </a:pPr>
            <a:r>
              <a:rPr lang="ru-RU" dirty="0"/>
              <a:t> Ты умеешь готовить яичницу?</a:t>
            </a:r>
          </a:p>
          <a:p>
            <a:pPr marL="342900" indent="-342900">
              <a:buAutoNum type="arabicPeriod"/>
            </a:pPr>
            <a:r>
              <a:rPr lang="ru-RU" dirty="0"/>
              <a:t> Ты больше любишь черную или красную смородину?. </a:t>
            </a:r>
          </a:p>
          <a:p>
            <a:pPr marL="342900" indent="-342900">
              <a:buAutoNum type="arabicPeriod"/>
            </a:pPr>
            <a:r>
              <a:rPr lang="ru-RU" dirty="0"/>
              <a:t>Правда, что тебя зовут Наталья? </a:t>
            </a:r>
          </a:p>
          <a:p>
            <a:pPr marL="342900" indent="-342900">
              <a:buAutoNum type="arabicPeriod"/>
            </a:pPr>
            <a:r>
              <a:rPr lang="ru-RU" dirty="0"/>
              <a:t>Яблоко-это фрукт </a:t>
            </a:r>
          </a:p>
          <a:p>
            <a:pPr marL="342900" indent="-342900">
              <a:buAutoNum type="arabicPeriod"/>
            </a:pPr>
            <a:r>
              <a:rPr lang="ru-RU" dirty="0"/>
              <a:t>Лягушка-</a:t>
            </a:r>
            <a:r>
              <a:rPr lang="ru-RU" dirty="0" err="1"/>
              <a:t>кудахтает</a:t>
            </a:r>
            <a:r>
              <a:rPr lang="ru-RU" dirty="0"/>
              <a:t>? </a:t>
            </a:r>
          </a:p>
          <a:p>
            <a:pPr marL="342900" indent="-342900">
              <a:buAutoNum type="arabicPeriod"/>
            </a:pPr>
            <a:r>
              <a:rPr lang="ru-RU" dirty="0"/>
              <a:t>Ты любишь детективы? </a:t>
            </a:r>
          </a:p>
          <a:p>
            <a:pPr marL="342900" indent="-342900">
              <a:buAutoNum type="arabicPeriod"/>
            </a:pPr>
            <a:r>
              <a:rPr lang="ru-RU" dirty="0"/>
              <a:t>Ты умеешь хранить секреты?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99816" y="0"/>
            <a:ext cx="7457106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5. </a:t>
            </a:r>
          </a:p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«Болтун – находка для шпиона</a:t>
            </a:r>
            <a:r>
              <a:rPr lang="ru-RU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b="1" dirty="0"/>
              <a:t>По условиям игры нельзя отвечать «да» или «нет»,</a:t>
            </a:r>
          </a:p>
          <a:p>
            <a:pPr algn="ctr"/>
            <a:r>
              <a:rPr lang="ru-RU" sz="2400" b="1" dirty="0"/>
              <a:t> запрещено называть цвет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Romashka Deco" pitchFamily="2" charset="0"/>
              </a:rPr>
              <a:t>КЛЯТВА ДЕТЕКТИВОВ:</a:t>
            </a:r>
            <a:br>
              <a:rPr lang="uk-UA" sz="2000" b="1" dirty="0">
                <a:solidFill>
                  <a:srgbClr val="FF0000"/>
                </a:solidFill>
                <a:latin typeface="Romashka Deco" pitchFamily="2" charset="0"/>
              </a:rPr>
            </a:br>
            <a:r>
              <a:rPr lang="uk-UA" sz="2000" b="1" dirty="0">
                <a:solidFill>
                  <a:srgbClr val="FF0000"/>
                </a:solidFill>
                <a:latin typeface="Romashka Deco" pitchFamily="2" charset="0"/>
              </a:rPr>
              <a:t>ПРИСТУПАЯ К РАССЛЕДОВАНИЮ ПРЕСТУПЛЕНИЙ, </a:t>
            </a:r>
            <a:r>
              <a:rPr lang="uk-UA" sz="2000" b="1" u="sng" dirty="0">
                <a:solidFill>
                  <a:srgbClr val="FF0000"/>
                </a:solidFill>
                <a:latin typeface="Romashka Deco" pitchFamily="2" charset="0"/>
                <a:hlinkClick r:id="rId2" action="ppaction://hlinkfile"/>
              </a:rPr>
              <a:t>КЛЯНУСЬ:</a:t>
            </a:r>
            <a:endParaRPr lang="ru-RU" sz="2000" b="1" u="sng" dirty="0">
              <a:solidFill>
                <a:srgbClr val="FF0000"/>
              </a:solidFill>
              <a:latin typeface="Romashka Deco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268760"/>
            <a:ext cx="7355160" cy="3340968"/>
          </a:xfrm>
          <a:ln w="28575"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1. Беречь тайны. Не разглашать секреты даже под пытками. Клянусь! </a:t>
            </a:r>
          </a:p>
          <a:p>
            <a:r>
              <a:rPr lang="ru-RU" dirty="0"/>
              <a:t>2. Быть храбрым. Не бояться пауков, призраков и директора школы. </a:t>
            </a:r>
          </a:p>
          <a:p>
            <a:r>
              <a:rPr lang="ru-RU" dirty="0"/>
              <a:t>3. Быть честным. Врать только в плену у бандитов. Клянусь!</a:t>
            </a:r>
          </a:p>
          <a:p>
            <a:r>
              <a:rPr lang="ru-RU" dirty="0"/>
              <a:t> 4. Все время идти вперед. Каждый должен разум, волю, аппетит использовать для работы детективом. Клянусь!</a:t>
            </a:r>
          </a:p>
          <a:p>
            <a:r>
              <a:rPr lang="ru-RU" dirty="0"/>
              <a:t>5. Быть справедливым. Не обижать слабых, если они не очень приставучие!</a:t>
            </a:r>
          </a:p>
          <a:p>
            <a:r>
              <a:rPr lang="ru-RU" dirty="0"/>
              <a:t> 6. Быть сильным. Развивать мышцы!</a:t>
            </a:r>
          </a:p>
          <a:p>
            <a:r>
              <a:rPr lang="ru-RU" dirty="0"/>
              <a:t> 7. Знать меру. Не применять силу во вред людям, животным, инопланетянам и различным существам! </a:t>
            </a:r>
          </a:p>
          <a:p>
            <a:r>
              <a:rPr lang="ru-RU" dirty="0">
                <a:solidFill>
                  <a:srgbClr val="FF0000"/>
                </a:solidFill>
              </a:rPr>
              <a:t>Клятву подписываем отпечатком большого пальца</a:t>
            </a:r>
            <a:r>
              <a:rPr lang="ru-RU" dirty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www.osd.ru/ftproot/users/0013461/t0004015/0000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686" y="4172264"/>
            <a:ext cx="2306082" cy="22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6078" y="4172264"/>
            <a:ext cx="2306082" cy="2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5150" t="20920" r="25757"/>
          <a:stretch>
            <a:fillRect/>
          </a:stretch>
        </p:blipFill>
        <p:spPr bwMode="auto">
          <a:xfrm>
            <a:off x="611560" y="4224768"/>
            <a:ext cx="3096344" cy="2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9978" y="332656"/>
            <a:ext cx="7731539" cy="28315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 ПРЕКРАСНО СПРАВИЛИСЬ </a:t>
            </a:r>
          </a:p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ЗАДАНИЯМИ</a:t>
            </a:r>
          </a:p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СТАЛ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file"/>
              </a:rPr>
              <a:t>И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детективами – практикантами</a:t>
            </a:r>
          </a:p>
          <a:p>
            <a:pPr algn="ctr"/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Минутка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релаксации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перед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сложным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заданием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Отрывок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мультфильма</a:t>
            </a:r>
            <a:endParaRPr lang="uk-UA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7" name="Picture 1" descr="C:\Users\Администратор\Pictures\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57500" y="3284984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Женщина осень и зонтик | Фото большого размера и векторный клипарт |  CLIP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702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2F01D-0CC6-41B4-909A-F950B6D24106}"/>
              </a:ext>
            </a:extLst>
          </p:cNvPr>
          <p:cNvSpPr txBox="1"/>
          <p:nvPr/>
        </p:nvSpPr>
        <p:spPr>
          <a:xfrm>
            <a:off x="107504" y="6093296"/>
            <a:ext cx="904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Папа с дочкой шли по улице. Целый час дождь хлестал как из ведра. Вдруг из соседнего </a:t>
            </a:r>
          </a:p>
          <a:p>
            <a:r>
              <a:rPr lang="ru-RU" dirty="0">
                <a:solidFill>
                  <a:schemeClr val="bg1"/>
                </a:solidFill>
              </a:rPr>
              <a:t>дома раздался громкий  выстрел.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C2F7F-47CB-42AB-9364-1F62AE4FA1E8}"/>
              </a:ext>
            </a:extLst>
          </p:cNvPr>
          <p:cNvSpPr txBox="1"/>
          <p:nvPr/>
        </p:nvSpPr>
        <p:spPr>
          <a:xfrm>
            <a:off x="2030086" y="206967"/>
            <a:ext cx="508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ЗАДАНИЕ №1 ДЛЯ ДЕТЕКТИВОВ - ПРАКТИКАНТОВ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9" name="Picture 1" descr="C:\Users\Администратор\Pictures\unnam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F79E6-B7A7-439B-8AEB-E0E9C2660E37}"/>
              </a:ext>
            </a:extLst>
          </p:cNvPr>
          <p:cNvSpPr txBox="1"/>
          <p:nvPr/>
        </p:nvSpPr>
        <p:spPr>
          <a:xfrm>
            <a:off x="2483768" y="274638"/>
            <a:ext cx="395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 ДВЕРИ ПОДЪЕЗДА БЫЛА ВЫВЕСКА: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В Керчи в подъезде жилого дома зарезали мужчину"/>
          <p:cNvPicPr>
            <a:picLocks noChangeAspect="1" noChangeArrowheads="1"/>
          </p:cNvPicPr>
          <p:nvPr/>
        </p:nvPicPr>
        <p:blipFill>
          <a:blip r:embed="rId2" cstate="print"/>
          <a:srcRect l="18900" b="206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3F19B-E5A9-4822-9501-BEDCB8AE8AC2}"/>
              </a:ext>
            </a:extLst>
          </p:cNvPr>
          <p:cNvSpPr txBox="1"/>
          <p:nvPr/>
        </p:nvSpPr>
        <p:spPr>
          <a:xfrm>
            <a:off x="539552" y="5383033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Папа, а за ним дочь открыли дверь парадной  и бросились бежать по ступенькам вверх. На лестничной площадке  второго этажа они увидели тело убитого мужчины. Рядом была дверь адвокатской конторы. В убитом папа признал самого адвоката.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Открытое окно со стеклом после дождя | Премиум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D870E-8962-4E78-9BDF-6F0C64460039}"/>
              </a:ext>
            </a:extLst>
          </p:cNvPr>
          <p:cNvSpPr txBox="1"/>
          <p:nvPr/>
        </p:nvSpPr>
        <p:spPr>
          <a:xfrm>
            <a:off x="107504" y="5985957"/>
            <a:ext cx="413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ПАПА ЗАШЕЛ ВОВНУТРЬ КОНТОРЫ, Т.К.</a:t>
            </a:r>
          </a:p>
          <a:p>
            <a:r>
              <a:rPr lang="ru-RU" b="1" dirty="0">
                <a:solidFill>
                  <a:schemeClr val="bg1"/>
                </a:solidFill>
              </a:rPr>
              <a:t>ДВЕРЬ БЫЛА ПРИОТКРЫТА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83287-205E-4088-83D1-075716D2AC76}"/>
              </a:ext>
            </a:extLst>
          </p:cNvPr>
          <p:cNvSpPr txBox="1"/>
          <p:nvPr/>
        </p:nvSpPr>
        <p:spPr>
          <a:xfrm>
            <a:off x="4899019" y="5732894"/>
            <a:ext cx="4401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ОКНО БЫЛО ОТКРЫТО НАСТЕЖЬ, НА ПОЛ </a:t>
            </a:r>
          </a:p>
          <a:p>
            <a:r>
              <a:rPr lang="ru-RU" b="1" dirty="0">
                <a:solidFill>
                  <a:schemeClr val="bg1"/>
                </a:solidFill>
              </a:rPr>
              <a:t>НАТЕКЛА ОГРОМНАЯ ЛУЖА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&amp;quot;Детвора&amp;quot; - Детские - Шаблоны презентаций | Child  day, Cartoon kids, Baby boy to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424936" cy="63187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2060848"/>
            <a:ext cx="619268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РЕБЕНОК БУДУЩЕГО: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Работает в команде, умеет договариваться, общаться;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Ставит и решает новые задачи, принимает самостоятельные решения;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Умеет концентрировать внимание;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Имеет цифровую грамотность;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Мобильно перестраивается (учится всю жизнь);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Имеет пространственное, критическое мышление</a:t>
            </a:r>
          </a:p>
          <a:p>
            <a:r>
              <a:rPr lang="ru-RU" dirty="0"/>
              <a:t>*    Занимается поисковой деятельностью; </a:t>
            </a:r>
          </a:p>
          <a:p>
            <a:r>
              <a:rPr lang="ru-RU" dirty="0"/>
              <a:t>*    </a:t>
            </a:r>
            <a:r>
              <a:rPr lang="ru-RU" dirty="0" err="1"/>
              <a:t>Стрессоустойчивый</a:t>
            </a:r>
            <a:r>
              <a:rPr lang="ru-RU" dirty="0"/>
              <a:t> человек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ВСЕ ЭТО ОБЕСПЕЧИВАЕТ КВЕСТ-ТЕХНОЛОГИЯ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К чему снится мыть полы в доме шваброй или руками? Приснилось как мыли полы  тряпкой на работе или в школе? Видели во сне как это делает покойник?  Толкование сна по разным сонникам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9250"/>
            <a:ext cx="9144000" cy="694725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9702" t="14540" b="25684"/>
          <a:stretch>
            <a:fillRect/>
          </a:stretch>
        </p:blipFill>
        <p:spPr bwMode="auto">
          <a:xfrm>
            <a:off x="3491880" y="4193704"/>
            <a:ext cx="53640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C56FB-22A0-4B05-9DB8-90B68846993A}"/>
              </a:ext>
            </a:extLst>
          </p:cNvPr>
          <p:cNvSpPr txBox="1"/>
          <p:nvPr/>
        </p:nvSpPr>
        <p:spPr>
          <a:xfrm>
            <a:off x="179512" y="5953174"/>
            <a:ext cx="9140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На коленях  стоял какой-то мужчина и пытался тряпкой убрать лужу. Нервничая, он </a:t>
            </a:r>
          </a:p>
          <a:p>
            <a:r>
              <a:rPr lang="ru-RU" b="1" dirty="0">
                <a:solidFill>
                  <a:schemeClr val="bg1"/>
                </a:solidFill>
              </a:rPr>
              <a:t>сообщил, что он помощник адвоката и уже час  дожидается его в конторе. О случившим-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ся</a:t>
            </a:r>
            <a:r>
              <a:rPr lang="ru-RU" b="1" dirty="0">
                <a:solidFill>
                  <a:schemeClr val="bg1"/>
                </a:solidFill>
              </a:rPr>
              <a:t> он ничего не знает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https://docs.google.com/forms/d/e/1FAIpQLScITU7jTZ1sWPEHpqntgUAYgJ-iBwMW_zg48JLLx8T-54aOzQ/viewform</a:t>
            </a:r>
            <a:endParaRPr lang="uk-UA" dirty="0"/>
          </a:p>
          <a:p>
            <a:endParaRPr lang="ru-RU" dirty="0"/>
          </a:p>
        </p:txBody>
      </p:sp>
      <p:pic>
        <p:nvPicPr>
          <p:cNvPr id="6147" name="Picture 3" descr="C:\Users\Администратор\Pictures\ХОЛМ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209925"/>
            <a:ext cx="5734050" cy="36480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02432" y="332656"/>
            <a:ext cx="64383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ПРЕСТУПНИК?</a:t>
            </a:r>
          </a:p>
          <a:p>
            <a:pPr algn="ctr"/>
            <a:r>
              <a:rPr lang="uk-UA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Выходим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Google -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форму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DA220-38BC-48DA-92FA-B673C1C6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ОТВЕТЬТЕ НА ВОПРОСЫ НА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Google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</a:t>
            </a:r>
            <a:r>
              <a:rPr lang="uk-UA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форме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EAEC26-7BCC-419E-8589-73184531DB2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C99"/>
          </a:solidFill>
        </p:spPr>
        <p:txBody>
          <a:bodyPr>
            <a:normAutofit fontScale="47500" lnSpcReduction="20000"/>
          </a:bodyPr>
          <a:lstStyle/>
          <a:p>
            <a:r>
              <a:rPr lang="en-US" dirty="0"/>
              <a:t>1</a:t>
            </a:r>
            <a:r>
              <a:rPr lang="ru-RU" dirty="0"/>
              <a:t>. Ваши ФИО</a:t>
            </a:r>
          </a:p>
          <a:p>
            <a:r>
              <a:rPr lang="ru-RU" dirty="0"/>
              <a:t>2. Кого вы подозреваете:</a:t>
            </a:r>
          </a:p>
          <a:p>
            <a:r>
              <a:rPr lang="ru-RU" dirty="0"/>
              <a:t>А) Неизвестный с улицы</a:t>
            </a:r>
          </a:p>
          <a:p>
            <a:r>
              <a:rPr lang="ru-RU" dirty="0"/>
              <a:t>Б) Сосед по подъезду</a:t>
            </a:r>
          </a:p>
          <a:p>
            <a:r>
              <a:rPr lang="ru-RU" dirty="0"/>
              <a:t>В) Помощник детектива </a:t>
            </a:r>
          </a:p>
          <a:p>
            <a:r>
              <a:rPr lang="ru-RU" dirty="0"/>
              <a:t>В прениях выходим на правильный ответ(правильный ответ - «В»)</a:t>
            </a:r>
          </a:p>
          <a:p>
            <a:r>
              <a:rPr lang="ru-RU" dirty="0"/>
              <a:t>2. Почему вы подозреваете помощника?</a:t>
            </a:r>
          </a:p>
          <a:p>
            <a:r>
              <a:rPr lang="ru-RU" dirty="0"/>
              <a:t>А) Он нервничал</a:t>
            </a:r>
          </a:p>
          <a:p>
            <a:r>
              <a:rPr lang="ru-RU" dirty="0"/>
              <a:t>Б) Он подозрительный</a:t>
            </a:r>
          </a:p>
          <a:p>
            <a:r>
              <a:rPr lang="ru-RU" dirty="0"/>
              <a:t>В) Он врет    </a:t>
            </a:r>
          </a:p>
          <a:p>
            <a:r>
              <a:rPr lang="ru-RU" dirty="0"/>
              <a:t>(правильный ответ «В»)</a:t>
            </a:r>
          </a:p>
          <a:p>
            <a:r>
              <a:rPr lang="ru-RU" dirty="0"/>
              <a:t>3. Докажите, что он врёт</a:t>
            </a:r>
          </a:p>
          <a:p>
            <a:r>
              <a:rPr lang="ru-RU" dirty="0"/>
              <a:t>А) Лужа на полу</a:t>
            </a:r>
          </a:p>
          <a:p>
            <a:r>
              <a:rPr lang="ru-RU" dirty="0"/>
              <a:t>Б) Окно открыто</a:t>
            </a:r>
          </a:p>
          <a:p>
            <a:r>
              <a:rPr lang="ru-RU" dirty="0"/>
              <a:t>В) Он в конторе уже один час</a:t>
            </a:r>
          </a:p>
          <a:p>
            <a:r>
              <a:rPr lang="ru-RU" dirty="0"/>
              <a:t>(правильные ответы «А» , «Б», «В») Почему?</a:t>
            </a:r>
          </a:p>
          <a:p>
            <a:r>
              <a:rPr lang="ru-RU" dirty="0"/>
              <a:t>Если бы помощник был 1 час в конторе, он бы закрыл окно, когда начался дождь, и не вытирал лужу через час своего пребывания здесь.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C1425-90D1-4CC4-9560-1F71D6777837}"/>
              </a:ext>
            </a:extLst>
          </p:cNvPr>
          <p:cNvSpPr txBox="1"/>
          <p:nvPr/>
        </p:nvSpPr>
        <p:spPr>
          <a:xfrm>
            <a:off x="3347864" y="6144013"/>
            <a:ext cx="19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ДЕЛО РАСКРЫТО!</a:t>
            </a:r>
          </a:p>
        </p:txBody>
      </p:sp>
    </p:spTree>
    <p:extLst>
      <p:ext uri="{BB962C8B-B14F-4D97-AF65-F5344CB8AC3E}">
        <p14:creationId xmlns:p14="http://schemas.microsoft.com/office/powerpoint/2010/main" val="378465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Pictures\женщина-плачет-человеческие-эмоции-телефонный-разговор-рисунок-157553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6661" y="1279301"/>
            <a:ext cx="4287472" cy="45259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1092" y="0"/>
            <a:ext cx="78418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ТЕПЕРЬ ВАШЕ ПЕРВОЕ НАСТОЯЩЕЕ ДЕЛО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4606" y="692696"/>
            <a:ext cx="37990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КРАЖА В ОТЕЛЕ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44203" t="46070" r="47799" b="38758"/>
          <a:stretch>
            <a:fillRect/>
          </a:stretch>
        </p:blipFill>
        <p:spPr bwMode="auto">
          <a:xfrm>
            <a:off x="5344567" y="1730715"/>
            <a:ext cx="316835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4BBE1-D523-4257-B685-D2CECB96F08E}"/>
              </a:ext>
            </a:extLst>
          </p:cNvPr>
          <p:cNvSpPr txBox="1"/>
          <p:nvPr/>
        </p:nvSpPr>
        <p:spPr>
          <a:xfrm>
            <a:off x="871275" y="5744231"/>
            <a:ext cx="7401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 слышали? Зазвонил телефон. У нас есть телефон. Поднимаем трубку. </a:t>
            </a:r>
          </a:p>
          <a:p>
            <a:r>
              <a:rPr lang="ru-RU" dirty="0"/>
              <a:t>Рыдающая женщина сообщила детективам, что она хозяйка загородного</a:t>
            </a:r>
          </a:p>
          <a:p>
            <a:r>
              <a:rPr lang="ru-RU" dirty="0"/>
              <a:t> отеля и ее ограбили. Она умоляла детективов скорее приехать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Pictures\готель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08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6886" y="0"/>
            <a:ext cx="233975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DC8A4-6CF7-4289-ADE9-A4A05A6283B1}"/>
              </a:ext>
            </a:extLst>
          </p:cNvPr>
          <p:cNvSpPr txBox="1"/>
          <p:nvPr/>
        </p:nvSpPr>
        <p:spPr>
          <a:xfrm flipH="1">
            <a:off x="107504" y="4303455"/>
            <a:ext cx="6362993" cy="255454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И вот мы около отеля. Раннее утро, ночью выпал снег, на нем нет ни следа. На пороге нас встречает хозяйка. Она немного успокоилась. Мы спросили о проживающих в отеле. Она назвала трех женщин, больше жильцов нет: зима.. Детективы сделали вывод, что ночью в отеле было 3 постоялицы и хозяйка. Уверена ли хозяйка, что все постоялицы провели ночь в отеле? «Да, уверена!»,- ответила она. О постояльцах хозяйка была хорошего мнения. На вопрос о том, могли ли они подсмотреть, где находится ключ от сейфа, хозяйка ответила:  «Могли, но в то, что они открыли сейф и унесли все ее деньги, она  не верит»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Pictures\номер в отеле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08920"/>
            <a:ext cx="2987824" cy="36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15278-7561-4306-AC28-C1907718A83B}"/>
              </a:ext>
            </a:extLst>
          </p:cNvPr>
          <p:cNvSpPr txBox="1"/>
          <p:nvPr/>
        </p:nvSpPr>
        <p:spPr>
          <a:xfrm>
            <a:off x="755576" y="5733256"/>
            <a:ext cx="7386446" cy="646331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Мы зашли к первой постоялице. Она проснулась от нашего стука в дверь</a:t>
            </a:r>
          </a:p>
          <a:p>
            <a:r>
              <a:rPr lang="ru-RU" dirty="0"/>
              <a:t> и сказала, что крепко спала и ничего не знает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Pictures\номер в отеле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16" y="404664"/>
            <a:ext cx="9104384" cy="607510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r="24544"/>
          <a:stretch>
            <a:fillRect/>
          </a:stretch>
        </p:blipFill>
        <p:spPr bwMode="auto">
          <a:xfrm>
            <a:off x="5652120" y="3068960"/>
            <a:ext cx="3491880" cy="337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B8C75-69F8-4481-A34D-2CCD841D1B6D}"/>
              </a:ext>
            </a:extLst>
          </p:cNvPr>
          <p:cNvSpPr txBox="1"/>
          <p:nvPr/>
        </p:nvSpPr>
        <p:spPr>
          <a:xfrm>
            <a:off x="39616" y="5692759"/>
            <a:ext cx="8988936" cy="646331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Вторя постоялица проснулась рано утром от криков хозяйки. Она в курсе того, что сейф</a:t>
            </a:r>
          </a:p>
          <a:p>
            <a:r>
              <a:rPr lang="ru-RU" dirty="0"/>
              <a:t> вскрыт и все деньги пропали, но ночью никаких шумов, посторонних звуков не слышала.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Pictures\номер в отел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80975"/>
            <a:ext cx="9753600" cy="649605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938" r="34242"/>
          <a:stretch>
            <a:fillRect/>
          </a:stretch>
        </p:blipFill>
        <p:spPr bwMode="auto">
          <a:xfrm>
            <a:off x="5724128" y="2132856"/>
            <a:ext cx="3672408" cy="445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6074F9-FA39-4B22-9C44-817875E10023}"/>
              </a:ext>
            </a:extLst>
          </p:cNvPr>
          <p:cNvSpPr txBox="1"/>
          <p:nvPr/>
        </p:nvSpPr>
        <p:spPr>
          <a:xfrm>
            <a:off x="-212099" y="5637720"/>
            <a:ext cx="9724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Третья постоялица сообщила, что она не ночевала в отеле, всю ночь пробыла в гостях у своего </a:t>
            </a:r>
          </a:p>
          <a:p>
            <a:r>
              <a:rPr lang="ru-RU" dirty="0">
                <a:solidFill>
                  <a:schemeClr val="bg1"/>
                </a:solidFill>
              </a:rPr>
              <a:t>брата, который живет в 5 мин. ходьбы от отеля, и вернулась в отель перед приходом детективов</a:t>
            </a:r>
          </a:p>
          <a:p>
            <a:r>
              <a:rPr lang="ru-RU" dirty="0">
                <a:solidFill>
                  <a:schemeClr val="bg1"/>
                </a:solidFill>
              </a:rPr>
              <a:t>О краже она совсем  ничего не знает.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2051-C3F8-40AF-AA82-5CCE0C9C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6D8CC3-4FA6-4E5A-9D0B-BCE8C7B5D73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C99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ИДЕТ ОБМЕН МНЕНИЯМИ И ДОКАЗАТЕЛЬСТВАМИ.</a:t>
            </a:r>
          </a:p>
          <a:p>
            <a:r>
              <a:rPr lang="ru-RU" dirty="0"/>
              <a:t>КТО-ТО ДОГАДАЛСЯ, ЧТО ЛЖЕТ ТРЕТЬЯ ПОСТОЯЛИЦА, КОТОРАЯ СКАЗАЛА, ЧТО ВЕРНУЛАСЬ В ОТЕЛЬ НЕЗАДОЛГО ДО ПРИЕЗДА ПОЛИЦИИ.</a:t>
            </a:r>
            <a:br>
              <a:rPr lang="ru-RU" dirty="0"/>
            </a:br>
            <a:r>
              <a:rPr lang="ru-RU" dirty="0"/>
              <a:t>А ВЕДЬ ПОЛИЦИЯ УСТАНОВИЛА, ЧТО СЛЕДОВ НА СНЕГУ НА ВРЕМЯ ИХ ПРИЕЗДА НЕ БЫЛО.</a:t>
            </a:r>
          </a:p>
          <a:p>
            <a:r>
              <a:rPr lang="ru-RU" dirty="0"/>
              <a:t>В комнате этой постоялицы украденного не нашли. Под ее окном обнаружили чьи-то следы.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33391C4-80EE-4B0E-BFB6-D87DE699FBC4}"/>
              </a:ext>
            </a:extLst>
          </p:cNvPr>
          <p:cNvSpPr/>
          <p:nvPr/>
        </p:nvSpPr>
        <p:spPr>
          <a:xfrm>
            <a:off x="259067" y="384473"/>
            <a:ext cx="8884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КТО ЛЖЕТ? КТО  ГРАБИТЕЛЬ?</a:t>
            </a:r>
          </a:p>
        </p:txBody>
      </p:sp>
    </p:spTree>
    <p:extLst>
      <p:ext uri="{BB962C8B-B14F-4D97-AF65-F5344CB8AC3E}">
        <p14:creationId xmlns:p14="http://schemas.microsoft.com/office/powerpoint/2010/main" val="4210907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дувной шар собака картинки, стоковые фото Надувной шар собака |  Depositphoto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69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77430" y="260648"/>
            <a:ext cx="598914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ИДЕМ ПО СЛЕДУ. СНАЧАЛА </a:t>
            </a:r>
            <a:r>
              <a:rPr lang="uk-UA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uk-UA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ДЕЛАЕМ</a:t>
            </a:r>
            <a:r>
              <a:rPr lang="uk-U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СЕБЕ ПОМОЩНИКОВ – СОБАК - ИЩЕЕК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23709"/>
            <a:ext cx="47525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029401"/>
            <a:ext cx="33963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роект «Моя семья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29" y="132785"/>
            <a:ext cx="8897971" cy="6725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87824" y="692696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Первые квесты появились еще в эпоху древних цивилизаций и сопровождают человечество всю его историю. Ведь квест - это головоломка, а головоломки людям приходилось разгадывать во все времена. До определенного времени квесты и педагогика существовали параллельно и не были связаны между собой.</a:t>
            </a:r>
          </a:p>
        </p:txBody>
      </p:sp>
      <p:pic>
        <p:nvPicPr>
          <p:cNvPr id="6" name="Picture 5" descr="C:\Users\Администратор\Documents\дета-и-навигации-поиска-сокровищ-пирата-84738885.jpg"/>
          <p:cNvPicPr>
            <a:picLocks noChangeAspect="1" noChangeArrowheads="1"/>
          </p:cNvPicPr>
          <p:nvPr/>
        </p:nvPicPr>
        <p:blipFill>
          <a:blip r:embed="rId3" cstate="print"/>
          <a:srcRect l="-21804"/>
          <a:stretch>
            <a:fillRect/>
          </a:stretch>
        </p:blipFill>
        <p:spPr bwMode="auto">
          <a:xfrm>
            <a:off x="2555776" y="4005064"/>
            <a:ext cx="4326287" cy="2160240"/>
          </a:xfrm>
          <a:prstGeom prst="rect">
            <a:avLst/>
          </a:prstGeom>
          <a:noFill/>
        </p:spPr>
      </p:pic>
      <p:pic>
        <p:nvPicPr>
          <p:cNvPr id="7" name="Picture 6" descr="C:\Users\Администратор\Documents\png-transparent-treasure-island-piracy-treasure-map-jolly-roger-pirates-elements-hat-happy-birthday-vector-images-gold.png"/>
          <p:cNvPicPr>
            <a:picLocks noChangeAspect="1" noChangeArrowheads="1"/>
          </p:cNvPicPr>
          <p:nvPr/>
        </p:nvPicPr>
        <p:blipFill>
          <a:blip r:embed="rId4" cstate="print"/>
          <a:srcRect r="66999"/>
          <a:stretch>
            <a:fillRect/>
          </a:stretch>
        </p:blipFill>
        <p:spPr bwMode="auto">
          <a:xfrm>
            <a:off x="7092280" y="188640"/>
            <a:ext cx="1728192" cy="6109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t4.depositphotos.com/1502311/21193/v/1600/depositphotos_211938730-stock-illustration-foot-prints-set-vector.jpg"/>
          <p:cNvPicPr>
            <a:picLocks noChangeAspect="1" noChangeArrowheads="1"/>
          </p:cNvPicPr>
          <p:nvPr/>
        </p:nvPicPr>
        <p:blipFill>
          <a:blip r:embed="rId3" cstate="print"/>
          <a:srcRect l="33232" t="17753" r="36468" b="22533"/>
          <a:stretch>
            <a:fillRect/>
          </a:stretch>
        </p:blipFill>
        <p:spPr bwMode="auto">
          <a:xfrm>
            <a:off x="49119" y="1268760"/>
            <a:ext cx="3355594" cy="4005064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3287" t="8633" r="17827" b="11205"/>
          <a:stretch>
            <a:fillRect/>
          </a:stretch>
        </p:blipFill>
        <p:spPr bwMode="auto">
          <a:xfrm>
            <a:off x="4572000" y="426976"/>
            <a:ext cx="38884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7" y="4373525"/>
            <a:ext cx="4176465" cy="4005064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Следы вырезаны из бумаги и лежат в коридоре (на снегу)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Pictures\станц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08384"/>
            <a:ext cx="4924911" cy="2664296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Pictures\осторож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653136"/>
            <a:ext cx="797835" cy="72008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33320"/>
            <a:ext cx="3558902" cy="507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Администратор\Pictures\осторож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31" y="112040"/>
            <a:ext cx="3430691" cy="309634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3FC955-7427-4D92-B095-18C88CD9A8DA}"/>
              </a:ext>
            </a:extLst>
          </p:cNvPr>
          <p:cNvSpPr txBox="1"/>
          <p:nvPr/>
        </p:nvSpPr>
        <p:spPr>
          <a:xfrm flipH="1">
            <a:off x="395536" y="5724515"/>
            <a:ext cx="823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ВОТ СЛЕДЫ ЗАКОНЧИЛИСЬ ОКОЛО КАКОГО-ТО ЗДАНИЯ. СРОЧНО ПЕРЕВОДИМ С АНГЛИЙСКОГО. ЭТО ЖЕЛЕЗНОДОРОЖНАЯ СТАНЦИЯ. НО КАКОЙ ЗНАК ВВЕРХУ? В ТАБЛИЧКЕ ПРЕДУПРЕЖДАЮЩИХ  ЗНАКОВ МЫ НАШЛИ ЕГО НАЗВАНИЕ: «ОСТОРОЖНО! НАПРЯЖЕНИЕ!»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osd.ru/ftproot/users/0013461/t0004015/0000008.jpg"/>
          <p:cNvPicPr/>
          <p:nvPr/>
        </p:nvPicPr>
        <p:blipFill>
          <a:blip r:embed="rId2" cstate="print"/>
          <a:srcRect l="32990" r="23540"/>
          <a:stretch>
            <a:fillRect/>
          </a:stretch>
        </p:blipFill>
        <p:spPr bwMode="auto">
          <a:xfrm>
            <a:off x="1979712" y="0"/>
            <a:ext cx="4824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4431A-8B5F-4DFD-ACAA-E58B21A7CC85}"/>
              </a:ext>
            </a:extLst>
          </p:cNvPr>
          <p:cNvSpPr txBox="1"/>
          <p:nvPr/>
        </p:nvSpPr>
        <p:spPr>
          <a:xfrm>
            <a:off x="683568" y="58052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highlight>
                  <a:srgbClr val="FFFF00"/>
                </a:highlight>
              </a:rPr>
              <a:t>ЧТО НАДО СДЕЛАТЬ? МЫ ОТКЛЮЧИЛИ РЫЧАГ НА ЩИТКЕ, ПРОВЕРИЛИ, ЧТО ЭЛЕКТРИЧЕСТВА НЕТ, И  ОЧЕНЬ ОСТОРОЖНО ОТКРЫЛИ ДВЕРЬ. ВХОД БЫЛ ОПУТАН ЭЛЕКТРИЧЕСКИМИ ПРОВОДАМИ, НО ОНИ УЖЕ БЫЛИ БЕЗОПАСНЫ</a:t>
            </a:r>
            <a:r>
              <a:rPr lang="ru-RU" dirty="0">
                <a:highlight>
                  <a:srgbClr val="FFFF00"/>
                </a:highlight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www.osd.ru/ftproot/users/0013461/t0004015/000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869" y="2832304"/>
            <a:ext cx="403244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3815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4664"/>
            <a:ext cx="4050332" cy="302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713E7-EC5E-4B5D-9C03-AB14BF1C37BF}"/>
              </a:ext>
            </a:extLst>
          </p:cNvPr>
          <p:cNvSpPr txBox="1"/>
          <p:nvPr/>
        </p:nvSpPr>
        <p:spPr>
          <a:xfrm>
            <a:off x="-153332" y="4826675"/>
            <a:ext cx="94506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highlight>
                  <a:srgbClr val="FFFF00"/>
                </a:highlight>
              </a:rPr>
              <a:t>ПАССАЖИРАМ НА ВОКЗАЛЕ МЫ ПРЕДЛОЖИЛИ ПОКИНУТЬ ПОМЕЩЕНИЕ, В ЦЕНТРЕ ВОКЗАЛА</a:t>
            </a:r>
          </a:p>
          <a:p>
            <a:r>
              <a:rPr lang="ru-RU" b="1" dirty="0">
                <a:highlight>
                  <a:srgbClr val="FFFF00"/>
                </a:highlight>
              </a:rPr>
              <a:t> ЛЕЖАЛ ЧЕМОДАН, К НЕМУ БЫЛА ПРИВЯЗАНА ВЗРЫВЧАТКА И ЧАСЫ К НЕЙ. НА ЧЕМОДАНЕ</a:t>
            </a:r>
          </a:p>
          <a:p>
            <a:r>
              <a:rPr lang="ru-RU" b="1" dirty="0">
                <a:highlight>
                  <a:srgbClr val="FFFF00"/>
                </a:highlight>
              </a:rPr>
              <a:t> БЫЛ ТАЙМЕР, НА НЕМ ВЫСТАВЛЕНО ВРЕМЯ: 9.00. ДО ВЗРЫВА ОСТАВАЛОСЬ 10 МИН. НА </a:t>
            </a:r>
          </a:p>
          <a:p>
            <a:r>
              <a:rPr lang="ru-RU" b="1" dirty="0">
                <a:highlight>
                  <a:srgbClr val="FFFF00"/>
                </a:highlight>
              </a:rPr>
              <a:t>ЧЕМОДАНЕ ЛЕЖАЛА ЗАПИСКА  ОТ ПРЕСТУПНИКА: «УСПЕЕТЕ ОТКРЫТЬ ЧЕМОДАН- ВЗРЫВА </a:t>
            </a:r>
          </a:p>
          <a:p>
            <a:r>
              <a:rPr lang="ru-RU" b="1" dirty="0">
                <a:highlight>
                  <a:srgbClr val="FFFF00"/>
                </a:highlight>
              </a:rPr>
              <a:t>НЕ БУДЕТ. НЕ УСПЕЕТЕ-ПРОЗВУЧИТ ВЗРЫВ , ВЫ БУДЕТЕ ПОКАЛЕЧЕНЫ, А УКРАДЕННЫЕ </a:t>
            </a:r>
          </a:p>
          <a:p>
            <a:r>
              <a:rPr lang="ru-RU" b="1" dirty="0">
                <a:highlight>
                  <a:srgbClr val="FFFF00"/>
                </a:highlight>
              </a:rPr>
              <a:t>ДЕНЬГИ СГОРЯТ.ЧТОБЫ ОТКРЫТЬ ЧЕМОДАН, НАДО ОТГАДАТЬ ЦИФРУ, НА КОТОРУЮ НУЖНО</a:t>
            </a:r>
          </a:p>
          <a:p>
            <a:r>
              <a:rPr lang="ru-RU" b="1" dirty="0">
                <a:highlight>
                  <a:srgbClr val="FFFF00"/>
                </a:highlight>
              </a:rPr>
              <a:t> ПЕРЕЩЕЛКНУТЬ ПОКАЗАНИЯ НА ТАЙМЕРЕ.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t="10148" b="9075"/>
          <a:stretch/>
        </p:blipFill>
        <p:spPr bwMode="auto">
          <a:xfrm>
            <a:off x="1907704" y="1980442"/>
            <a:ext cx="4752528" cy="28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986F2-BF48-4DA6-BAA9-2EADE1C4869C}"/>
              </a:ext>
            </a:extLst>
          </p:cNvPr>
          <p:cNvSpPr txBox="1"/>
          <p:nvPr/>
        </p:nvSpPr>
        <p:spPr>
          <a:xfrm>
            <a:off x="3131840" y="476672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ЗАГАДКА БЫЛА ТАКОЙ: </a:t>
            </a:r>
          </a:p>
          <a:p>
            <a:r>
              <a:rPr lang="ru-RU" b="1" dirty="0"/>
              <a:t>ЛЕСТНИЦА НА КРЫШЕ,</a:t>
            </a:r>
            <a:br>
              <a:rPr lang="ru-RU" b="1" dirty="0"/>
            </a:br>
            <a:r>
              <a:rPr lang="ru-RU" b="1" dirty="0"/>
              <a:t>ВНУТРИ ЕСТЬ РУКАВА.</a:t>
            </a:r>
            <a:br>
              <a:rPr lang="ru-RU" b="1" dirty="0"/>
            </a:br>
            <a:r>
              <a:rPr lang="ru-RU" b="1" dirty="0"/>
              <a:t>НЕ ХОЧЕТ ЕХАТЬ ТИШЕ,</a:t>
            </a:r>
            <a:br>
              <a:rPr lang="ru-RU" b="1" dirty="0"/>
            </a:br>
            <a:r>
              <a:rPr lang="ru-RU" b="1" dirty="0"/>
              <a:t>КРИЧИТ, НО НЕ СЛОВА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51F98-9215-4A70-9815-28EBA3F74A09}"/>
              </a:ext>
            </a:extLst>
          </p:cNvPr>
          <p:cNvSpPr txBox="1"/>
          <p:nvPr/>
        </p:nvSpPr>
        <p:spPr>
          <a:xfrm>
            <a:off x="191506" y="4941168"/>
            <a:ext cx="87609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ЭТО ПОЖАРНАЯ МАШИНА, ДЛЯ ЁЁ ВЫЗОВА НУЖНО НАБРАТЬ НОМЕР: 01.</a:t>
            </a:r>
          </a:p>
          <a:p>
            <a:r>
              <a:rPr lang="ru-RU" dirty="0"/>
              <a:t> ЦИФРЫ НА ТАЙМЕРЕ БЫЛИ ИСПРАВЛЕНЫ НА 01, ЗАМКИ НА ЧЕМОДАНЕ ОТКРЫЛИСЬ,</a:t>
            </a:r>
          </a:p>
          <a:p>
            <a:r>
              <a:rPr lang="ru-RU" dirty="0"/>
              <a:t> И МЫ УВИДЕЛИ, ЧТО ОН ЗАБИТ ДЕНЬГАМИ. ПРЕСТУПНИК (ОЧЕВИДНО, БРАТ </a:t>
            </a:r>
          </a:p>
          <a:p>
            <a:r>
              <a:rPr lang="ru-RU" dirty="0"/>
              <a:t>ТРЕТЬЕЙ ПОСТОЯЛИЦЫ, КОТОРАЯ УТРОМ ПОСЛЕ ПРИХОДА ДЕТЕКТИВОВ ВЫЗВАЛА ЕГО </a:t>
            </a:r>
          </a:p>
          <a:p>
            <a:r>
              <a:rPr lang="ru-RU" dirty="0"/>
              <a:t>ПО ТЕЛЕФОНУ И УСПЕЛА  ПЕРЕДАТЬ ЧЕМОДАН С ДЕНЬГАМИ В ОКНО), БЕЖАЛ, ДЕНЬГИ</a:t>
            </a:r>
          </a:p>
          <a:p>
            <a:r>
              <a:rPr lang="ru-RU" dirty="0"/>
              <a:t> БЫЛИ ПЕРЕСЧИТАНЫ И ВОЗВРАЩЕНЫ ХОЗЯЙКЕ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 какой профессией мы сегодня познакомились? Какие качества характера надо иметь детективу?  Что для вас было сложно в расследовании ? Что было легко и понравилось? </a:t>
            </a:r>
          </a:p>
          <a:p>
            <a:r>
              <a:rPr lang="ru-RU" dirty="0"/>
              <a:t>Какие школьные предметы мы упомянули сегодня? Знаете ли вы теперь о знаке  " Осторожно! </a:t>
            </a:r>
            <a:r>
              <a:rPr lang="ru-RU" dirty="0" err="1"/>
              <a:t>Напряжение!"и</a:t>
            </a:r>
            <a:r>
              <a:rPr lang="ru-RU" dirty="0"/>
              <a:t> о действиях в случае встречи с таким знаком?</a:t>
            </a:r>
          </a:p>
          <a:p>
            <a:r>
              <a:rPr lang="ru-RU" dirty="0"/>
              <a:t>Есть ли у вас качества детектива?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8118" y="404664"/>
            <a:ext cx="7649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АНАЛИЗ НАШЕЙ РАБОТИ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772816"/>
            <a:ext cx="43383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128792" cy="828725"/>
          </a:xfrm>
        </p:spPr>
        <p:txBody>
          <a:bodyPr>
            <a:noAutofit/>
          </a:bodyPr>
          <a:lstStyle/>
          <a:p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uk-UA" sz="1600" b="1" i="1" dirty="0"/>
            </a:br>
            <a:br>
              <a:rPr lang="ru-RU" sz="1600" i="1" dirty="0"/>
            </a:br>
            <a:br>
              <a:rPr lang="ru-RU" dirty="0"/>
            </a:br>
            <a:r>
              <a:rPr lang="ru-RU" sz="2000" dirty="0">
                <a:latin typeface="Bahnschrift SemiBold Condensed" panose="020B0502040204020203" pitchFamily="34" charset="0"/>
              </a:rPr>
              <a:t>Совершенно секретно. Изучать только ночью под одеялом</a:t>
            </a:r>
            <a:br>
              <a:rPr lang="ru-RU" dirty="0"/>
            </a:br>
            <a:r>
              <a:rPr lang="en-US" sz="1600" dirty="0"/>
              <a:t> </a:t>
            </a:r>
            <a:r>
              <a:rPr lang="ru-RU" sz="1600" dirty="0"/>
              <a:t> </a:t>
            </a:r>
            <a:r>
              <a:rPr lang="uk-UA" sz="1600" i="1" dirty="0"/>
              <a:t> </a:t>
            </a:r>
            <a:br>
              <a:rPr lang="ru-RU" sz="1600" i="1" dirty="0"/>
            </a:br>
            <a:r>
              <a:rPr lang="uk-UA" sz="1600" i="1" dirty="0"/>
              <a:t>                </a:t>
            </a:r>
            <a:r>
              <a:rPr lang="uk-UA" sz="1600" b="1" i="1" dirty="0">
                <a:solidFill>
                  <a:srgbClr val="FF0000"/>
                </a:solidFill>
              </a:rPr>
              <a:t>Диплом юного детектива</a:t>
            </a:r>
            <a:br>
              <a:rPr lang="uk-UA" sz="1600" b="1" i="1" dirty="0">
                <a:solidFill>
                  <a:srgbClr val="FF0000"/>
                </a:solidFill>
              </a:rPr>
            </a:br>
            <a:r>
              <a:rPr lang="uk-UA" sz="1600" i="1" dirty="0"/>
              <a:t> </a:t>
            </a:r>
            <a:r>
              <a:rPr lang="uk-UA" sz="1600" i="1" dirty="0" err="1"/>
              <a:t>Выдано</a:t>
            </a:r>
            <a:r>
              <a:rPr lang="uk-UA" sz="1600" i="1" dirty="0"/>
              <a:t>____________________________________ </a:t>
            </a:r>
            <a:r>
              <a:rPr lang="uk-UA" sz="1600" i="1" dirty="0" err="1"/>
              <a:t>как</a:t>
            </a:r>
            <a:r>
              <a:rPr lang="uk-UA" sz="1600" i="1" dirty="0"/>
              <a:t> </a:t>
            </a:r>
            <a:r>
              <a:rPr lang="uk-UA" sz="1600" i="1" dirty="0" err="1"/>
              <a:t>удостоверение</a:t>
            </a:r>
            <a:r>
              <a:rPr lang="uk-UA" sz="1600" i="1" dirty="0"/>
              <a:t> о том,   </a:t>
            </a:r>
            <a:r>
              <a:rPr lang="uk-UA" sz="1600" i="1" dirty="0" err="1"/>
              <a:t>что</a:t>
            </a:r>
            <a:r>
              <a:rPr lang="uk-UA" sz="1600" i="1" dirty="0"/>
              <a:t> он он(а) «___»_____2024 г.    </a:t>
            </a:r>
            <a:r>
              <a:rPr lang="uk-UA" sz="1600" i="1" dirty="0" err="1"/>
              <a:t>окончил</a:t>
            </a:r>
            <a:r>
              <a:rPr lang="uk-UA" sz="1600" i="1" dirty="0"/>
              <a:t>(ла) «Школу </a:t>
            </a:r>
            <a:r>
              <a:rPr lang="uk-UA" sz="1600" i="1" dirty="0" err="1"/>
              <a:t>детективов</a:t>
            </a:r>
            <a:r>
              <a:rPr lang="uk-UA" sz="1600" i="1" dirty="0"/>
              <a:t> </a:t>
            </a:r>
            <a:r>
              <a:rPr lang="uk-UA" sz="1600" i="1" dirty="0" err="1"/>
              <a:t>мистера</a:t>
            </a:r>
            <a:r>
              <a:rPr lang="uk-UA" sz="1600" i="1" dirty="0"/>
              <a:t> Шерлока Холмса» з </a:t>
            </a:r>
            <a:r>
              <a:rPr lang="uk-UA" sz="1600" i="1" dirty="0" err="1"/>
              <a:t>отличием</a:t>
            </a:r>
            <a:r>
              <a:rPr lang="uk-UA" sz="1600" i="1" dirty="0"/>
              <a:t>. </a:t>
            </a:r>
            <a:br>
              <a:rPr lang="ru-RU" sz="1600" i="1" dirty="0"/>
            </a:br>
            <a:r>
              <a:rPr lang="uk-UA" sz="1600" b="1" i="1" dirty="0">
                <a:solidFill>
                  <a:srgbClr val="FF0000"/>
                </a:solidFill>
              </a:rPr>
              <a:t>  Диплом </a:t>
            </a:r>
            <a:r>
              <a:rPr lang="uk-UA" sz="1600" b="1" i="1" dirty="0" err="1">
                <a:solidFill>
                  <a:srgbClr val="FF0000"/>
                </a:solidFill>
              </a:rPr>
              <a:t>даёт</a:t>
            </a:r>
            <a:r>
              <a:rPr lang="uk-UA" sz="1600" b="1" i="1" dirty="0">
                <a:solidFill>
                  <a:srgbClr val="FF0000"/>
                </a:solidFill>
              </a:rPr>
              <a:t> право:</a:t>
            </a:r>
            <a:br>
              <a:rPr lang="ru-RU" sz="1600" i="1" dirty="0"/>
            </a:br>
            <a:r>
              <a:rPr lang="ru-RU" sz="1600" i="1" dirty="0"/>
              <a:t>          </a:t>
            </a:r>
            <a:r>
              <a:rPr lang="uk-UA" sz="1600" i="1" dirty="0"/>
              <a:t>1. В</a:t>
            </a:r>
            <a:r>
              <a:rPr lang="en-US" sz="1600" i="1" dirty="0" err="1"/>
              <a:t>ести</a:t>
            </a:r>
            <a:r>
              <a:rPr lang="en-US" sz="1600" i="1" dirty="0"/>
              <a:t> р</a:t>
            </a:r>
            <a:r>
              <a:rPr lang="ru-RU" sz="1600" i="1" dirty="0" err="1"/>
              <a:t>асследование</a:t>
            </a:r>
            <a:r>
              <a:rPr lang="ru-RU" sz="1600" i="1" dirty="0"/>
              <a:t> громких преступлений</a:t>
            </a:r>
            <a:r>
              <a:rPr lang="uk-UA" sz="1600" i="1" dirty="0"/>
              <a:t>,</a:t>
            </a:r>
            <a:r>
              <a:rPr lang="en-US" sz="1600" i="1" dirty="0"/>
              <a:t> </a:t>
            </a:r>
            <a:r>
              <a:rPr lang="ru-RU" sz="1600" i="1" dirty="0"/>
              <a:t>предварительно хорошо</a:t>
            </a:r>
            <a:r>
              <a:rPr lang="en-US" sz="1600" i="1" dirty="0"/>
              <a:t>  </a:t>
            </a:r>
            <a:r>
              <a:rPr lang="en-US" sz="1600" i="1" dirty="0" err="1"/>
              <a:t>замаск</a:t>
            </a:r>
            <a:r>
              <a:rPr lang="ru-RU" sz="1600" i="1" dirty="0" err="1"/>
              <a:t>ировавшись</a:t>
            </a:r>
            <a:r>
              <a:rPr lang="en-US" sz="1600" i="1" dirty="0"/>
              <a:t>. </a:t>
            </a:r>
            <a:br>
              <a:rPr lang="ru-RU" sz="1600" i="1" dirty="0"/>
            </a:br>
            <a:r>
              <a:rPr lang="ru-RU" sz="1600" i="1" dirty="0"/>
              <a:t>            </a:t>
            </a:r>
            <a:r>
              <a:rPr lang="uk-UA" sz="1600" i="1" dirty="0"/>
              <a:t>2.В</a:t>
            </a:r>
            <a:r>
              <a:rPr lang="en-US" sz="1600" i="1" dirty="0" err="1"/>
              <a:t>ести</a:t>
            </a:r>
            <a:r>
              <a:rPr lang="en-US" sz="1600" i="1" dirty="0"/>
              <a:t> </a:t>
            </a:r>
            <a:r>
              <a:rPr lang="en-US" sz="1600" i="1" dirty="0" err="1"/>
              <a:t>роз</a:t>
            </a:r>
            <a:r>
              <a:rPr lang="ru-RU" sz="1600" i="1" dirty="0" err="1"/>
              <a:t>ыск</a:t>
            </a:r>
            <a:r>
              <a:rPr lang="en-US" sz="1600" i="1" dirty="0"/>
              <a:t> </a:t>
            </a:r>
            <a:r>
              <a:rPr lang="en-US" sz="1600" i="1" dirty="0" err="1"/>
              <a:t>особ</a:t>
            </a:r>
            <a:r>
              <a:rPr lang="ru-RU" sz="1600" i="1" dirty="0"/>
              <a:t>о</a:t>
            </a:r>
            <a:r>
              <a:rPr lang="en-US" sz="1600" i="1" dirty="0"/>
              <a:t> </a:t>
            </a:r>
            <a:r>
              <a:rPr lang="ru-RU" sz="1600" i="1" dirty="0"/>
              <a:t>опасных преступников и пропавших вещей</a:t>
            </a:r>
            <a:r>
              <a:rPr lang="uk-UA" sz="1600" i="1" dirty="0"/>
              <a:t>.</a:t>
            </a:r>
            <a:br>
              <a:rPr lang="uk-UA" sz="1600" i="1" dirty="0"/>
            </a:br>
            <a:r>
              <a:rPr lang="uk-UA" sz="1600" i="1" dirty="0"/>
              <a:t>3.Оказывать </a:t>
            </a:r>
            <a:r>
              <a:rPr lang="uk-UA" sz="1600" i="1" dirty="0" err="1"/>
              <a:t>помощь</a:t>
            </a:r>
            <a:r>
              <a:rPr lang="uk-UA" sz="1600" i="1" dirty="0"/>
              <a:t> </a:t>
            </a:r>
            <a:r>
              <a:rPr lang="uk-UA" sz="1600" i="1" dirty="0" err="1"/>
              <a:t>взрослым</a:t>
            </a:r>
            <a:r>
              <a:rPr lang="uk-UA" sz="1600" i="1" dirty="0"/>
              <a:t> детективам в </a:t>
            </a:r>
            <a:r>
              <a:rPr lang="uk-UA" sz="1600" i="1" dirty="0" err="1"/>
              <a:t>распутывании</a:t>
            </a:r>
            <a:r>
              <a:rPr lang="uk-UA" sz="1600" i="1" dirty="0"/>
              <a:t> </a:t>
            </a:r>
            <a:r>
              <a:rPr lang="uk-UA" sz="1600" i="1" dirty="0" err="1"/>
              <a:t>самых</a:t>
            </a:r>
            <a:r>
              <a:rPr lang="uk-UA" sz="1600" i="1" dirty="0"/>
              <a:t> </a:t>
            </a:r>
            <a:r>
              <a:rPr lang="uk-UA" sz="1600" i="1" dirty="0" err="1"/>
              <a:t>запутанных</a:t>
            </a:r>
            <a:r>
              <a:rPr lang="uk-UA" sz="1600" i="1" dirty="0"/>
              <a:t> </a:t>
            </a:r>
            <a:r>
              <a:rPr lang="uk-UA" sz="1600" i="1" dirty="0" err="1"/>
              <a:t>дел</a:t>
            </a:r>
            <a:r>
              <a:rPr lang="uk-UA" sz="1600" i="1" dirty="0"/>
              <a:t>.</a:t>
            </a:r>
            <a:br>
              <a:rPr lang="ru-RU" sz="1600" i="1" dirty="0"/>
            </a:br>
            <a:r>
              <a:rPr lang="uk-UA" sz="1600" i="1" dirty="0"/>
              <a:t>4.П</a:t>
            </a:r>
            <a:r>
              <a:rPr lang="en-US" sz="1600" i="1" dirty="0" err="1"/>
              <a:t>исат</a:t>
            </a:r>
            <a:r>
              <a:rPr lang="ru-RU" sz="1600" i="1" dirty="0"/>
              <a:t>ь</a:t>
            </a:r>
            <a:r>
              <a:rPr lang="en-US" sz="1600" i="1" dirty="0"/>
              <a:t> </a:t>
            </a:r>
            <a:r>
              <a:rPr lang="en-US" sz="1600" i="1" dirty="0" err="1"/>
              <a:t>диктант</a:t>
            </a:r>
            <a:r>
              <a:rPr lang="ru-RU" sz="1600" i="1" dirty="0"/>
              <a:t>ы</a:t>
            </a:r>
            <a:r>
              <a:rPr lang="en-US" sz="1600" i="1" dirty="0"/>
              <a:t> </a:t>
            </a:r>
            <a:r>
              <a:rPr lang="en-US" sz="1600" i="1" dirty="0" err="1"/>
              <a:t>невидим</a:t>
            </a:r>
            <a:r>
              <a:rPr lang="ru-RU" sz="1600" i="1" dirty="0"/>
              <a:t>ы</a:t>
            </a:r>
            <a:r>
              <a:rPr lang="en-US" sz="1600" i="1" dirty="0"/>
              <a:t>м</a:t>
            </a:r>
            <a:r>
              <a:rPr lang="ru-RU" sz="1600" i="1" dirty="0"/>
              <a:t>и</a:t>
            </a:r>
            <a:r>
              <a:rPr lang="en-US" sz="1600" i="1" dirty="0"/>
              <a:t> ч</a:t>
            </a:r>
            <a:r>
              <a:rPr lang="ru-RU" sz="1600" i="1" dirty="0"/>
              <a:t>е</a:t>
            </a:r>
            <a:r>
              <a:rPr lang="en-US" sz="1600" i="1" dirty="0" err="1"/>
              <a:t>рнил</a:t>
            </a:r>
            <a:r>
              <a:rPr lang="ru-RU" sz="1600" i="1" dirty="0"/>
              <a:t>а</a:t>
            </a:r>
            <a:r>
              <a:rPr lang="en-US" sz="1600" i="1" dirty="0"/>
              <a:t>м</a:t>
            </a:r>
            <a:r>
              <a:rPr lang="ru-RU" sz="1600" i="1" dirty="0"/>
              <a:t>и</a:t>
            </a:r>
            <a:r>
              <a:rPr lang="uk-UA" sz="1600" i="1" dirty="0"/>
              <a:t>.</a:t>
            </a:r>
            <a:br>
              <a:rPr lang="ru-RU" sz="1600" i="1" dirty="0"/>
            </a:br>
            <a:r>
              <a:rPr lang="uk-UA" sz="1600" i="1" dirty="0"/>
              <a:t>5.Снимать </a:t>
            </a:r>
            <a:r>
              <a:rPr lang="uk-UA" sz="1600" i="1" dirty="0" err="1"/>
              <a:t>отпечатки</a:t>
            </a:r>
            <a:r>
              <a:rPr lang="uk-UA" sz="1600" i="1" dirty="0"/>
              <a:t> лап у </a:t>
            </a:r>
            <a:r>
              <a:rPr lang="uk-UA" sz="1600" i="1" dirty="0" err="1"/>
              <a:t>домашних</a:t>
            </a:r>
            <a:r>
              <a:rPr lang="uk-UA" sz="1600" i="1" dirty="0"/>
              <a:t> </a:t>
            </a:r>
            <a:r>
              <a:rPr lang="uk-UA" sz="1600" i="1" dirty="0" err="1"/>
              <a:t>животных</a:t>
            </a:r>
            <a:r>
              <a:rPr lang="uk-UA" sz="1600" i="1" dirty="0"/>
              <a:t>.</a:t>
            </a:r>
            <a:br>
              <a:rPr lang="ru-RU" sz="1600" i="1" dirty="0"/>
            </a:br>
            <a:r>
              <a:rPr lang="uk-UA" sz="1600" i="1" dirty="0"/>
              <a:t>М.П._______________________ </a:t>
            </a:r>
            <a:r>
              <a:rPr lang="uk-UA" sz="1600" i="1" dirty="0" err="1"/>
              <a:t>Мистер</a:t>
            </a:r>
            <a:r>
              <a:rPr lang="uk-UA" sz="1600" i="1" dirty="0"/>
              <a:t> Шерлок Холмс</a:t>
            </a:r>
            <a:br>
              <a:rPr lang="ru-RU" sz="1600" i="1" dirty="0"/>
            </a:br>
            <a:r>
              <a:rPr lang="uk-UA" sz="1600" b="1" dirty="0">
                <a:solidFill>
                  <a:srgbClr val="0070C0"/>
                </a:solidFill>
              </a:rPr>
              <a:t>ЧИТАТЬ ТОЛЬКИ В ПЕРЧАТКАХ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" name="Рисунок 5" descr="Артур Конан Дойл. Пляшущие человечк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741" y="260648"/>
            <a:ext cx="48768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Цена 2 доллара 2007 года, Приключения Шерлока Холмса - Шерлок Холмс  [Острова Кука]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382916"/>
            <a:ext cx="792088" cy="8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b="43538"/>
          <a:stretch>
            <a:fillRect/>
          </a:stretch>
        </p:blipFill>
        <p:spPr bwMode="auto">
          <a:xfrm>
            <a:off x="84784" y="5077324"/>
            <a:ext cx="2903039" cy="166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725144"/>
            <a:ext cx="2448011" cy="179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476672"/>
            <a:ext cx="3970784" cy="4525963"/>
          </a:xfrm>
          <a:solidFill>
            <a:srgbClr val="FFCC99"/>
          </a:solidFill>
        </p:spPr>
        <p:txBody>
          <a:bodyPr>
            <a:noAutofit/>
          </a:bodyPr>
          <a:lstStyle/>
          <a:p>
            <a:pPr algn="just"/>
            <a:r>
              <a:rPr lang="ru-RU" sz="2000" dirty="0"/>
              <a:t>Революция в этом вопросе произошла благодаря компьютерным технологиям. "</a:t>
            </a:r>
            <a:r>
              <a:rPr lang="ru-RU" sz="2000" dirty="0" err="1"/>
              <a:t>эскейп-румами</a:t>
            </a:r>
            <a:r>
              <a:rPr lang="ru-RU" sz="2000" dirty="0"/>
              <a:t>". В 1995 году американские ученые профессора </a:t>
            </a:r>
            <a:r>
              <a:rPr lang="ru-RU" sz="2000" dirty="0" err="1"/>
              <a:t>Берны</a:t>
            </a:r>
            <a:r>
              <a:rPr lang="ru-RU" sz="2000" dirty="0"/>
              <a:t> Додж и том Марш (Б. Додж и т. </a:t>
            </a:r>
            <a:r>
              <a:rPr lang="ru-RU" sz="2000" dirty="0" err="1"/>
              <a:t>Марч</a:t>
            </a:r>
            <a:r>
              <a:rPr lang="ru-RU" sz="2000" dirty="0"/>
              <a:t>) из Университета Сан-Диего создали первый веб-квест (</a:t>
            </a:r>
            <a:r>
              <a:rPr lang="ru-RU" sz="2000" dirty="0" err="1"/>
              <a:t>WebQuest</a:t>
            </a:r>
            <a:r>
              <a:rPr lang="ru-RU" sz="2000" dirty="0"/>
              <a:t>). И после веб-квесты распространились по всему миру,  эта технология дошла и до России.</a:t>
            </a:r>
            <a:endParaRPr lang="ru-RU" sz="1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7052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роект «Моя семья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7971" cy="6725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09916"/>
            <a:ext cx="5382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  <a:p>
            <a:r>
              <a:rPr lang="ru-RU" dirty="0"/>
              <a:t>Некоторые дети не умеют и не желают учиться, не могут и не хотят делать домашние задания самостоятельно.</a:t>
            </a:r>
          </a:p>
          <a:p>
            <a:r>
              <a:rPr lang="ru-RU" dirty="0"/>
              <a:t>                                     ПРИЧИНЫ :</a:t>
            </a:r>
          </a:p>
          <a:p>
            <a:r>
              <a:rPr lang="ru-RU" dirty="0"/>
              <a:t> 1) психологические: низкая успеваемость, неуверенность в себе, негативный опыт (ребенка ругали, стыдили, наказывали), плохие отношения с одноклассниками, учителями, отсутствие мотивации, ребенку не интересно, еще и ругают. Лентяи ? Нет! (Очень активно играют в компьютерные игры). Высокие нагрузки.</a:t>
            </a:r>
          </a:p>
          <a:p>
            <a:r>
              <a:rPr lang="ru-RU" dirty="0"/>
              <a:t> 2) физиологические: неразвитое межполушарное взаимодействие, гиперактивность, неврологические диагнозы, плохо развитые когнитивные процессы (внимание, память, воображение, мышление, восприятие). ни одна из этих причин, не исчезнет сама собой. </a:t>
            </a:r>
          </a:p>
          <a:p>
            <a:pPr algn="ctr"/>
            <a:r>
              <a:rPr lang="ru-RU" dirty="0"/>
              <a:t>ВЫХОД : ИГРА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9160" y="476672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ШКОЛА  ДЕТЕКТИВІВ</a:t>
            </a:r>
            <a:br>
              <a:rPr lang="ru-RU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пластиковые входные двери для частного дома: фото"/>
          <p:cNvPicPr>
            <a:picLocks noChangeAspect="1" noChangeArrowheads="1"/>
          </p:cNvPicPr>
          <p:nvPr/>
        </p:nvPicPr>
        <p:blipFill>
          <a:blip r:embed="rId2" cstate="print"/>
          <a:srcRect l="31607" r="28357"/>
          <a:stretch>
            <a:fillRect/>
          </a:stretch>
        </p:blipFill>
        <p:spPr bwMode="auto">
          <a:xfrm>
            <a:off x="0" y="0"/>
            <a:ext cx="4128796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2824981" cy="563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Адрес Шерлока Холмса"/>
          <p:cNvPicPr>
            <a:picLocks noChangeAspect="1" noChangeArrowheads="1"/>
          </p:cNvPicPr>
          <p:nvPr/>
        </p:nvPicPr>
        <p:blipFill>
          <a:blip r:embed="rId4" cstate="print"/>
          <a:srcRect l="38152" t="29861" r="8830" b="27835"/>
          <a:stretch>
            <a:fillRect/>
          </a:stretch>
        </p:blipFill>
        <p:spPr bwMode="auto">
          <a:xfrm>
            <a:off x="611560" y="2636912"/>
            <a:ext cx="2888791" cy="148816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366860"/>
            <a:ext cx="4752528" cy="35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39952" y="332656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ial Black" pitchFamily="34" charset="0"/>
              </a:rPr>
              <a:t>КВЕСТ </a:t>
            </a:r>
          </a:p>
          <a:p>
            <a:pPr algn="ctr"/>
            <a:r>
              <a:rPr lang="uk-UA" sz="2400" b="1" dirty="0">
                <a:latin typeface="Arial Black" pitchFamily="34" charset="0"/>
              </a:rPr>
              <a:t>“ШКОЛА ДЕТЕКТИВОВ </a:t>
            </a:r>
            <a:r>
              <a:rPr lang="uk-UA" sz="2400" b="1" dirty="0" err="1">
                <a:latin typeface="Arial Black" pitchFamily="34" charset="0"/>
              </a:rPr>
              <a:t>имени</a:t>
            </a:r>
            <a:r>
              <a:rPr lang="uk-UA" sz="2400" b="1" dirty="0">
                <a:latin typeface="Arial Black" pitchFamily="34" charset="0"/>
              </a:rPr>
              <a:t> </a:t>
            </a:r>
            <a:r>
              <a:rPr lang="uk-UA" sz="2400" b="1" dirty="0" err="1">
                <a:latin typeface="Arial Black" pitchFamily="34" charset="0"/>
              </a:rPr>
              <a:t>мистера</a:t>
            </a:r>
            <a:r>
              <a:rPr lang="uk-UA" sz="2400" b="1" dirty="0">
                <a:latin typeface="Arial Black" pitchFamily="34" charset="0"/>
              </a:rPr>
              <a:t> Шерлока Холмса”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Pictures\ХОЛМ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0"/>
            <a:ext cx="5734050" cy="3648075"/>
          </a:xfrm>
          <a:prstGeom prst="rect">
            <a:avLst/>
          </a:prstGeom>
          <a:noFill/>
        </p:spPr>
      </p:pic>
      <p:pic>
        <p:nvPicPr>
          <p:cNvPr id="9219" name="Picture 3" descr="C:\Users\Администратор\Pictures\ВАТС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0"/>
            <a:ext cx="3967679" cy="3374504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hlinkClick r:id="rId5" action="ppaction://hlinkfile"/>
              </a:rPr>
              <a:t>…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284984"/>
            <a:ext cx="49864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дрес Шерлока Холм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8963912" cy="57873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908720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ШКОЛА  ДЕТЕКТИВОВ</a:t>
            </a:r>
            <a:endParaRPr lang="ru-RU" sz="4400" b="1" dirty="0">
              <a:solidFill>
                <a:schemeClr val="bg1"/>
              </a:solidFill>
              <a:latin typeface="Batang" pitchFamily="18" charset="-127"/>
              <a:ea typeface="Batang" pitchFamily="18" charset="-127"/>
              <a:cs typeface="Aharoni" pitchFamily="2" charset="-79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298" y="4077072"/>
            <a:ext cx="1758702" cy="255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www.osd.ru/ftproot/users/0013461/t0004015/000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4969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49414" y="0"/>
            <a:ext cx="708315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1.</a:t>
            </a:r>
            <a:r>
              <a:rPr lang="uk-U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ЛОВКОСТЬ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ИЩЕМ «ЖУЧКИ»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ВСЕЙ КОНТОРЕ ДЕТЕКТИВОВ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2190750" cy="327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1839</Words>
  <Application>Microsoft Office PowerPoint</Application>
  <PresentationFormat>Екран (4:3)</PresentationFormat>
  <Paragraphs>167</Paragraphs>
  <Slides>36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44" baseType="lpstr">
      <vt:lpstr>Batang</vt:lpstr>
      <vt:lpstr>Aharoni</vt:lpstr>
      <vt:lpstr>Arial</vt:lpstr>
      <vt:lpstr>Arial Black</vt:lpstr>
      <vt:lpstr>Bahnschrift SemiBold Condensed</vt:lpstr>
      <vt:lpstr>Calibri</vt:lpstr>
      <vt:lpstr>Romashka Deco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ШКОЛА  ДЕТЕКТИВІВ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    </vt:lpstr>
      <vt:lpstr>КЛЯТВА ДЕТЕКТИВОВ: ПРИСТУПАЯ К РАССЛЕДОВАНИЮ ПРЕСТУПЛЕНИЙ, КЛЯНУСЬ: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ОТВЕТЬТЕ НА ВОПРОСЫ НА  Google – форме: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           Совершенно секретно. Изучать только ночью под одеялом                     Диплом юного детектива  Выдано____________________________________ как удостоверение о том,   что он он(а) «___»_____2024 г.    окончил(ла) «Школу детективов мистера Шерлока Холмса» з отличием.    Диплом даёт право:           1. Вести расследование громких преступлений, предварительно хорошо  замаскировавшись.              2.Вести розыск особо опасных преступников и пропавших вещей. 3.Оказывать помощь взрослым детективам в распутывании самых запутанных дел. 4.Писать диктанты невидимыми чернилами. 5.Снимать отпечатки лап у домашних животных. М.П._______________________ Мистер Шерлок Холмс ЧИТАТЬ ТОЛЬКИ В ПЕРЧАТКАХ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TPCUser</cp:lastModifiedBy>
  <cp:revision>143</cp:revision>
  <dcterms:created xsi:type="dcterms:W3CDTF">2021-12-01T16:51:20Z</dcterms:created>
  <dcterms:modified xsi:type="dcterms:W3CDTF">2024-07-17T07:46:32Z</dcterms:modified>
</cp:coreProperties>
</file>