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70" r:id="rId5"/>
    <p:sldId id="258" r:id="rId6"/>
    <p:sldId id="259" r:id="rId7"/>
    <p:sldId id="260" r:id="rId8"/>
    <p:sldId id="261" r:id="rId9"/>
    <p:sldId id="267" r:id="rId10"/>
    <p:sldId id="268" r:id="rId11"/>
    <p:sldId id="262" r:id="rId12"/>
    <p:sldId id="263" r:id="rId13"/>
    <p:sldId id="264" r:id="rId14"/>
    <p:sldId id="269" r:id="rId15"/>
    <p:sldId id="265" r:id="rId16"/>
    <p:sldId id="266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F9933-05EB-4CA1-A497-CE733255B897}" type="datetimeFigureOut">
              <a:rPr lang="ru-RU" smtClean="0"/>
              <a:t>21.07.2024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AFB54-012F-40C7-919C-13863F9A8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9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AFB54-012F-40C7-919C-13863F9A8F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0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3FDB3-5D17-4A0A-A71A-C499EC4630B6}" type="datetimeFigureOut">
              <a:rPr lang="ru-RU"/>
              <a:pPr>
                <a:defRPr/>
              </a:pPr>
              <a:t>21.07.2024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614CA-D857-4552-9F40-636526DF05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95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94CCA-BFA4-4174-9611-A3AD63BF84D2}" type="datetimeFigureOut">
              <a:rPr lang="ru-RU"/>
              <a:pPr>
                <a:defRPr/>
              </a:pPr>
              <a:t>21.07.2024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DA6EA-B599-477B-B88C-95CDEF8BE8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46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325EE-CD17-4A18-8195-4A4296042E15}" type="datetimeFigureOut">
              <a:rPr lang="ru-RU"/>
              <a:pPr>
                <a:defRPr/>
              </a:pPr>
              <a:t>21.07.2024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2FF9E-CFB8-4149-AD06-DE7AD681BB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3C4BC-26B6-4738-8F86-51D192CB724C}" type="datetimeFigureOut">
              <a:rPr lang="ru-RU"/>
              <a:pPr>
                <a:defRPr/>
              </a:pPr>
              <a:t>21.07.2024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98C53-1E9D-4295-90AA-EEE4B66A3A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297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89E1-53F4-4D36-B8DD-CB33D9C1AF47}" type="datetimeFigureOut">
              <a:rPr lang="ru-RU"/>
              <a:pPr>
                <a:defRPr/>
              </a:pPr>
              <a:t>21.07.2024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FFBCA-A480-483A-B665-379341F2CF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32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2509-E9AB-45EF-B0E0-14C8B9857320}" type="datetimeFigureOut">
              <a:rPr lang="ru-RU"/>
              <a:pPr>
                <a:defRPr/>
              </a:pPr>
              <a:t>21.07.2024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1CDCB-9382-4951-83A0-C2DB75B464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355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6ABC-E326-48D2-B538-ADD652B79953}" type="datetimeFigureOut">
              <a:rPr lang="ru-RU"/>
              <a:pPr>
                <a:defRPr/>
              </a:pPr>
              <a:t>21.07.2024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CE72D-0B6A-4F77-8C55-B0A83BBD18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966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A4F4A-26F1-47F3-95DB-30A8EF6F6361}" type="datetimeFigureOut">
              <a:rPr lang="ru-RU"/>
              <a:pPr>
                <a:defRPr/>
              </a:pPr>
              <a:t>21.07.2024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0A3C4-77F4-48E0-8C28-F665074902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03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4272-1D59-4C62-A969-FB04CC168C1B}" type="datetimeFigureOut">
              <a:rPr lang="ru-RU"/>
              <a:pPr>
                <a:defRPr/>
              </a:pPr>
              <a:t>21.07.2024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5FF36-DA74-4746-A86A-4E848EB006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525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7657-8ED5-46A4-A1C0-D03E2ABE49D4}" type="datetimeFigureOut">
              <a:rPr lang="ru-RU"/>
              <a:pPr>
                <a:defRPr/>
              </a:pPr>
              <a:t>21.07.2024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9FE85-D791-4F35-BE56-03AAA2579C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263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B95D-1FF9-4997-95F8-C649F091DDAF}" type="datetimeFigureOut">
              <a:rPr lang="ru-RU"/>
              <a:pPr>
                <a:defRPr/>
              </a:pPr>
              <a:t>21.07.2024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73315-3ABF-4BEB-B9F4-DB99FAEF14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814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DDDB71-AA85-4C41-9F08-7A53D78BD95D}" type="datetimeFigureOut">
              <a:rPr lang="ru-RU"/>
              <a:pPr>
                <a:defRPr/>
              </a:pPr>
              <a:t>21.07.2024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D8C81E6-8B0C-438B-9A9D-6CD9BCF859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8350696" cy="3411811"/>
          </a:xfrm>
        </p:spPr>
        <p:txBody>
          <a:bodyPr/>
          <a:lstStyle/>
          <a:p>
            <a:br>
              <a:rPr lang="ru-RU" altLang="ru-RU" sz="2800" b="1" dirty="0">
                <a:solidFill>
                  <a:srgbClr val="7030A0"/>
                </a:solidFill>
              </a:rPr>
            </a:br>
            <a:b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altLang="ru-RU" sz="2800" b="1" dirty="0">
                <a:solidFill>
                  <a:srgbClr val="7030A0"/>
                </a:solidFill>
              </a:rPr>
            </a:br>
            <a:br>
              <a:rPr lang="ru-RU" altLang="ru-RU" sz="2800" b="1" dirty="0">
                <a:solidFill>
                  <a:srgbClr val="7030A0"/>
                </a:solidFill>
              </a:rPr>
            </a:br>
            <a:br>
              <a:rPr lang="ru-RU" altLang="ru-RU" sz="2800" b="1" dirty="0">
                <a:solidFill>
                  <a:srgbClr val="7030A0"/>
                </a:solidFill>
              </a:rPr>
            </a:br>
            <a:br>
              <a:rPr lang="ru-RU" altLang="ru-RU" sz="2800" b="1" dirty="0">
                <a:solidFill>
                  <a:srgbClr val="7030A0"/>
                </a:solidFill>
              </a:rPr>
            </a:br>
            <a:br>
              <a:rPr lang="ru-RU" altLang="ru-RU" sz="2800" b="1" dirty="0">
                <a:solidFill>
                  <a:srgbClr val="7030A0"/>
                </a:solidFill>
              </a:rPr>
            </a:br>
            <a:r>
              <a:rPr lang="ru-RU" altLang="ru-RU" sz="3200" b="1" dirty="0">
                <a:solidFill>
                  <a:srgbClr val="00B0F0"/>
                </a:solidFill>
              </a:rPr>
              <a:t>МБДОУ: «Детский сад №6»</a:t>
            </a:r>
            <a:br>
              <a:rPr lang="ru-RU" altLang="ru-RU" sz="2800" b="1" dirty="0">
                <a:solidFill>
                  <a:srgbClr val="FF0000"/>
                </a:solidFill>
              </a:rPr>
            </a:br>
            <a:br>
              <a:rPr lang="ru-RU" altLang="ru-RU" sz="2800" b="1" dirty="0">
                <a:solidFill>
                  <a:srgbClr val="FF0000"/>
                </a:solidFill>
              </a:rPr>
            </a:br>
            <a:r>
              <a:rPr lang="ru-RU" altLang="ru-RU" sz="2800" b="1" dirty="0">
                <a:solidFill>
                  <a:srgbClr val="FF0000"/>
                </a:solidFill>
              </a:rPr>
              <a:t>     </a:t>
            </a:r>
            <a:r>
              <a:rPr lang="ru-RU" altLang="ru-RU" sz="2800" b="1" dirty="0">
                <a:solidFill>
                  <a:srgbClr val="7030A0"/>
                </a:solidFill>
              </a:rPr>
              <a:t>учебно-методическое пособие по организации </a:t>
            </a:r>
            <a:br>
              <a:rPr lang="ru-RU" altLang="ru-RU" sz="2800" b="1" dirty="0">
                <a:solidFill>
                  <a:srgbClr val="7030A0"/>
                </a:solidFill>
              </a:rPr>
            </a:br>
            <a:r>
              <a:rPr lang="ru-RU" altLang="ru-RU" sz="2800" b="1" dirty="0">
                <a:solidFill>
                  <a:srgbClr val="7030A0"/>
                </a:solidFill>
              </a:rPr>
              <a:t>        и проведению  мероприятий по профилактике          детского дорожно-транспортного травматизма</a:t>
            </a:r>
            <a:br>
              <a:rPr lang="ru-RU" altLang="ru-RU" sz="2800" b="1" dirty="0">
                <a:solidFill>
                  <a:srgbClr val="FF0000"/>
                </a:solidFill>
              </a:rPr>
            </a:br>
            <a:r>
              <a:rPr lang="ru-RU" sz="8000" b="1" dirty="0">
                <a:solidFill>
                  <a:srgbClr val="FF0066"/>
                </a:solidFill>
              </a:rPr>
              <a:t>ЛЕПБУК:</a:t>
            </a:r>
            <a:br>
              <a:rPr lang="ru-RU" dirty="0"/>
            </a:br>
            <a:r>
              <a:rPr lang="ru-RU" dirty="0"/>
              <a:t> </a:t>
            </a:r>
            <a:r>
              <a:rPr lang="ru-RU" sz="6000" b="1" dirty="0">
                <a:solidFill>
                  <a:srgbClr val="00B0F0"/>
                </a:solidFill>
              </a:rPr>
              <a:t>ГОРОДОК:</a:t>
            </a:r>
            <a:r>
              <a:rPr lang="ru-RU" sz="6000" dirty="0">
                <a:solidFill>
                  <a:srgbClr val="00B0F0"/>
                </a:solidFill>
              </a:rPr>
              <a:t> </a:t>
            </a:r>
            <a:r>
              <a:rPr lang="ru-RU" sz="6000" dirty="0">
                <a:solidFill>
                  <a:srgbClr val="FF0000"/>
                </a:solidFill>
              </a:rPr>
              <a:t>«</a:t>
            </a:r>
            <a:r>
              <a:rPr lang="ru-RU" sz="6000" b="1" dirty="0">
                <a:solidFill>
                  <a:srgbClr val="FF0000"/>
                </a:solidFill>
              </a:rPr>
              <a:t>СВЕТ</a:t>
            </a:r>
            <a:r>
              <a:rPr lang="ru-RU" sz="6000" b="1" dirty="0">
                <a:solidFill>
                  <a:srgbClr val="FFC000"/>
                </a:solidFill>
              </a:rPr>
              <a:t>ОФО</a:t>
            </a:r>
            <a:r>
              <a:rPr lang="ru-RU" sz="6000" b="1" dirty="0">
                <a:solidFill>
                  <a:srgbClr val="00B050"/>
                </a:solidFill>
              </a:rPr>
              <a:t>РИК»</a:t>
            </a:r>
            <a:br>
              <a:rPr lang="ru-RU" sz="6000" dirty="0"/>
            </a:br>
            <a:endParaRPr lang="ru-RU" alt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517232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Скорина О.И.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5976664" cy="44824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7784" y="1166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Игра: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«СВЕТОФОР»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закрепления знаний по теме, 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физминутки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воспитания внимательности, психологической разгрузки.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2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8880"/>
            <a:ext cx="882047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3.В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виде книжки представлены картинки с 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опасными ситуациями       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дороге и участия в них детей.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Детям п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редлагается проанализировать ситуации. 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864693"/>
            <a:ext cx="3240359" cy="1772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28" y="2712613"/>
            <a:ext cx="3228359" cy="1796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6" y="4725144"/>
            <a:ext cx="3240359" cy="18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6909"/>
            <a:ext cx="4896544" cy="60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4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-2726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Игра – тест на внимание</a:t>
            </a:r>
            <a:r>
              <a:rPr lang="ru-RU" sz="1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«Найди правильно тень автомобиля»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представлена в виде картинок в двух книжек: в правой выбираешь автомобиль, в левой –ее тень.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может предлагаться детям для сосредоточения внимания, которое так необходимо при выходе на улицу.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7768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7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-2588"/>
            <a:ext cx="86764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5.Игра: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«Расставь знаки правильно»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представлены различные картинки с ситуациями на улице.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Детям предлагается расставить знаки.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284984"/>
            <a:ext cx="8496944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53483"/>
            <a:ext cx="7200800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2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0"/>
            <a:ext cx="4572000" cy="12890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Игра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«Загадки – отгадки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представлена в виде загадок в конвертике нужно найти отгадку – картинку.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38828"/>
            <a:ext cx="6768752" cy="515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6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5392" y="-315416"/>
            <a:ext cx="8385424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Д/и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«Дорожные знаки»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находится в конверте, в котором лежат карточки с изображением дорожных знаков и стихами о каждом знаке с обратной стороны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590465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19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0"/>
            <a:ext cx="6732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Д/И: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«Ответь на вопросы – получи приз!-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представлен вопросами, при правильных ответах можно выиграть приз! (медаль, удостоверение пешехода.)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30660"/>
            <a:ext cx="4266220" cy="2295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7372"/>
            <a:ext cx="7236804" cy="29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9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6174432" cy="7738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Благодаря этой форме работы дети многое узнают о ПДД,  с удовольствием читают наизусть стихи о дорожных знаках, транспорте, отгадывают загадки о ПДД, изучают правила дорожного движения. Работа с 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лэпбуком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позволит разнообразить работу, а главное - усилит бдительность  на дороге!</a:t>
            </a:r>
            <a:r>
              <a:rPr lang="ru-RU" sz="28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5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-27919"/>
            <a:ext cx="7056784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Лэпбук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интерактивная  папка, коллекция маленьких книжек с кармашками и окошечками, которые дают возможность размещать информацию в виде рисунков, небольших текстов, диаграмм и графиков в любой форме и на любую тему. Это книга, которую педагог совместно с детьми и родителями собирает, склеивает ее отдельные части в единое целое, креативно оформляет, используя всевозможные цвета и формы. Главное, чтобы по размеру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умещался на коленях.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пособия обусловлена тревожной статистикой, свидетельствующей о росте дорожно-транспортного травматизма. Важно не только оберегать ребенка от опасности, но и готовить его к встрече с возможными трудностями, формировать представления о наиболее опасных ситуациях, о необходимости соблюдения мер предосторожности, а также прививать навыки безопасного поведения, в том числе и на улице.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8640"/>
            <a:ext cx="7772400" cy="1470025"/>
          </a:xfrm>
        </p:spPr>
        <p:txBody>
          <a:bodyPr/>
          <a:lstStyle/>
          <a:p>
            <a:r>
              <a:rPr lang="ru-RU" sz="3600" b="1" dirty="0" err="1">
                <a:solidFill>
                  <a:srgbClr val="FF0066"/>
                </a:solidFill>
              </a:rPr>
              <a:t>Лепбук</a:t>
            </a:r>
            <a:r>
              <a:rPr lang="ru-RU" sz="3600" b="1" dirty="0">
                <a:solidFill>
                  <a:srgbClr val="FF0066"/>
                </a:solidFill>
              </a:rPr>
              <a:t> отвечает следующим методическим требованиям: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1658665"/>
            <a:ext cx="6400800" cy="1752600"/>
          </a:xfrm>
        </p:spPr>
        <p:txBody>
          <a:bodyPr/>
          <a:lstStyle/>
          <a:p>
            <a:pPr algn="just"/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FF0066"/>
                </a:solidFill>
              </a:rPr>
              <a:t>вариативен: </a:t>
            </a:r>
            <a:r>
              <a:rPr lang="ru-RU" sz="2000" b="1" dirty="0" err="1">
                <a:solidFill>
                  <a:srgbClr val="0070C0"/>
                </a:solidFill>
              </a:rPr>
              <a:t>т.е.его</a:t>
            </a:r>
            <a:r>
              <a:rPr lang="ru-RU" sz="2000" b="1" dirty="0">
                <a:solidFill>
                  <a:srgbClr val="0070C0"/>
                </a:solidFill>
              </a:rPr>
              <a:t> содержание можно постоянно менять, усложнять с учетом возраста детей; можно хранить расположить в уголке безопасности, можно перемещать по группе, можно взять с собой на прогулку;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FF0066"/>
                </a:solidFill>
              </a:rPr>
              <a:t>содержателен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т.к</a:t>
            </a:r>
            <a:r>
              <a:rPr lang="ru-RU" sz="2000" b="1" dirty="0">
                <a:solidFill>
                  <a:srgbClr val="0070C0"/>
                </a:solidFill>
              </a:rPr>
              <a:t> наполнен различной информацией по </a:t>
            </a:r>
            <a:r>
              <a:rPr lang="ru-RU" sz="2000" b="1" dirty="0" err="1">
                <a:solidFill>
                  <a:srgbClr val="0070C0"/>
                </a:solidFill>
              </a:rPr>
              <a:t>теме,что</a:t>
            </a:r>
            <a:r>
              <a:rPr lang="ru-RU" sz="2000" b="1" dirty="0">
                <a:solidFill>
                  <a:srgbClr val="0070C0"/>
                </a:solidFill>
              </a:rPr>
              <a:t> позволяет разнообразить  формы образовательной работы с детьми;</a:t>
            </a:r>
          </a:p>
          <a:p>
            <a:pPr algn="just"/>
            <a:r>
              <a:rPr lang="ru-RU" sz="2400" b="1" dirty="0">
                <a:solidFill>
                  <a:srgbClr val="FF0066"/>
                </a:solidFill>
              </a:rPr>
              <a:t>информативен 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т.е</a:t>
            </a:r>
            <a:r>
              <a:rPr lang="ru-RU" sz="2000" b="1" dirty="0">
                <a:solidFill>
                  <a:srgbClr val="0070C0"/>
                </a:solidFill>
              </a:rPr>
              <a:t> всегда есть возможность разместить новую информацию и актуализировать ее;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FF0066"/>
                </a:solidFill>
              </a:rPr>
              <a:t>полифункционален</a:t>
            </a:r>
            <a:r>
              <a:rPr lang="ru-RU" sz="2000" b="1" dirty="0">
                <a:solidFill>
                  <a:srgbClr val="FF0066"/>
                </a:solidFill>
              </a:rPr>
              <a:t>,</a:t>
            </a:r>
            <a:r>
              <a:rPr lang="ru-RU" sz="2000" b="1" dirty="0">
                <a:solidFill>
                  <a:srgbClr val="0070C0"/>
                </a:solidFill>
              </a:rPr>
              <a:t> т.е. есть возможность разнообразного использования </a:t>
            </a:r>
            <a:r>
              <a:rPr lang="ru-RU" sz="2000" b="1">
                <a:solidFill>
                  <a:srgbClr val="0070C0"/>
                </a:solidFill>
              </a:rPr>
              <a:t>в  НОД;</a:t>
            </a:r>
            <a:endParaRPr lang="ru-RU" b="1" dirty="0">
              <a:solidFill>
                <a:srgbClr val="0070C0"/>
              </a:solidFill>
            </a:endParaRP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-является средством художественно-эстетического развития ребенка.</a:t>
            </a:r>
          </a:p>
          <a:p>
            <a:pPr algn="just"/>
            <a:endParaRPr lang="ru-RU" sz="2000" b="1" dirty="0">
              <a:solidFill>
                <a:srgbClr val="0070C0"/>
              </a:solidFill>
            </a:endParaRPr>
          </a:p>
          <a:p>
            <a:pPr marL="285750" indent="-285750" algn="l">
              <a:buFontTx/>
              <a:buChar char="-"/>
            </a:pPr>
            <a:endParaRPr lang="ru-RU" sz="2000" b="1" dirty="0">
              <a:solidFill>
                <a:srgbClr val="0070C0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3500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6876256" cy="6075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95736" y="6857999"/>
            <a:ext cx="216024" cy="2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2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59633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 ЛЭПБУКА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ГОРОДОК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«СВЕТОФОРИК»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ормировать систему представлений, умений и навыков детей дошкольного возраста по правилам дорожного движения.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представления детей о правилах дорожного движения, строением улицы и дорожными знаками, предназначенными для водителей и пешеходов.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умение предвидеть опасное событие, уметь по возможности избегать его, а при необходимости действовать.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осторожность, внимательность, самостоятельность, ответственность и осмотрительность на дороге.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Стимулировать познавательную активность, способствовать развитию коммуникативных навыков.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связную речь, активный словарь.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чувство ответственности, личной безопасности и самосохранения.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9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4780"/>
            <a:ext cx="8064896" cy="310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Дидактическое пособие 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лэпбук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ГОРОДОК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"СВЕТОФОРИК»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представляет собой папку. На страницах папки имеются различные кармашки, карточки, контейнеры, книжки- гармошки,  в которых собрана информация по теме в форме заданий, соревнований, игр, загадок.</a:t>
            </a:r>
          </a:p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1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" y="1844824"/>
            <a:ext cx="9035239" cy="498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4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-35520"/>
            <a:ext cx="9001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Лепбук</a:t>
            </a:r>
            <a:r>
              <a:rPr lang="ru-RU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состоит из следующих разделов и развивающих заданий: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64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1.В виде книги с картинками представлена теоретическая часть работы по данному направлению: элементы улицы: тротуар, проезжая часть, пешеходная зона, переход, велосипедная дорожка.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5328592" cy="4536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93" y="1309536"/>
            <a:ext cx="2701528" cy="1748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87836"/>
            <a:ext cx="2701528" cy="1887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93588"/>
            <a:ext cx="2692273" cy="194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6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-22448"/>
            <a:ext cx="8604448" cy="942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2. </a:t>
            </a:r>
            <a:r>
              <a:rPr lang="ru-RU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Целый раздел </a:t>
            </a:r>
            <a:r>
              <a:rPr lang="ru-RU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лепбука</a:t>
            </a:r>
            <a:r>
              <a:rPr lang="ru-RU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посвящен СВЕТОФОРУ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 Знаешь ли ты сигналы светофора».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Данный раздел представлен в виде плаката с сигналами светофора и сопровождающие стихи о них, с сюжетными картинками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разновидностей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светофоров. </a:t>
            </a: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endParaRPr lang="ru-RU" sz="1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endParaRPr lang="ru-RU" sz="1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endParaRPr lang="ru-RU" sz="1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endParaRPr lang="ru-RU" sz="1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endParaRPr lang="ru-RU" sz="1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Здесь же представлены советы светофора в виде раскладной книжки.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3456384" cy="432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16" y="1412776"/>
            <a:ext cx="396044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7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-34280"/>
            <a:ext cx="810039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конверте лежат различные виды транспорта и светофоров. Детям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2379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предлагается 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задание:</a:t>
            </a: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подобрать нужный светофор к виду транспорта.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32308"/>
            <a:ext cx="3707904" cy="4600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52872"/>
            <a:ext cx="3779912" cy="43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8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76_dLO</Template>
  <TotalTime>245</TotalTime>
  <Words>791</Words>
  <Application>Microsoft Office PowerPoint</Application>
  <PresentationFormat>Экран (4:3)</PresentationFormat>
  <Paragraphs>56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       МБДОУ: «Детский сад №6»       учебно-методическое пособие по организации          и проведению  мероприятий по профилактике          детского дорожно-транспортного травматизма ЛЕПБУК:  ГОРОДОК: «СВЕТОФОРИК» </vt:lpstr>
      <vt:lpstr>Презентация PowerPoint</vt:lpstr>
      <vt:lpstr>Лепбук отвечает следующим методическим требованиям: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 ДОУ: «Детский сад № 6»  НОМИНАЦИЯ: «Лучшее учебно-методическое пособие по организации и проведении мероприятий по профилактике детского дорожно-транспортного травматизма»</dc:title>
  <dc:creator>Пользователь</dc:creator>
  <cp:lastModifiedBy>Пользователь</cp:lastModifiedBy>
  <cp:revision>31</cp:revision>
  <dcterms:created xsi:type="dcterms:W3CDTF">2017-11-08T14:49:53Z</dcterms:created>
  <dcterms:modified xsi:type="dcterms:W3CDTF">2024-07-21T17:09:04Z</dcterms:modified>
</cp:coreProperties>
</file>