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319" r:id="rId3"/>
    <p:sldId id="311" r:id="rId4"/>
    <p:sldId id="312" r:id="rId5"/>
    <p:sldId id="309" r:id="rId6"/>
    <p:sldId id="310" r:id="rId7"/>
    <p:sldId id="308" r:id="rId8"/>
    <p:sldId id="320" r:id="rId9"/>
    <p:sldId id="321" r:id="rId10"/>
    <p:sldId id="313" r:id="rId11"/>
    <p:sldId id="322" r:id="rId12"/>
    <p:sldId id="323" r:id="rId13"/>
    <p:sldId id="324" r:id="rId14"/>
    <p:sldId id="325" r:id="rId15"/>
    <p:sldId id="326" r:id="rId16"/>
    <p:sldId id="314" r:id="rId17"/>
    <p:sldId id="317" r:id="rId18"/>
    <p:sldId id="287" r:id="rId19"/>
    <p:sldId id="289" r:id="rId20"/>
    <p:sldId id="290" r:id="rId21"/>
    <p:sldId id="291" r:id="rId22"/>
    <p:sldId id="318" r:id="rId23"/>
    <p:sldId id="307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1D9CB0-9B4F-477B-BD58-32501280FBA0}">
          <p14:sldIdLst>
            <p14:sldId id="284"/>
            <p14:sldId id="319"/>
            <p14:sldId id="311"/>
            <p14:sldId id="312"/>
            <p14:sldId id="309"/>
            <p14:sldId id="310"/>
            <p14:sldId id="308"/>
            <p14:sldId id="320"/>
            <p14:sldId id="321"/>
            <p14:sldId id="313"/>
            <p14:sldId id="322"/>
            <p14:sldId id="323"/>
            <p14:sldId id="324"/>
            <p14:sldId id="325"/>
            <p14:sldId id="326"/>
            <p14:sldId id="314"/>
            <p14:sldId id="317"/>
            <p14:sldId id="287"/>
            <p14:sldId id="289"/>
            <p14:sldId id="290"/>
            <p14:sldId id="291"/>
            <p14:sldId id="318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B56B-A21B-48E2-AC9B-B7FD903C84B6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F596B-FE89-424F-A6EF-4749E9A1A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4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F596B-FE89-424F-A6EF-4749E9A1A6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5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157591" cy="4886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4"/>
                </a:solidFill>
              </a:rPr>
              <a:t>Модель воспитывающей культурной среды ДОО в средней группе, средствами культуры и истории родного края</a:t>
            </a:r>
          </a:p>
          <a:p>
            <a:pPr marL="0" indent="0" algn="ctr">
              <a:buNone/>
            </a:pPr>
            <a:endParaRPr lang="ru-RU" sz="36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4"/>
                </a:solidFill>
              </a:rPr>
              <a:t>                                                                                                   Подготовили: Гурьева Н.Н.- старший воспитатель МБДОУ № </a:t>
            </a:r>
            <a:r>
              <a:rPr lang="ru-RU" sz="1200" dirty="0" smtClean="0">
                <a:solidFill>
                  <a:schemeClr val="accent4"/>
                </a:solidFill>
              </a:rPr>
              <a:t>14</a:t>
            </a:r>
          </a:p>
          <a:p>
            <a:pPr marL="0" indent="0" algn="ctr">
              <a:buNone/>
            </a:pPr>
            <a:endParaRPr lang="ru-RU" sz="12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4"/>
                </a:solidFill>
              </a:rPr>
              <a:t>г. Красноярск, 2024 г.</a:t>
            </a:r>
            <a:endParaRPr lang="ru-RU" sz="12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accent4"/>
                </a:solidFill>
              </a:rPr>
              <a:t>                                                                                                                  </a:t>
            </a:r>
            <a:endParaRPr lang="ru-RU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05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Предметно-пространственная среда</a:t>
            </a:r>
            <a:endParaRPr lang="ru-RU" sz="3600" dirty="0"/>
          </a:p>
        </p:txBody>
      </p:sp>
      <p:pic>
        <p:nvPicPr>
          <p:cNvPr id="4" name="Picture 2" descr="C:\Users\Людмила\Desktop\сайт аппликация медведь из семян\DSC02105.JPG"/>
          <p:cNvPicPr>
            <a:picLocks noChangeAspect="1" noChangeArrowheads="1"/>
          </p:cNvPicPr>
          <p:nvPr/>
        </p:nvPicPr>
        <p:blipFill>
          <a:blip r:embed="rId2" cstate="print"/>
          <a:srcRect l="2951" t="3606"/>
          <a:stretch>
            <a:fillRect/>
          </a:stretch>
        </p:blipFill>
        <p:spPr bwMode="auto">
          <a:xfrm rot="5400000">
            <a:off x="6208350" y="1129787"/>
            <a:ext cx="2617301" cy="263889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1219"/>
          <a:stretch/>
        </p:blipFill>
        <p:spPr>
          <a:xfrm>
            <a:off x="107504" y="1129174"/>
            <a:ext cx="2795156" cy="2659866"/>
          </a:xfrm>
          <a:prstGeom prst="rect">
            <a:avLst/>
          </a:prstGeom>
        </p:spPr>
      </p:pic>
      <p:pic>
        <p:nvPicPr>
          <p:cNvPr id="7" name="Picture 3" descr="C:\Users\Людмила\Desktop\сайт аппликация медведь из семян\DSC0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01633"/>
            <a:ext cx="2795156" cy="2786330"/>
          </a:xfrm>
          <a:prstGeom prst="rect">
            <a:avLst/>
          </a:prstGeom>
          <a:noFill/>
        </p:spPr>
      </p:pic>
      <p:pic>
        <p:nvPicPr>
          <p:cNvPr id="8" name="Объект 3" descr="IMG_20221107_092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1429" y="3884513"/>
            <a:ext cx="2777356" cy="2803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b="50360"/>
          <a:stretch/>
        </p:blipFill>
        <p:spPr>
          <a:xfrm>
            <a:off x="6197553" y="3884513"/>
            <a:ext cx="2638893" cy="280345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29" y="1129174"/>
            <a:ext cx="2777356" cy="2617300"/>
          </a:xfrm>
        </p:spPr>
      </p:pic>
    </p:spTree>
    <p:extLst>
      <p:ext uri="{BB962C8B-B14F-4D97-AF65-F5344CB8AC3E}">
        <p14:creationId xmlns:p14="http://schemas.microsoft.com/office/powerpoint/2010/main" val="2943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5447" y="327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Модель предметной речевой среды</a:t>
            </a:r>
            <a:endParaRPr lang="ru-RU" dirty="0"/>
          </a:p>
        </p:txBody>
      </p:sp>
      <p:sp>
        <p:nvSpPr>
          <p:cNvPr id="4" name="Google Shape;367;p35"/>
          <p:cNvSpPr/>
          <p:nvPr/>
        </p:nvSpPr>
        <p:spPr>
          <a:xfrm>
            <a:off x="685800" y="4419600"/>
            <a:ext cx="2543175" cy="1600200"/>
          </a:xfrm>
          <a:prstGeom prst="roundRect">
            <a:avLst>
              <a:gd name="adj" fmla="val 27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8;p35"/>
          <p:cNvSpPr txBox="1"/>
          <p:nvPr/>
        </p:nvSpPr>
        <p:spPr>
          <a:xfrm>
            <a:off x="3660775" y="3790950"/>
            <a:ext cx="19050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" name="Google Shape;369;p35"/>
          <p:cNvSpPr/>
          <p:nvPr/>
        </p:nvSpPr>
        <p:spPr>
          <a:xfrm>
            <a:off x="739775" y="4848225"/>
            <a:ext cx="2408237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63500" dist="17960" dir="13500000">
              <a:srgbClr val="99999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70;p35"/>
          <p:cNvSpPr txBox="1"/>
          <p:nvPr/>
        </p:nvSpPr>
        <p:spPr>
          <a:xfrm>
            <a:off x="781050" y="4926012"/>
            <a:ext cx="23161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Оборудование и атрибуты для сюжетно-ролевых игр</a:t>
            </a:r>
            <a:endParaRPr/>
          </a:p>
        </p:txBody>
      </p:sp>
      <p:sp>
        <p:nvSpPr>
          <p:cNvPr id="8" name="Google Shape;371;p35"/>
          <p:cNvSpPr/>
          <p:nvPr/>
        </p:nvSpPr>
        <p:spPr>
          <a:xfrm>
            <a:off x="685800" y="2057400"/>
            <a:ext cx="2543175" cy="1600200"/>
          </a:xfrm>
          <a:prstGeom prst="roundRect">
            <a:avLst>
              <a:gd name="adj" fmla="val 2743"/>
            </a:avLst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72;p35"/>
          <p:cNvSpPr/>
          <p:nvPr/>
        </p:nvSpPr>
        <p:spPr>
          <a:xfrm>
            <a:off x="739775" y="2486025"/>
            <a:ext cx="2408237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63500" dist="17960" dir="13500000">
              <a:srgbClr val="99999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73;p35"/>
          <p:cNvSpPr txBox="1"/>
          <p:nvPr/>
        </p:nvSpPr>
        <p:spPr>
          <a:xfrm>
            <a:off x="785812" y="2643187"/>
            <a:ext cx="23161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Уголок для театрализации</a:t>
            </a:r>
            <a:endParaRPr dirty="0"/>
          </a:p>
        </p:txBody>
      </p:sp>
      <p:sp>
        <p:nvSpPr>
          <p:cNvPr id="11" name="Google Shape;374;p35"/>
          <p:cNvSpPr/>
          <p:nvPr/>
        </p:nvSpPr>
        <p:spPr>
          <a:xfrm>
            <a:off x="6019800" y="4419600"/>
            <a:ext cx="2543175" cy="1600200"/>
          </a:xfrm>
          <a:prstGeom prst="roundRect">
            <a:avLst>
              <a:gd name="adj" fmla="val 2743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75;p35"/>
          <p:cNvSpPr/>
          <p:nvPr/>
        </p:nvSpPr>
        <p:spPr>
          <a:xfrm>
            <a:off x="6073775" y="4848225"/>
            <a:ext cx="2427287" cy="1081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63500" dist="17960" dir="13500000">
              <a:srgbClr val="99999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Уголок для</a:t>
            </a:r>
            <a:r>
              <a:rPr lang="ru-RU" sz="1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сенсорно – моторного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развития</a:t>
            </a:r>
            <a:endParaRPr/>
          </a:p>
        </p:txBody>
      </p:sp>
      <p:sp>
        <p:nvSpPr>
          <p:cNvPr id="13" name="Google Shape;376;p35"/>
          <p:cNvSpPr txBox="1"/>
          <p:nvPr/>
        </p:nvSpPr>
        <p:spPr>
          <a:xfrm>
            <a:off x="6115050" y="4926012"/>
            <a:ext cx="2316162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77;p35"/>
          <p:cNvSpPr/>
          <p:nvPr/>
        </p:nvSpPr>
        <p:spPr>
          <a:xfrm>
            <a:off x="6019800" y="2057400"/>
            <a:ext cx="2543175" cy="1600200"/>
          </a:xfrm>
          <a:prstGeom prst="roundRect">
            <a:avLst>
              <a:gd name="adj" fmla="val 274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78;p35"/>
          <p:cNvSpPr/>
          <p:nvPr/>
        </p:nvSpPr>
        <p:spPr>
          <a:xfrm>
            <a:off x="6072187" y="2500312"/>
            <a:ext cx="2408237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63500" dist="17960" dir="13500000">
              <a:srgbClr val="99999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Книжный уголок</a:t>
            </a:r>
            <a:endParaRPr/>
          </a:p>
        </p:txBody>
      </p:sp>
      <p:grpSp>
        <p:nvGrpSpPr>
          <p:cNvPr id="16" name="Google Shape;379;p35"/>
          <p:cNvGrpSpPr/>
          <p:nvPr/>
        </p:nvGrpSpPr>
        <p:grpSpPr>
          <a:xfrm>
            <a:off x="2746032" y="2174532"/>
            <a:ext cx="3613835" cy="3597960"/>
            <a:chOff x="1718" y="1238"/>
            <a:chExt cx="2276" cy="2266"/>
          </a:xfrm>
        </p:grpSpPr>
        <p:sp>
          <p:nvSpPr>
            <p:cNvPr id="17" name="Google Shape;380;p35"/>
            <p:cNvSpPr/>
            <p:nvPr/>
          </p:nvSpPr>
          <p:spPr>
            <a:xfrm rot="6720000">
              <a:off x="2004" y="1578"/>
              <a:ext cx="1688" cy="16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hlink"/>
                </a:gs>
              </a:gsLst>
              <a:lin ang="27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1;p35"/>
            <p:cNvSpPr/>
            <p:nvPr/>
          </p:nvSpPr>
          <p:spPr>
            <a:xfrm rot="-9480000">
              <a:off x="1968" y="1567"/>
              <a:ext cx="1688" cy="16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accent1"/>
                </a:gs>
              </a:gsLst>
              <a:lin ang="27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2;p35"/>
            <p:cNvSpPr/>
            <p:nvPr/>
          </p:nvSpPr>
          <p:spPr>
            <a:xfrm rot="-4080000">
              <a:off x="2029" y="1500"/>
              <a:ext cx="1688" cy="16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>
              <a:gsLst>
                <a:gs pos="0">
                  <a:srgbClr val="0D0008"/>
                </a:gs>
                <a:gs pos="100000">
                  <a:schemeClr val="folHlink"/>
                </a:gs>
              </a:gsLst>
              <a:lin ang="27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3;p35"/>
            <p:cNvSpPr/>
            <p:nvPr/>
          </p:nvSpPr>
          <p:spPr>
            <a:xfrm rot="1320000">
              <a:off x="2056" y="1536"/>
              <a:ext cx="1688" cy="16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chemeClr val="accent2"/>
                </a:gs>
              </a:gsLst>
              <a:lin ang="2700000" scaled="0"/>
            </a:gra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4;p35"/>
          <p:cNvSpPr txBox="1"/>
          <p:nvPr/>
        </p:nvSpPr>
        <p:spPr>
          <a:xfrm>
            <a:off x="3571875" y="3571875"/>
            <a:ext cx="20002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Развивающая речевая среда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49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Книжный уголок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ru-RU" sz="2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Значение: </a:t>
            </a:r>
            <a:endParaRPr lang="ru-RU" dirty="0"/>
          </a:p>
          <a:p>
            <a:pPr lv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lang="ru-RU" dirty="0"/>
          </a:p>
          <a:p>
            <a:pPr lvl="0" algn="ctr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Рассматривание книги даёт ребёнку возможность вновь пережить прочитанное, углубить свои первоначальные представления о прочитанном.</a:t>
            </a:r>
            <a:endParaRPr lang="ru-RU" dirty="0"/>
          </a:p>
          <a:p>
            <a:endParaRPr lang="ru-RU" dirty="0"/>
          </a:p>
        </p:txBody>
      </p:sp>
      <p:pic>
        <p:nvPicPr>
          <p:cNvPr id="8" name="Google Shape;407;p39" descr="IMGP3382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573298" y="1196752"/>
            <a:ext cx="3058120" cy="24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07579"/>
            <a:ext cx="3271222" cy="31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Уголок для сенсорно – моторного развития</a:t>
            </a:r>
            <a:br>
              <a:rPr lang="ru-RU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456384" cy="5069160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SzPts val="2800"/>
              <a:buFont typeface="Arial"/>
              <a:buChar char="•"/>
            </a:pPr>
            <a:r>
              <a:rPr lang="ru-RU" b="1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Значение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lvl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- Активизация   процессов мышления и  восприятия, ощущения, внимания, памяти;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Стимуляция  функций  зрения,  слуха,  осязания,  обоняния;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Снятие  эмоционального  и  физического  напряжения;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1721"/>
          <a:stretch/>
        </p:blipFill>
        <p:spPr>
          <a:xfrm>
            <a:off x="5004048" y="1417638"/>
            <a:ext cx="2664296" cy="2515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3986443"/>
            <a:ext cx="2772308" cy="2816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86443"/>
            <a:ext cx="2736304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Предметно – развивающая игровая среда в детском саду (сюжетно-ролевые игры)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SzPts val="3200"/>
              <a:buFont typeface="Arial"/>
              <a:buChar char="•"/>
            </a:pPr>
            <a:r>
              <a:rPr lang="ru-RU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Значение:</a:t>
            </a:r>
            <a:r>
              <a:rPr lang="ru-RU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dirty="0"/>
          </a:p>
          <a:p>
            <a:pPr lvl="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ru-RU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640"/>
              </a:spcBef>
              <a:buClr>
                <a:srgbClr val="FF0000"/>
              </a:buClr>
              <a:buSzPts val="3200"/>
              <a:buNone/>
            </a:pP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коммуникативных навыков, развитие связной, диалогической речи, знакомство с окружающем миров и социальной действительностью.</a:t>
            </a:r>
            <a:endParaRPr lang="ru-RU" dirty="0"/>
          </a:p>
          <a:p>
            <a:pPr lvl="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ru-RU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pic>
        <p:nvPicPr>
          <p:cNvPr id="5" name="Объект 3" descr="IMG_20221107_0925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2474" y="1414230"/>
            <a:ext cx="2527069" cy="2722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909" t="32033" r="54221" b="1628"/>
          <a:stretch/>
        </p:blipFill>
        <p:spPr>
          <a:xfrm>
            <a:off x="6516216" y="4136648"/>
            <a:ext cx="2520280" cy="26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Театрализованный уголок</a:t>
            </a:r>
            <a:br>
              <a:rPr lang="ru-RU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SzPts val="3200"/>
              <a:buNone/>
            </a:pPr>
            <a:r>
              <a:rPr lang="ru-RU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Значение:</a:t>
            </a:r>
            <a:r>
              <a:rPr lang="ru-RU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dirty="0"/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Развитие коммуникативных навыков, развитие связной, диалогической речи, знакомство с окружающим миром и социальной действительностью, снятие тревожности, застенчивости, развитие эмоциональной сферы.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3" descr="C:\Users\Людмила\Desktop\сайт аппликация медведь из семян\DSC02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52737"/>
            <a:ext cx="3316559" cy="252028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2247"/>
            <a:ext cx="362135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Взаимодействие с родителями, как фактор формирования воспитательной культурной среды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Мастер-классы с родителями;</a:t>
            </a:r>
          </a:p>
          <a:p>
            <a:r>
              <a:rPr lang="ru-RU" sz="1600" dirty="0" smtClean="0"/>
              <a:t>Тематические беседы;</a:t>
            </a:r>
          </a:p>
          <a:p>
            <a:r>
              <a:rPr lang="ru-RU" sz="1600" dirty="0" smtClean="0"/>
              <a:t>Знакомство с историей, изучение традиций Красноярского края совместно с библиотекой;</a:t>
            </a:r>
          </a:p>
          <a:p>
            <a:r>
              <a:rPr lang="ru-RU" sz="1600" dirty="0" smtClean="0"/>
              <a:t>Посещение музеев, театров совместно с родителями;</a:t>
            </a:r>
          </a:p>
          <a:p>
            <a:r>
              <a:rPr lang="ru-RU" sz="1600" dirty="0" smtClean="0"/>
              <a:t>Совместно с родителями организованные досуговые мероприятия;</a:t>
            </a:r>
          </a:p>
          <a:p>
            <a:r>
              <a:rPr lang="ru-RU" sz="1600" dirty="0" smtClean="0"/>
              <a:t>Разучивание обрядовых песен, постановка театрализованных представлений;</a:t>
            </a:r>
          </a:p>
          <a:p>
            <a:r>
              <a:rPr lang="ru-RU" sz="1600" dirty="0" smtClean="0"/>
              <a:t>Литературная гостинная совместно с родителями;</a:t>
            </a:r>
          </a:p>
          <a:p>
            <a:r>
              <a:rPr lang="ru-RU" sz="1600" dirty="0" smtClean="0"/>
              <a:t>Активное участие родителей в реализации проекта «Юный горожанин»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311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4032448" cy="2571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728"/>
            <a:ext cx="4112331" cy="2571768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3000372"/>
            <a:ext cx="2928958" cy="3537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928934"/>
            <a:ext cx="3071834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Беседа «День народного единства»,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«Вместе мы сила»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00174"/>
            <a:ext cx="4244284" cy="3195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43071"/>
            <a:ext cx="4258816" cy="32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+mn-lt"/>
              </a:rPr>
              <a:t>Люблю свой город я родной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3016"/>
            <a:ext cx="2736304" cy="37890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2808312" cy="4032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13016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8212015" cy="55019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Ребенок — это солнце, вокруг которого вращается весь педагогический процесс, его сила должна быть выявлена, интересы удовлетворены, способности развиты.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561662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Родители активно посещают с детьми достопримечательности г. Красноярск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844768" cy="35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137924" cy="4608512"/>
          </a:xfrm>
          <a:prstGeom prst="rect">
            <a:avLst/>
          </a:prstGeom>
        </p:spPr>
      </p:pic>
      <p:pic>
        <p:nvPicPr>
          <p:cNvPr id="1026" name="Picture 2" descr="C:\Users\пк\Desktop\2024-03-28_10-34-3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78672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9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к\Desktop\2024-03-28_10-35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071966" cy="3019427"/>
          </a:xfrm>
          <a:prstGeom prst="rect">
            <a:avLst/>
          </a:prstGeom>
          <a:noFill/>
        </p:spPr>
      </p:pic>
      <p:pic>
        <p:nvPicPr>
          <p:cNvPr id="2051" name="Picture 3" descr="C:\Users\пк\Desktop\2024-03-28_10-37-4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293053" cy="3000396"/>
          </a:xfrm>
          <a:prstGeom prst="rect">
            <a:avLst/>
          </a:prstGeom>
          <a:noFill/>
        </p:spPr>
      </p:pic>
      <p:pic>
        <p:nvPicPr>
          <p:cNvPr id="2052" name="Picture 4" descr="C:\Users\пк\Desktop\2024-03-28_10-33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071966" cy="3295652"/>
          </a:xfrm>
          <a:prstGeom prst="rect">
            <a:avLst/>
          </a:prstGeom>
          <a:noFill/>
        </p:spPr>
      </p:pic>
      <p:pic>
        <p:nvPicPr>
          <p:cNvPr id="2053" name="Picture 5" descr="C:\Users\пк\Desktop\2024-03-28_10-30-3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357563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</a:t>
            </a:r>
            <a:r>
              <a:rPr lang="ru-RU" i="1" dirty="0" smtClean="0"/>
              <a:t>человеком </a:t>
            </a:r>
            <a:r>
              <a:rPr lang="ru-RU" i="1" dirty="0"/>
              <a:t>станет сегодняшний малыш</a:t>
            </a:r>
            <a:r>
              <a:rPr lang="ru-RU" i="1" dirty="0" smtClean="0"/>
              <a:t>».</a:t>
            </a:r>
          </a:p>
          <a:p>
            <a:pPr algn="just"/>
            <a:endParaRPr lang="ru-RU" i="1" dirty="0"/>
          </a:p>
          <a:p>
            <a:pPr marL="0" indent="0" algn="just">
              <a:buNone/>
            </a:pP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                                       </a:t>
            </a:r>
            <a:r>
              <a:rPr lang="ru-RU" i="1" dirty="0" err="1" smtClean="0"/>
              <a:t>В.А.Сухомлинский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1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Спасибо </a:t>
            </a:r>
          </a:p>
          <a:p>
            <a:pPr marL="0" lvl="0" indent="0" algn="ctr">
              <a:buNone/>
            </a:pPr>
            <a:r>
              <a:rPr lang="ru-RU" sz="54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за внимание!</a:t>
            </a:r>
            <a:endParaRPr lang="ru-RU" sz="5400" dirty="0">
              <a:solidFill>
                <a:schemeClr val="accent4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9138" y="285750"/>
            <a:ext cx="8424862" cy="584041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Воспитание начинается с </a:t>
            </a:r>
            <a:r>
              <a:rPr lang="ru-RU" b="1" dirty="0" smtClean="0"/>
              <a:t>создания</a:t>
            </a:r>
            <a:r>
              <a:rPr lang="ru-RU" dirty="0" smtClean="0"/>
              <a:t> </a:t>
            </a:r>
            <a:r>
              <a:rPr lang="ru-RU" b="1" dirty="0" smtClean="0"/>
              <a:t>для </a:t>
            </a:r>
            <a:r>
              <a:rPr lang="ru-RU" b="1" dirty="0"/>
              <a:t>растущего </a:t>
            </a:r>
            <a:r>
              <a:rPr lang="ru-RU" b="1" dirty="0" smtClean="0"/>
              <a:t>человека</a:t>
            </a:r>
            <a:r>
              <a:rPr lang="ru-RU" dirty="0" smtClean="0"/>
              <a:t> </a:t>
            </a:r>
            <a:r>
              <a:rPr lang="ru-RU" b="1" dirty="0" smtClean="0"/>
              <a:t>воспитывающей среды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﻿</a:t>
            </a:r>
            <a:r>
              <a:rPr lang="ru-RU" dirty="0"/>
              <a:t>Именно воспитывающей, то есть целенаправленно позитивно влияющей на процесс развития личности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3071810"/>
            <a:ext cx="540060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Воспитывающая среда-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997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совокупность окружающих ребенка социально ценностных обстоятельств, влияющих на его личностное развитие и вхождение его в современную культуру.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Содержание среды:</a:t>
            </a:r>
          </a:p>
          <a:p>
            <a:r>
              <a:rPr lang="ru-RU" sz="2000" dirty="0" smtClean="0"/>
              <a:t>Предметно-пространственная среда;</a:t>
            </a:r>
          </a:p>
          <a:p>
            <a:r>
              <a:rPr lang="ru-RU" sz="2000" dirty="0" smtClean="0"/>
              <a:t>Социально-коммуникативная среда;</a:t>
            </a:r>
          </a:p>
          <a:p>
            <a:r>
              <a:rPr lang="ru-RU" sz="2000" dirty="0" smtClean="0"/>
              <a:t>Информационная среда;</a:t>
            </a:r>
          </a:p>
          <a:p>
            <a:r>
              <a:rPr lang="ru-RU" sz="2000" dirty="0" smtClean="0"/>
              <a:t>Природное окружение ребенка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610744" cy="3888432"/>
          </a:xfrm>
        </p:spPr>
      </p:pic>
    </p:spTree>
    <p:extLst>
      <p:ext uri="{BB962C8B-B14F-4D97-AF65-F5344CB8AC3E}">
        <p14:creationId xmlns:p14="http://schemas.microsoft.com/office/powerpoint/2010/main" val="35238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Принципы создания (формирования) воспитывающей среды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Принцип единства коллектива ДОУ, воспитанников и родителей.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Принцип позитивной социализации ребенка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Принцип поддержки любознательности и исследовательской активности.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Принцип </a:t>
            </a:r>
            <a:r>
              <a:rPr lang="ru-RU" sz="2400" dirty="0" err="1" smtClean="0"/>
              <a:t>культуросообразности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Принцип связи воспитания с жизнью.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31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+mn-lt"/>
              </a:rPr>
              <a:t>МОДЕЛЬ организации воспитывающей среды строится </a:t>
            </a:r>
            <a:r>
              <a:rPr lang="ru-RU" sz="2800" b="1" u="sng" dirty="0">
                <a:solidFill>
                  <a:srgbClr val="FF0000"/>
                </a:solidFill>
                <a:latin typeface="+mn-lt"/>
              </a:rPr>
              <a:t>по трём линиям: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 «от взрослого», который создаёт предметно-пространственную среду, насыщая её ценностями и смыслами; </a:t>
            </a:r>
          </a:p>
          <a:p>
            <a:r>
              <a:rPr lang="ru-RU" dirty="0"/>
              <a:t> -«от совместности ребёнка и  взрослого»: которая направлена на взаимодействие ребёнка и взрослого, раскрывающего смыслы и ценности воспитания (в ходе которой формируется нравственные, гражданские, эстетические и иные качества ребёнка в ходе специально организованного педагогического взаимодействия ребёнка и взрослого, обеспечивающего достижение поставленных воспитательных целей) </a:t>
            </a:r>
          </a:p>
          <a:p>
            <a:r>
              <a:rPr lang="ru-RU" dirty="0"/>
              <a:t> - «от ребёнка», где  ребёнок самостоятельно творит, живёт и получает опыт позитивных достижений, осваивая ценности и смыслы, заложенные взрослым.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Направления деятельности: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История семьи, укрепление семейных традиций ;</a:t>
            </a:r>
          </a:p>
          <a:p>
            <a:r>
              <a:rPr lang="ru-RU" sz="2800" dirty="0" smtClean="0"/>
              <a:t>Патриотическое воспитание;</a:t>
            </a:r>
          </a:p>
          <a:p>
            <a:r>
              <a:rPr lang="ru-RU" sz="2800" dirty="0" smtClean="0"/>
              <a:t>Ознакомление с культурно-историческими ценностями родного края;</a:t>
            </a:r>
          </a:p>
          <a:p>
            <a:pPr marL="0" indent="0"/>
            <a:r>
              <a:rPr lang="ru-RU" sz="2800" dirty="0" smtClean="0"/>
              <a:t>  Реализация </a:t>
            </a:r>
            <a:r>
              <a:rPr lang="ru-RU" sz="2800" dirty="0" err="1" smtClean="0"/>
              <a:t>подпроекта</a:t>
            </a:r>
            <a:r>
              <a:rPr lang="ru-RU" sz="2800" dirty="0" smtClean="0"/>
              <a:t> «Юный горожанин»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98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Предметно-пространственная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среда как средство развития речи дошкольников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развития речи детей необходимо создать определенную предметно - речевую  среду, которая будет способствовать  формированию не только правильной, </a:t>
            </a:r>
            <a:r>
              <a:rPr lang="ru-RU" dirty="0" smtClean="0"/>
              <a:t>но и </a:t>
            </a:r>
            <a:r>
              <a:rPr lang="ru-RU" dirty="0"/>
              <a:t>активной связанной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7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79512" y="2211825"/>
            <a:ext cx="4038600" cy="4464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/>
              <a:t>Искусственная:</a:t>
            </a:r>
          </a:p>
          <a:p>
            <a:r>
              <a:rPr lang="ru-RU" dirty="0"/>
              <a:t>-занятие</a:t>
            </a:r>
          </a:p>
          <a:p>
            <a:r>
              <a:rPr lang="ru-RU" dirty="0"/>
              <a:t>-беседа</a:t>
            </a:r>
          </a:p>
          <a:p>
            <a:r>
              <a:rPr lang="ru-RU" dirty="0"/>
              <a:t>-чтение худ. литературы</a:t>
            </a:r>
          </a:p>
          <a:p>
            <a:r>
              <a:rPr lang="ru-RU" dirty="0"/>
              <a:t>-праздники, развлечения, досуги</a:t>
            </a:r>
          </a:p>
          <a:p>
            <a:r>
              <a:rPr lang="ru-RU" dirty="0"/>
              <a:t>-книжный уголок</a:t>
            </a:r>
          </a:p>
          <a:p>
            <a:r>
              <a:rPr lang="ru-RU" dirty="0"/>
              <a:t>-театрализованный уголок</a:t>
            </a:r>
          </a:p>
          <a:p>
            <a:r>
              <a:rPr lang="ru-RU" dirty="0"/>
              <a:t>-речевой уголок</a:t>
            </a:r>
          </a:p>
          <a:p>
            <a:r>
              <a:rPr lang="ru-RU" dirty="0"/>
              <a:t>-зоны для сюжетно-ролевых игр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5105400" y="2143125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/>
              <a:t>Естественная: </a:t>
            </a:r>
          </a:p>
          <a:p>
            <a:r>
              <a:rPr lang="ru-RU" dirty="0"/>
              <a:t>Речь педагога:</a:t>
            </a:r>
          </a:p>
          <a:p>
            <a:r>
              <a:rPr lang="ru-RU" dirty="0"/>
              <a:t>-достаточно грамотная</a:t>
            </a:r>
          </a:p>
          <a:p>
            <a:r>
              <a:rPr lang="ru-RU" dirty="0"/>
              <a:t>-содержательная</a:t>
            </a:r>
          </a:p>
          <a:p>
            <a:r>
              <a:rPr lang="ru-RU" dirty="0"/>
              <a:t>-эмоционально насыщенная</a:t>
            </a:r>
          </a:p>
          <a:p>
            <a:r>
              <a:rPr lang="ru-RU" dirty="0"/>
              <a:t>-неторопливая  </a:t>
            </a:r>
          </a:p>
          <a:p>
            <a:r>
              <a:rPr lang="ru-RU" dirty="0"/>
              <a:t>- простая и ясная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15816" y="388938"/>
            <a:ext cx="3528392" cy="121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Речевая среда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20072" y="1600200"/>
            <a:ext cx="720080" cy="60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71800" y="1569467"/>
            <a:ext cx="864096" cy="75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551</Words>
  <Application>Microsoft Office PowerPoint</Application>
  <PresentationFormat>Экран (4:3)</PresentationFormat>
  <Paragraphs>94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Воспитывающая среда-</vt:lpstr>
      <vt:lpstr>Принципы создания (формирования) воспитывающей среды</vt:lpstr>
      <vt:lpstr>МОДЕЛЬ организации воспитывающей среды строится по трём линиям:</vt:lpstr>
      <vt:lpstr>Направления деятельности:</vt:lpstr>
      <vt:lpstr>Предметно-пространственная среда как средство развития речи дошкольников</vt:lpstr>
      <vt:lpstr>Презентация PowerPoint</vt:lpstr>
      <vt:lpstr>Предметно-пространственная среда</vt:lpstr>
      <vt:lpstr>Модель предметной речевой среды</vt:lpstr>
      <vt:lpstr>Книжный уголок</vt:lpstr>
      <vt:lpstr>Уголок для сенсорно – моторного развития </vt:lpstr>
      <vt:lpstr>Предметно – развивающая игровая среда в детском саду (сюжетно-ролевые игры)</vt:lpstr>
      <vt:lpstr>Театрализованный уголок </vt:lpstr>
      <vt:lpstr>Взаимодействие с родителями, как фактор формирования воспитательной культурной среды</vt:lpstr>
      <vt:lpstr>Презентация PowerPoint</vt:lpstr>
      <vt:lpstr>Презентация PowerPoint</vt:lpstr>
      <vt:lpstr>Люблю свой город я родной</vt:lpstr>
      <vt:lpstr>Родители активно посещают с детьми достопримечательности г. Красноярск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Руслан Гурьев</cp:lastModifiedBy>
  <cp:revision>165</cp:revision>
  <dcterms:created xsi:type="dcterms:W3CDTF">2018-04-03T18:18:12Z</dcterms:created>
  <dcterms:modified xsi:type="dcterms:W3CDTF">2024-08-04T14:21:41Z</dcterms:modified>
</cp:coreProperties>
</file>