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62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72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3504" y="770467"/>
            <a:ext cx="10782300" cy="3352800"/>
          </a:xfrm>
        </p:spPr>
        <p:txBody>
          <a:bodyPr anchor="b">
            <a:noAutofit/>
          </a:bodyPr>
          <a:lstStyle>
            <a:lvl1pPr algn="l">
              <a:lnSpc>
                <a:spcPct val="80000"/>
              </a:lnSpc>
              <a:defRPr sz="8800" spc="-120" baseline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7512" y="4206876"/>
            <a:ext cx="9228201" cy="1645920"/>
          </a:xfrm>
        </p:spPr>
        <p:txBody>
          <a:bodyPr>
            <a:normAutofit/>
          </a:bodyPr>
          <a:lstStyle>
            <a:lvl1pPr marL="0" indent="0" algn="l">
              <a:buNone/>
              <a:defRPr sz="32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6614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508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43950" y="695325"/>
            <a:ext cx="2628900" cy="48006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1525" y="714375"/>
            <a:ext cx="7734300" cy="54006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2813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5411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504" y="767419"/>
            <a:ext cx="10780776" cy="3355848"/>
          </a:xfrm>
        </p:spPr>
        <p:txBody>
          <a:bodyPr anchor="b">
            <a:normAutofit/>
          </a:bodyPr>
          <a:lstStyle>
            <a:lvl1pPr>
              <a:lnSpc>
                <a:spcPct val="80000"/>
              </a:lnSpc>
              <a:defRPr sz="8800" b="0" baseline="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512" y="4204209"/>
            <a:ext cx="9226296" cy="1645920"/>
          </a:xfrm>
        </p:spPr>
        <p:txBody>
          <a:bodyPr anchor="t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1108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6656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1330" y="1998134"/>
            <a:ext cx="4663440" cy="376732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2382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40467"/>
            <a:ext cx="4663440" cy="723400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6656" y="2753084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07608" y="2038435"/>
            <a:ext cx="4663440" cy="722376"/>
          </a:xfrm>
        </p:spPr>
        <p:txBody>
          <a:bodyPr anchor="ctr">
            <a:normAutofit/>
          </a:bodyPr>
          <a:lstStyle>
            <a:lvl1pPr marL="0" indent="0">
              <a:buNone/>
              <a:defRPr sz="2200" b="0" cap="all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07608" y="2750990"/>
            <a:ext cx="4663440" cy="320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7915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864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4049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620000" y="0"/>
            <a:ext cx="457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8261404" y="542282"/>
            <a:ext cx="3383280" cy="1920240"/>
          </a:xfrm>
        </p:spPr>
        <p:txBody>
          <a:bodyPr anchor="b">
            <a:noAutofit/>
          </a:bodyPr>
          <a:lstStyle>
            <a:lvl1pPr>
              <a:lnSpc>
                <a:spcPct val="85000"/>
              </a:lnSpc>
              <a:defRPr sz="40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762000"/>
            <a:ext cx="60960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75982" y="2511813"/>
            <a:ext cx="3398520" cy="3126987"/>
          </a:xfrm>
        </p:spPr>
        <p:txBody>
          <a:bodyPr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8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0000"/>
                  </a:srgbClr>
                </a:solidFill>
              </a:defRPr>
            </a:lvl1pPr>
          </a:lstStyle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71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9224" y="5418667"/>
            <a:ext cx="10780776" cy="613283"/>
          </a:xfrm>
        </p:spPr>
        <p:txBody>
          <a:bodyPr anchor="b">
            <a:normAutofit/>
          </a:bodyPr>
          <a:lstStyle>
            <a:lvl1pPr>
              <a:defRPr sz="32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12192000" cy="5330952"/>
          </a:xfrm>
          <a:solidFill>
            <a:schemeClr val="accent1">
              <a:lumMod val="40000"/>
              <a:lumOff val="60000"/>
            </a:schemeClr>
          </a:solidFill>
        </p:spPr>
        <p:txBody>
          <a:bodyPr anchor="t"/>
          <a:lstStyle>
            <a:lvl1pPr marL="0" indent="0" algn="ctr">
              <a:spcBef>
                <a:spcPts val="800"/>
              </a:spcBef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656" y="5909735"/>
            <a:ext cx="9229344" cy="5334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400">
                <a:solidFill>
                  <a:srgbClr val="262626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8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25000"/>
                  </a:srgbClr>
                </a:solidFill>
              </a:defRPr>
            </a:lvl1pPr>
          </a:lstStyle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44121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57224" y="499533"/>
            <a:ext cx="10772775" cy="165819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011680"/>
            <a:ext cx="10753725" cy="3766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412447"/>
            <a:ext cx="411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fld id="{326A8D65-05B5-4C5D-9D2A-E01B41D62CC3}" type="datetimeFigureOut">
              <a:rPr lang="ru-RU" smtClean="0"/>
              <a:t>сб 27.11.21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554697"/>
            <a:ext cx="50292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50" cap="all" baseline="0">
                <a:solidFill>
                  <a:schemeClr val="tx1">
                    <a:alpha val="8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926" y="5876412"/>
            <a:ext cx="2926080" cy="13970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300" b="0">
                <a:ln>
                  <a:noFill/>
                </a:ln>
                <a:solidFill>
                  <a:schemeClr val="accent1">
                    <a:alpha val="25000"/>
                  </a:schemeClr>
                </a:solidFill>
                <a:latin typeface="+mj-lt"/>
              </a:defRPr>
            </a:lvl1pPr>
          </a:lstStyle>
          <a:p>
            <a:fld id="{C02EADF9-C01D-40D1-8314-2F78CD9E1F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7659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5400" kern="1200" spc="-120" baseline="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85000"/>
        </a:lnSpc>
        <a:spcBef>
          <a:spcPts val="13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347472" indent="-3429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548640" indent="-54864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20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822960" indent="-82296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097280" indent="-109728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2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4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16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1800000" indent="-228600" algn="l" defTabSz="914400" rtl="0" eaLnBrk="1" latinLnBrk="0" hangingPunct="1">
        <a:lnSpc>
          <a:spcPct val="85000"/>
        </a:lnSpc>
        <a:spcBef>
          <a:spcPts val="600"/>
        </a:spcBef>
        <a:buFont typeface="Arial" pitchFamily="34" charset="0"/>
        <a:buChar char=" 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effectLst>
            <a:reflection stA="7000" endPos="65000" dist="50800" dir="5400000" sy="-100000" algn="bl" rotWithShape="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57224" y="218661"/>
            <a:ext cx="10772775" cy="1659835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/>
            </a:r>
            <a:b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Работа </a:t>
            </a: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по развитию мелкой моторики</a:t>
            </a:r>
            <a:r>
              <a:rPr lang="ru-RU" sz="48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4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в системе</a:t>
            </a:r>
            <a:r>
              <a:rPr lang="ru-RU" sz="48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48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 здоровье сберегающих технологий.</a:t>
            </a:r>
            <a: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  <a:t/>
            </a:r>
            <a:br>
              <a:rPr lang="ru-RU" sz="360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ru-RU" sz="3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1622" y="2489043"/>
            <a:ext cx="6223978" cy="4287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41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243840"/>
            <a:ext cx="10515600" cy="644434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Мелкая моторика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88274"/>
            <a:ext cx="5705475" cy="5288689"/>
          </a:xfrm>
        </p:spPr>
        <p:txBody>
          <a:bodyPr>
            <a:normAutofit lnSpcReduction="10000"/>
          </a:bodyPr>
          <a:lstStyle/>
          <a:p>
            <a:pPr indent="0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Развитие мелкой моторики входит в систему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здоровьесберегающих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технологий.</a:t>
            </a:r>
            <a:endParaRPr lang="ru-RU" sz="2800" b="1" i="0" dirty="0" smtClean="0">
              <a:solidFill>
                <a:srgbClr val="000000"/>
              </a:solidFill>
              <a:effectLst/>
              <a:latin typeface="Calibri" panose="020F0502020204030204" pitchFamily="34" charset="0"/>
            </a:endParaRPr>
          </a:p>
          <a:p>
            <a:pPr indent="0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Мелкая моторика-это навыки работы руками и пальцами ( письмо, работа ножницами, завязывание шнурков и т.д.).</a:t>
            </a:r>
          </a:p>
          <a:p>
            <a:pPr indent="0">
              <a:buNone/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- Данные навыки развиваются в </a:t>
            </a:r>
            <a:r>
              <a:rPr lang="ru-RU" sz="2800" b="1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соответсвии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с физическими параметрами ребенка в том или ином возрасте ( такими как координация мышц туловища и сила мышц плечевого пояса.)</a:t>
            </a:r>
          </a:p>
          <a:p>
            <a:pPr indent="0">
              <a:buNone/>
            </a:pPr>
            <a:endParaRPr lang="ru-RU" sz="2800" b="1" dirty="0" smtClean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indent="449580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2696" y="1818861"/>
            <a:ext cx="4750351" cy="3562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422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0" y="87086"/>
            <a:ext cx="8377646" cy="42454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мелкой моторики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11629"/>
            <a:ext cx="10515600" cy="6908074"/>
          </a:xfrm>
        </p:spPr>
        <p:txBody>
          <a:bodyPr>
            <a:noAutofit/>
          </a:bodyPr>
          <a:lstStyle/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Моторные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центры речи в коре головного мозга человека находятся рядом с моторными центрами пальцев, поэтому, развивая речь и стимулируя моторику пальцев, мы передаем импульсы в речевые центры, что и активизирует речь.</a:t>
            </a:r>
          </a:p>
          <a:p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Развивая мелкую моторику пальцев, мы воздействуем на внутренние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органы. </a:t>
            </a:r>
          </a:p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Доказано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одним из показателей нормального и нервно-психического развития ребенка является развитие руки, ручных умений, или как принято говорить мелкой моторики. 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умелости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детских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рук специалисты на основе современных исследований делают вывод об особенностях развития центральной нервной системы и ее мозга. Тренируя пальцы мы оказываем мощное воздействие на работоспособность коры головного мозга, что в дальнейшем сказывается на подготовку руки к письму. 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Развиваем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мелкую моторику у дошкольников – развиваем и языковой аппарат. Работа с детьми дает тогда положительные результаты, когда проводится планомерно в системе. </a:t>
            </a:r>
            <a:endParaRPr lang="ru-RU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Вся 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развитию мелкой моторики у детей строится по принципу «от простого к сложному», 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ведется с младшей группы и до выхода детей в школу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040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89760" y="123826"/>
            <a:ext cx="7620000" cy="590550"/>
          </a:xfrm>
        </p:spPr>
        <p:txBody>
          <a:bodyPr>
            <a:normAutofit fontScale="90000"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en-US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altLang="ru-RU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lang="en-US" altLang="ru-RU" sz="2800" b="1" dirty="0"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kumimoji="0" lang="ru-RU" altLang="ru-RU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Этапы развития мелкой моторики у детей</a:t>
            </a:r>
            <a:r>
              <a:rPr kumimoji="0" lang="ru-RU" alt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ru-RU" altLang="ru-RU" sz="3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lang="ru-RU" sz="2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5287400"/>
              </p:ext>
            </p:extLst>
          </p:nvPr>
        </p:nvGraphicFramePr>
        <p:xfrm>
          <a:off x="771524" y="571500"/>
          <a:ext cx="10363202" cy="6297923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56902">
                  <a:extLst>
                    <a:ext uri="{9D8B030D-6E8A-4147-A177-3AD203B41FA5}">
                      <a16:colId xmlns:a16="http://schemas.microsoft.com/office/drawing/2014/main" val="3963405144"/>
                    </a:ext>
                  </a:extLst>
                </a:gridCol>
                <a:gridCol w="5690075">
                  <a:extLst>
                    <a:ext uri="{9D8B030D-6E8A-4147-A177-3AD203B41FA5}">
                      <a16:colId xmlns:a16="http://schemas.microsoft.com/office/drawing/2014/main" val="3255820389"/>
                    </a:ext>
                  </a:extLst>
                </a:gridCol>
                <a:gridCol w="4116225">
                  <a:extLst>
                    <a:ext uri="{9D8B030D-6E8A-4147-A177-3AD203B41FA5}">
                      <a16:colId xmlns:a16="http://schemas.microsoft.com/office/drawing/2014/main" val="1333689769"/>
                    </a:ext>
                  </a:extLst>
                </a:gridCol>
              </a:tblGrid>
              <a:tr h="50672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Навыки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мелкой моторики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Негативные 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последствия в случае, если навыки не развиты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45255438"/>
                  </a:ext>
                </a:extLst>
              </a:tr>
              <a:tr h="24936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Ребенок до 6 месяцев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рефлекторно хватает предметы (с рождения);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неосознанно тянется руками к предметам (3 месяца);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осознанно хватает предметы (3 месяца);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хватает предметы двумя руками (3 месяца);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хватает предметы одной рукой (5 месяцев);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намеренно тянется к предметам (6 месяцев).</a:t>
                      </a:r>
                    </a:p>
                    <a:p>
                      <a:pPr marL="228600"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недостаточное развитие мышц и координации их работы;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задержка способности играть самостоятельно;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задержка развития органов чувств из-за неразвитых навыков обращения с игрушками и другими предметами</a:t>
                      </a:r>
                      <a:r>
                        <a:rPr lang="ru-RU" sz="20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47135653"/>
                  </a:ext>
                </a:extLst>
              </a:tr>
              <a:tr h="285031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Ребенок в 6-12 месяцев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тянется к предметам, хватает их и кладет в рот;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намеренно отдает предметы;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хватает предметы большим и указательным пальцами;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берет предметы двумя пальцами;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перекладывает предметы из одной руки в другую;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бросает и поднимает игрушки.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 развита сила рук и пальцев;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слабо развиты навыки обращения с предметами;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задержка развития органов чувств из-за недостатка игровой деятельности.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86624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5470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53390186"/>
              </p:ext>
            </p:extLst>
          </p:nvPr>
        </p:nvGraphicFramePr>
        <p:xfrm>
          <a:off x="1171575" y="514348"/>
          <a:ext cx="9391650" cy="585216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04692">
                  <a:extLst>
                    <a:ext uri="{9D8B030D-6E8A-4147-A177-3AD203B41FA5}">
                      <a16:colId xmlns:a16="http://schemas.microsoft.com/office/drawing/2014/main" val="739878870"/>
                    </a:ext>
                  </a:extLst>
                </a:gridCol>
                <a:gridCol w="5156630">
                  <a:extLst>
                    <a:ext uri="{9D8B030D-6E8A-4147-A177-3AD203B41FA5}">
                      <a16:colId xmlns:a16="http://schemas.microsoft.com/office/drawing/2014/main" val="402009315"/>
                    </a:ext>
                  </a:extLst>
                </a:gridCol>
                <a:gridCol w="3730328">
                  <a:extLst>
                    <a:ext uri="{9D8B030D-6E8A-4147-A177-3AD203B41FA5}">
                      <a16:colId xmlns:a16="http://schemas.microsoft.com/office/drawing/2014/main" val="2588966646"/>
                    </a:ext>
                  </a:extLst>
                </a:gridCol>
              </a:tblGrid>
              <a:tr h="315883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Ребенок в 2-3 года: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нанизывает 4 большие бусины;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переворачивает по одной странице книги;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режет ножницами;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держит карандаш большим и указательным пальцами, а не в сжатом кулаке;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большинство действий делает одной рукой;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делает круговые, вертикальные и горизонтальные движения руками;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 линии, точки, круги, используя движения кистей рук;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раскатывает, разделяет на куски и мнет пластилин;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самостоятельно ест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неготовность к занятиям письмом;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избегание работы с карандашом;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 развиты навыки хватания и движения рук при работе с карандашом;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 развиты навыки ухода за собой (например, навык самостоятельного приема пищи);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 развит навык рисования.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8321307"/>
                  </a:ext>
                </a:extLst>
              </a:tr>
              <a:tr h="26323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Ребенок в 3-4 года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строит башню из 9-ти маленьких кубиков;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 круг по заданному образцу;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 перекрещивающиеся линии;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лепит из пластилина (шарики, змейки, лепешки);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использует вспомогательную руку для поддержки предметов и помощи ведущей руке;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режет бумагу ножницами.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 развиты навыки ухода за собой (например, навык самостоятельного приема пищи);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неготовность к занятиям письмом;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недостаточно развит навык обращения с мелкими предметами (игрушками, карандашами, ножницами);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расстройство из-за неумения обращаться с мелкими предметами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6267" marR="56267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74427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087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1457663"/>
              </p:ext>
            </p:extLst>
          </p:nvPr>
        </p:nvGraphicFramePr>
        <p:xfrm>
          <a:off x="962027" y="123827"/>
          <a:ext cx="10772773" cy="658368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578911">
                  <a:extLst>
                    <a:ext uri="{9D8B030D-6E8A-4147-A177-3AD203B41FA5}">
                      <a16:colId xmlns:a16="http://schemas.microsoft.com/office/drawing/2014/main" val="3476194364"/>
                    </a:ext>
                  </a:extLst>
                </a:gridCol>
                <a:gridCol w="5914957">
                  <a:extLst>
                    <a:ext uri="{9D8B030D-6E8A-4147-A177-3AD203B41FA5}">
                      <a16:colId xmlns:a16="http://schemas.microsoft.com/office/drawing/2014/main" val="1591472313"/>
                    </a:ext>
                  </a:extLst>
                </a:gridCol>
                <a:gridCol w="4278905">
                  <a:extLst>
                    <a:ext uri="{9D8B030D-6E8A-4147-A177-3AD203B41FA5}">
                      <a16:colId xmlns:a16="http://schemas.microsoft.com/office/drawing/2014/main" val="1012347800"/>
                    </a:ext>
                  </a:extLst>
                </a:gridCol>
              </a:tblGrid>
              <a:tr h="21721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Ребенок в 4-5 лет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вырезает по контуру;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 пересекающиеся линии;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 квадрат;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пишет свое имя;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пишет числа от 1 до 5;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пишет буквы;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навыки ведущей руки явно преобладают над навыками вспомогательной;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самостоятельно одевается и снимает одежду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трудности с удержанием и обращением с карандашом;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трудности с </a:t>
                      </a:r>
                      <a:r>
                        <a:rPr lang="ru-RU" sz="1600" b="1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написанием имени и букв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зависимость от родителей в повседневных делах (таких как, например, одевание);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расстройство из-за неумения обращаться с карандашом и избегание подобной работы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40258857"/>
                  </a:ext>
                </a:extLst>
              </a:tr>
              <a:tr h="43627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Ребенок в </a:t>
                      </a:r>
                      <a:r>
                        <a:rPr lang="ru-RU" sz="1600" b="1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5-7 </a:t>
                      </a:r>
                      <a:r>
                        <a:rPr lang="ru-RU" sz="16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лет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вырезает простейшие фигуры;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 треугольник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  <a:endParaRPr lang="en-US" sz="16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раскрашивает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по контуру;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берет карандаш тремя пальцами;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приклеивает кусочки бумаги, делает аппликации;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рисует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простейшие рисунки.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правильно пишет большинство букв и цифр;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пишет на разлинованной бумаге (в тетради и т. д.);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уверенно рисует карандашом, движения рук при этом хорошо развиты;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хорошо развита моторика для </a:t>
                      </a:r>
                      <a:r>
                        <a:rPr lang="ru-RU" sz="1600" b="1" u="non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занятий письмом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строит различные модели из конструкторов;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самостоятельно завязывает шнурки.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трудности с правильным написанием букв и </a:t>
                      </a:r>
                      <a:r>
                        <a:rPr lang="ru-RU" sz="1600" b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цифр</a:t>
                      </a:r>
                      <a:r>
                        <a:rPr lang="ru-RU" sz="1600" b="1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;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трудности с выполнением письменных заданий в детском саду;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быстрая утомляемость при работе карандашом;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расстройство из-за неумения обращаться с карандашом и избегание подобной работы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трудности с выражением мыслей в письменной форме;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трудности в школе из-за низкой скорости письма;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неразборчивый почерк;</a:t>
                      </a: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ru-RU" sz="1600" b="1" u="non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низкая самооценка</a:t>
                      </a:r>
                      <a:r>
                        <a:rPr lang="ru-RU" sz="1600" b="1" u="non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из-за</a:t>
                      </a:r>
                      <a:r>
                        <a:rPr lang="ru-RU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r>
                        <a:rPr lang="ru-RU" sz="1600" b="1" u="none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низкой</a:t>
                      </a:r>
                      <a:r>
                        <a:rPr lang="ru-RU" sz="1600" b="1" u="none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u="non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успеваемости</a:t>
                      </a:r>
                      <a:r>
                        <a:rPr lang="ru-RU" sz="1600" b="1" u="non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в школе;</a:t>
                      </a:r>
                    </a:p>
                    <a:p>
                      <a:r>
                        <a:rPr lang="ru-RU" sz="16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проблемы с поведением из-за избегания работы с карандашом.</a:t>
                      </a:r>
                      <a:endParaRPr lang="ru-RU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2760" marR="6276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13716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2470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Метрополия">
  <a:themeElements>
    <a:clrScheme name="Метрополия">
      <a:dk1>
        <a:sysClr val="windowText" lastClr="000000"/>
      </a:dk1>
      <a:lt1>
        <a:sysClr val="window" lastClr="FFFFFF"/>
      </a:lt1>
      <a:dk2>
        <a:srgbClr val="162F33"/>
      </a:dk2>
      <a:lt2>
        <a:srgbClr val="EAF0E0"/>
      </a:lt2>
      <a:accent1>
        <a:srgbClr val="50B4C8"/>
      </a:accent1>
      <a:accent2>
        <a:srgbClr val="A8B97F"/>
      </a:accent2>
      <a:accent3>
        <a:srgbClr val="9B9256"/>
      </a:accent3>
      <a:accent4>
        <a:srgbClr val="657689"/>
      </a:accent4>
      <a:accent5>
        <a:srgbClr val="7A855D"/>
      </a:accent5>
      <a:accent6>
        <a:srgbClr val="84AC9D"/>
      </a:accent6>
      <a:hlink>
        <a:srgbClr val="2370CD"/>
      </a:hlink>
      <a:folHlink>
        <a:srgbClr val="877589"/>
      </a:folHlink>
    </a:clrScheme>
    <a:fontScheme name="Метрополи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Дымчатое стекло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18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2159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28575" h="41275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solidFill>
          <a:schemeClr val="phClr">
            <a:shade val="95000"/>
            <a:satMod val="17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etropolitan" id="{4C5440D6-04D2-4954-96CF-F251137069B2}" vid="{79CFCA13-9412-4290-BB4B-85112F88857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TM03457491[[fn=Метрополия]]</Template>
  <TotalTime>151</TotalTime>
  <Words>866</Words>
  <Application>Microsoft Office PowerPoint</Application>
  <PresentationFormat>Широкоэкранный</PresentationFormat>
  <Paragraphs>104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Symbol</vt:lpstr>
      <vt:lpstr>Times New Roman</vt:lpstr>
      <vt:lpstr>Метрополия</vt:lpstr>
      <vt:lpstr> Работа по развитию мелкой моторики  в системе  здоровье сберегающих технологий. </vt:lpstr>
      <vt:lpstr>Мелкая моторика.</vt:lpstr>
      <vt:lpstr>Значение мелкой моторики.</vt:lpstr>
      <vt:lpstr>  Этапы развития мелкой моторики у детей.  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26</cp:revision>
  <dcterms:created xsi:type="dcterms:W3CDTF">2021-11-27T09:20:23Z</dcterms:created>
  <dcterms:modified xsi:type="dcterms:W3CDTF">2021-11-27T15:05:59Z</dcterms:modified>
</cp:coreProperties>
</file>