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26A8D65-05B5-4C5D-9D2A-E01B41D62CC3}" type="datetimeFigureOut">
              <a:rPr lang="ru-RU" smtClean="0"/>
              <a:t>сб 27.11.21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02EADF9-C01D-40D1-8314-2F78CD9E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61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8D65-05B5-4C5D-9D2A-E01B41D62CC3}" type="datetimeFigureOut">
              <a:rPr lang="ru-RU" smtClean="0"/>
              <a:t>сб 27.11.21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ADF9-C01D-40D1-8314-2F78CD9E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0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8D65-05B5-4C5D-9D2A-E01B41D62CC3}" type="datetimeFigureOut">
              <a:rPr lang="ru-RU" smtClean="0"/>
              <a:t>сб 27.11.21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ADF9-C01D-40D1-8314-2F78CD9E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81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8D65-05B5-4C5D-9D2A-E01B41D62CC3}" type="datetimeFigureOut">
              <a:rPr lang="ru-RU" smtClean="0"/>
              <a:t>сб 27.11.21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ADF9-C01D-40D1-8314-2F78CD9E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8D65-05B5-4C5D-9D2A-E01B41D62CC3}" type="datetimeFigureOut">
              <a:rPr lang="ru-RU" smtClean="0"/>
              <a:t>сб 27.11.21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ADF9-C01D-40D1-8314-2F78CD9E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10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8D65-05B5-4C5D-9D2A-E01B41D62CC3}" type="datetimeFigureOut">
              <a:rPr lang="ru-RU" smtClean="0"/>
              <a:t>сб 27.11.21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ADF9-C01D-40D1-8314-2F78CD9E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38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8D65-05B5-4C5D-9D2A-E01B41D62CC3}" type="datetimeFigureOut">
              <a:rPr lang="ru-RU" smtClean="0"/>
              <a:t>сб 27.11.21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ADF9-C01D-40D1-8314-2F78CD9E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79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8D65-05B5-4C5D-9D2A-E01B41D62CC3}" type="datetimeFigureOut">
              <a:rPr lang="ru-RU" smtClean="0"/>
              <a:t>сб 27.11.21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ADF9-C01D-40D1-8314-2F78CD9E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86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8D65-05B5-4C5D-9D2A-E01B41D62CC3}" type="datetimeFigureOut">
              <a:rPr lang="ru-RU" smtClean="0"/>
              <a:t>сб 27.11.21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ADF9-C01D-40D1-8314-2F78CD9E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04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8D65-05B5-4C5D-9D2A-E01B41D62CC3}" type="datetimeFigureOut">
              <a:rPr lang="ru-RU" smtClean="0"/>
              <a:t>сб 27.11.21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02EADF9-C01D-40D1-8314-2F78CD9E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1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26A8D65-05B5-4C5D-9D2A-E01B41D62CC3}" type="datetimeFigureOut">
              <a:rPr lang="ru-RU" smtClean="0"/>
              <a:t>сб 27.11.21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02EADF9-C01D-40D1-8314-2F78CD9E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412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26A8D65-05B5-4C5D-9D2A-E01B41D62CC3}" type="datetimeFigureOut">
              <a:rPr lang="ru-RU" smtClean="0"/>
              <a:t>сб 27.11.21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02EADF9-C01D-40D1-8314-2F78CD9E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65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reflection stA="7000" endPos="65000" dist="508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218661"/>
            <a:ext cx="10772775" cy="165983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Работа </a:t>
            </a:r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 развитию мелкой моторики</a:t>
            </a:r>
            <a:r>
              <a:rPr lang="ru-RU" sz="48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4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в системе</a:t>
            </a:r>
            <a:r>
              <a:rPr lang="ru-RU" sz="48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4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здоровье сберегающих технологий.</a:t>
            </a:r>
            <a: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622" y="2489043"/>
            <a:ext cx="6223978" cy="428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1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3840"/>
            <a:ext cx="10515600" cy="6444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Мелкая моторика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8274"/>
            <a:ext cx="5705475" cy="5288689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Развитие мелкой моторики входит в систему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здоровьесберегающих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технологий.</a:t>
            </a:r>
            <a:endParaRPr lang="ru-RU" sz="2800" b="1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indent="0"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Мелкая моторика-это навыки работы руками и пальцами ( письмо, работа ножницами, завязывание шнурков и т.д.).</a:t>
            </a:r>
          </a:p>
          <a:p>
            <a:pPr indent="0"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Данные навыки развиваются в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соответсвии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 физическими параметрами ребенка в том или ином возрасте ( такими как координация мышц туловища и сила мышц плечевого пояса.)</a:t>
            </a:r>
          </a:p>
          <a:p>
            <a:pPr indent="0">
              <a:buNone/>
            </a:pPr>
            <a:endParaRPr lang="ru-RU" sz="28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4958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96" y="1818861"/>
            <a:ext cx="4750351" cy="356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0" y="87086"/>
            <a:ext cx="8377646" cy="4245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мелкой моторики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1629"/>
            <a:ext cx="10515600" cy="6908074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Моторные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речи в коре головного мозга человека находятся рядом с моторными центрами пальцев, поэтому, развивая речь и стимулируя моторику пальцев, мы передаем импульсы в речевые центры, что и активизирует речь.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Развивая мелкую моторику пальцев, мы воздействуем на внутренние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органы. 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Доказано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одним из показателей нормального и нервно-психического развития ребенка является развитие руки, ручных умений, или как принято говорить мелкой моторики. 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умелости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 специалисты на основе современных исследований делают вывод об особенностях развития центральной нервной системы и ее мозга. Тренируя пальцы мы оказываем мощное воздействие на работоспособность коры головного мозга, что в дальнейшем сказывается на подготовку руки к письму. 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Развиваем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мелкую моторику у дошкольников – развиваем и языковой аппарат. Работа с детьми дает тогда положительные результаты, когда проводится планомерно в системе. 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развитию мелкой моторики у детей строится по принципу «от простого к сложному»,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 с младшей группы и до выхода детей в школу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0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9760" y="123826"/>
            <a:ext cx="7620000" cy="59055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altLang="ru-RU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altLang="ru-RU" sz="28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Этапы развития мелкой моторики у детей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287400"/>
              </p:ext>
            </p:extLst>
          </p:nvPr>
        </p:nvGraphicFramePr>
        <p:xfrm>
          <a:off x="771524" y="571500"/>
          <a:ext cx="10363202" cy="62979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6902">
                  <a:extLst>
                    <a:ext uri="{9D8B030D-6E8A-4147-A177-3AD203B41FA5}">
                      <a16:colId xmlns:a16="http://schemas.microsoft.com/office/drawing/2014/main" val="3963405144"/>
                    </a:ext>
                  </a:extLst>
                </a:gridCol>
                <a:gridCol w="5690075">
                  <a:extLst>
                    <a:ext uri="{9D8B030D-6E8A-4147-A177-3AD203B41FA5}">
                      <a16:colId xmlns:a16="http://schemas.microsoft.com/office/drawing/2014/main" val="3255820389"/>
                    </a:ext>
                  </a:extLst>
                </a:gridCol>
                <a:gridCol w="4116225">
                  <a:extLst>
                    <a:ext uri="{9D8B030D-6E8A-4147-A177-3AD203B41FA5}">
                      <a16:colId xmlns:a16="http://schemas.microsoft.com/office/drawing/2014/main" val="1333689769"/>
                    </a:ext>
                  </a:extLst>
                </a:gridCol>
              </a:tblGrid>
              <a:tr h="506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Навыки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мелкой моторики</a:t>
                      </a: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Негативные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последствия в случае, если навыки не развиты</a:t>
                      </a: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255438"/>
                  </a:ext>
                </a:extLst>
              </a:tr>
              <a:tr h="24936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Ребенок до 6 месяцев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рефлекторно хватает предметы (с рождения);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неосознанно тянется руками к предметам (3 месяца);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осознанно хватает предметы (3 месяца);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хватает предметы двумя руками (3 месяца);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хватает предметы одной рукой (5 месяцев);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намеренно тянется к предметам (6 месяцев).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недостаточное развитие мышц и координации их работы;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задержка способности играть самостоятельно;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задержка развития органов чувств из-за неразвитых навыков обращения с игрушками и другими предметами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135653"/>
                  </a:ext>
                </a:extLst>
              </a:tr>
              <a:tr h="2850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Ребенок в 6-12 месяцев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тянется к предметам, хватает их и кладет в рот;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намеренно отдает предметы;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хватает предметы большим и указательным пальцами;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берет предметы двумя пальцами;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перекладывает предметы из одной руки в другую;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бросает и поднимает игрушки.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недостаточно развита сила рук и пальцев;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слабо развиты навыки обращения с предметами;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задержка развития органов чувств из-за недостатка игровой деятельности.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62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4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390186"/>
              </p:ext>
            </p:extLst>
          </p:nvPr>
        </p:nvGraphicFramePr>
        <p:xfrm>
          <a:off x="1171575" y="514348"/>
          <a:ext cx="9391650" cy="5852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4692">
                  <a:extLst>
                    <a:ext uri="{9D8B030D-6E8A-4147-A177-3AD203B41FA5}">
                      <a16:colId xmlns:a16="http://schemas.microsoft.com/office/drawing/2014/main" val="739878870"/>
                    </a:ext>
                  </a:extLst>
                </a:gridCol>
                <a:gridCol w="5156630">
                  <a:extLst>
                    <a:ext uri="{9D8B030D-6E8A-4147-A177-3AD203B41FA5}">
                      <a16:colId xmlns:a16="http://schemas.microsoft.com/office/drawing/2014/main" val="402009315"/>
                    </a:ext>
                  </a:extLst>
                </a:gridCol>
                <a:gridCol w="3730328">
                  <a:extLst>
                    <a:ext uri="{9D8B030D-6E8A-4147-A177-3AD203B41FA5}">
                      <a16:colId xmlns:a16="http://schemas.microsoft.com/office/drawing/2014/main" val="2588966646"/>
                    </a:ext>
                  </a:extLst>
                </a:gridCol>
              </a:tblGrid>
              <a:tr h="3158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Ребенок в 2-3 года: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нанизывает 4 большие бусины;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переворачивает по одной странице книги;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режет ножницами;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держит карандаш большим и указательным пальцами, а не в сжатом кулаке;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большинство действий делает одной рукой;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делает круговые, вертикальные и горизонтальные движения руками;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рисует линии, точки, круги, используя движения кистей рук;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раскатывает, разделяет на куски и мнет пластилин;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самостоятельно ест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неготовность к занятиям письмом;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избегание работы с карандашом;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недостаточно развиты навыки хватания и движения рук при работе с карандашом;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недостаточно развиты навыки ухода за собой (например, навык самостоятельного приема пищи);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недостаточно развит навык рисования.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321307"/>
                  </a:ext>
                </a:extLst>
              </a:tr>
              <a:tr h="2632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Ребенок в 3-4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строит башню из 9-ти маленьких кубиков;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рисует круг по заданному образцу;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рисует перекрещивающиеся линии;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лепит из пластилина (шарики, змейки, лепешки);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использует вспомогательную руку для поддержки предметов и помощи ведущей руке;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режет бумагу ножницами.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недостаточно развиты навыки ухода за собой (например, навык самостоятельного приема пищи);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неготовность к занятиям письмом;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недостаточно развит навык обращения с мелкими предметами (игрушками, карандашами, ножницами);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расстройство из-за неумения обращаться с мелкими предметами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442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8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457663"/>
              </p:ext>
            </p:extLst>
          </p:nvPr>
        </p:nvGraphicFramePr>
        <p:xfrm>
          <a:off x="962027" y="123827"/>
          <a:ext cx="10772773" cy="65836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78911">
                  <a:extLst>
                    <a:ext uri="{9D8B030D-6E8A-4147-A177-3AD203B41FA5}">
                      <a16:colId xmlns:a16="http://schemas.microsoft.com/office/drawing/2014/main" val="3476194364"/>
                    </a:ext>
                  </a:extLst>
                </a:gridCol>
                <a:gridCol w="5914957">
                  <a:extLst>
                    <a:ext uri="{9D8B030D-6E8A-4147-A177-3AD203B41FA5}">
                      <a16:colId xmlns:a16="http://schemas.microsoft.com/office/drawing/2014/main" val="1591472313"/>
                    </a:ext>
                  </a:extLst>
                </a:gridCol>
                <a:gridCol w="4278905">
                  <a:extLst>
                    <a:ext uri="{9D8B030D-6E8A-4147-A177-3AD203B41FA5}">
                      <a16:colId xmlns:a16="http://schemas.microsoft.com/office/drawing/2014/main" val="1012347800"/>
                    </a:ext>
                  </a:extLst>
                </a:gridCol>
              </a:tblGrid>
              <a:tr h="2172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Ребенок в 4-5 лет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вырезает по контуру;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рисует пересекающиеся линии;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рисует квадрат;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пишет свое имя;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пишет числа от 1 до 5;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пишет буквы;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навыки ведущей руки явно преобладают над навыками вспомогательной;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самостоятельно одевается и снимает одежду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трудности с удержанием и обращением с карандашом;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трудности с </a:t>
                      </a: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написанием имени и букв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зависимость от родителей в повседневных делах (таких как, например, одевание);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расстройство из-за неумения обращаться с карандашом и избегание подобной работы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258857"/>
                  </a:ext>
                </a:extLst>
              </a:tr>
              <a:tr h="4362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Ребенок в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5-7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вырезает простейшие фигуры;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рисует треугольник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endParaRPr lang="en-US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раскрашивает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по контуру;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берет карандаш тремя пальцами;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приклеивает кусочки бумаги, делает аппликации;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рисует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простейшие рисунки.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правильно пишет большинство букв и цифр;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пишет на разлинованной бумаге (в тетради и т. д.);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уверенно рисует карандашом, движения рук при этом хорошо развиты;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хорошо развита моторика для </a:t>
                      </a:r>
                      <a:r>
                        <a:rPr lang="ru-RU" sz="1600" b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занятий письмом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строит различные модели из конструкторов;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самостоятельно завязывает шнурки.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трудности с правильным написанием букв и </a:t>
                      </a: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цифр</a:t>
                      </a:r>
                      <a:r>
                        <a:rPr lang="ru-RU" sz="16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трудности с выполнением письменных заданий в детском саду;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быстрая утомляемость при работе карандашом;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расстройство из-за неумения обращаться с карандашом и избегание подобной работы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трудности с выражением мыслей в письменной форме;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трудности в школе из-за низкой скорости письма;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неразборчивый почерк;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низкая самооценка</a:t>
                      </a:r>
                      <a:r>
                        <a:rPr lang="ru-RU" sz="16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из-за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низкой</a:t>
                      </a:r>
                      <a:r>
                        <a:rPr lang="ru-RU" sz="1600" b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успеваемости</a:t>
                      </a:r>
                      <a:r>
                        <a:rPr lang="ru-RU" sz="16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в школе;</a:t>
                      </a:r>
                    </a:p>
                    <a:p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проблемы с поведением из-за избегания работы с карандашом.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371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47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151</TotalTime>
  <Words>866</Words>
  <Application>Microsoft Office PowerPoint</Application>
  <PresentationFormat>Широкоэкранный</PresentationFormat>
  <Paragraphs>104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Метрополия</vt:lpstr>
      <vt:lpstr> Работа по развитию мелкой моторики  в системе  здоровье сберегающих технологий. </vt:lpstr>
      <vt:lpstr>Мелкая моторика.</vt:lpstr>
      <vt:lpstr>Значение мелкой моторики.</vt:lpstr>
      <vt:lpstr>  Этапы развития мелкой моторики у детей.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26</cp:revision>
  <dcterms:created xsi:type="dcterms:W3CDTF">2021-11-27T09:20:23Z</dcterms:created>
  <dcterms:modified xsi:type="dcterms:W3CDTF">2021-11-27T15:05:59Z</dcterms:modified>
</cp:coreProperties>
</file>