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9" r:id="rId3"/>
    <p:sldId id="274" r:id="rId4"/>
    <p:sldId id="275" r:id="rId5"/>
    <p:sldId id="266" r:id="rId6"/>
    <p:sldId id="260" r:id="rId7"/>
    <p:sldId id="265" r:id="rId8"/>
    <p:sldId id="267" r:id="rId9"/>
    <p:sldId id="261" r:id="rId10"/>
    <p:sldId id="263" r:id="rId11"/>
    <p:sldId id="276" r:id="rId12"/>
    <p:sldId id="262" r:id="rId13"/>
    <p:sldId id="264" r:id="rId14"/>
    <p:sldId id="273" r:id="rId15"/>
    <p:sldId id="271" r:id="rId16"/>
    <p:sldId id="270" r:id="rId17"/>
    <p:sldId id="272" r:id="rId18"/>
    <p:sldId id="269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852936"/>
            <a:ext cx="7632848" cy="3312368"/>
          </a:xfrm>
        </p:spPr>
        <p:txBody>
          <a:bodyPr>
            <a:normAutofit fontScale="90000"/>
          </a:bodyPr>
          <a:lstStyle/>
          <a:p>
            <a:pPr marL="65405" marR="1115695" algn="r">
              <a:lnSpc>
                <a:spcPct val="150000"/>
              </a:lnSpc>
              <a:spcAft>
                <a:spcPts val="0"/>
              </a:spcAft>
            </a:pPr>
            <a:r>
              <a:rPr lang="ru-RU" sz="27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Изучение </a:t>
            </a:r>
            <a:r>
              <a:rPr lang="ru-RU" sz="2700" b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русских фразеологизмов </a:t>
            </a:r>
            <a:r>
              <a:rPr lang="ru-RU" sz="27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в практике преподавания</a:t>
            </a:r>
            <a:br>
              <a:rPr lang="ru-RU" sz="2700" b="1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sz="27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русского языка как иностранного</a:t>
            </a:r>
            <a:br>
              <a:rPr lang="ru-RU" sz="2700" b="1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sz="2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                                         </a:t>
            </a:r>
            <a:r>
              <a:rPr lang="ru-RU" sz="2000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Подготовила  Рыженко Л.Г</a:t>
            </a:r>
            <a:r>
              <a:rPr lang="ru-RU" sz="2000" b="1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.,</a:t>
            </a:r>
            <a:r>
              <a:rPr lang="ru-RU" sz="2000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/>
            </a:r>
            <a:br>
              <a:rPr lang="ru-RU" sz="2000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sz="2000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                         </a:t>
            </a:r>
            <a:r>
              <a:rPr lang="ru-RU" sz="2000" b="1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 магистрант филологического факультета ФГБОУ ВО «Херсонский государственный педагогический университет»</a:t>
            </a:r>
            <a:br>
              <a:rPr lang="ru-RU" sz="2000" b="1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064896" cy="100811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Межкультурные </a:t>
            </a:r>
            <a:r>
              <a:rPr lang="ru-RU" sz="1600" dirty="0"/>
              <a:t>коммуникации. Гармонизация </a:t>
            </a:r>
            <a:r>
              <a:rPr lang="ru-RU" sz="1600" dirty="0" err="1"/>
              <a:t>этноконфессиональных</a:t>
            </a:r>
            <a:r>
              <a:rPr lang="ru-RU" sz="1600" dirty="0"/>
              <a:t> отношений. Адаптация иностранных обучающихся, мигрантов. </a:t>
            </a:r>
          </a:p>
        </p:txBody>
      </p:sp>
    </p:spTree>
    <p:extLst>
      <p:ext uri="{BB962C8B-B14F-4D97-AF65-F5344CB8AC3E}">
        <p14:creationId xmlns:p14="http://schemas.microsoft.com/office/powerpoint/2010/main" val="35846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фразеологизмы могут быть связаны с профессиональной речью: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3204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3204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2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6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фразеологизмы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844824"/>
            <a:ext cx="3822192" cy="4281656"/>
          </a:xfrm>
        </p:spPr>
        <p:txBody>
          <a:bodyPr/>
          <a:lstStyle/>
          <a:p>
            <a:r>
              <a:rPr lang="ru-RU" dirty="0" smtClean="0"/>
              <a:t>Потребительская корзина – </a:t>
            </a:r>
          </a:p>
          <a:p>
            <a:r>
              <a:rPr lang="ru-RU" dirty="0" smtClean="0"/>
              <a:t>Желтая пресса - </a:t>
            </a:r>
          </a:p>
          <a:p>
            <a:r>
              <a:rPr lang="ru-RU" dirty="0" smtClean="0"/>
              <a:t>Вызывать на ковер - </a:t>
            </a:r>
          </a:p>
          <a:p>
            <a:r>
              <a:rPr lang="ru-RU" dirty="0" smtClean="0"/>
              <a:t>Человеческий фактор - </a:t>
            </a:r>
          </a:p>
          <a:p>
            <a:r>
              <a:rPr lang="ru-RU" dirty="0" smtClean="0"/>
              <a:t>Пятая колонна - 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432047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7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для учащихся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96297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417646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14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1124744"/>
            <a:ext cx="4802832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3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7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1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11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6" t="23856" r="5572" b="10913"/>
          <a:stretch/>
        </p:blipFill>
        <p:spPr bwMode="auto">
          <a:xfrm>
            <a:off x="395536" y="4797152"/>
            <a:ext cx="1559294" cy="166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t="19869" r="9768" b="3709"/>
          <a:stretch/>
        </p:blipFill>
        <p:spPr bwMode="auto">
          <a:xfrm>
            <a:off x="4211960" y="2564904"/>
            <a:ext cx="4741626" cy="232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t="24002" r="46412" b="8104"/>
          <a:stretch/>
        </p:blipFill>
        <p:spPr bwMode="auto">
          <a:xfrm>
            <a:off x="395536" y="2348880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0" t="22135" r="9039" b="8243"/>
          <a:stretch/>
        </p:blipFill>
        <p:spPr bwMode="auto">
          <a:xfrm>
            <a:off x="2483768" y="3383596"/>
            <a:ext cx="1838425" cy="274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 t="17974" r="53542" b="18553"/>
          <a:stretch/>
        </p:blipFill>
        <p:spPr bwMode="auto">
          <a:xfrm>
            <a:off x="7164288" y="4627029"/>
            <a:ext cx="1627032" cy="193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5" t="25648" r="7638" b="17810"/>
          <a:stretch/>
        </p:blipFill>
        <p:spPr bwMode="auto">
          <a:xfrm>
            <a:off x="4649001" y="5034013"/>
            <a:ext cx="1933771" cy="165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Объясните значение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8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Таким образом, фразеология обогащает словарный запас школьников и студентов, а также помогает реализовывать цель современного образования – развивать коммуникативные способности личности.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</a:rPr>
              <a:t>Именно фразеология является не вспомогательным разделом русского языка, а одним их главных при изучении лексической системы русского языка.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29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 Происхождение фразеологизмов самым непосредственным образом связано с историей государства, историей России.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Актуальность темы исследования обусловлена важностью употребления фразеологизмов в нашей речи, а свойства фразеологизмов, такие как образность, экспрессивность делают нашу речь более выразительной.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27984" y="2679192"/>
            <a:ext cx="4392488" cy="3447288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rgbClr val="333333"/>
                </a:solidFill>
                <a:latin typeface="Times New Roman"/>
                <a:ea typeface="Times New Roman"/>
              </a:rPr>
              <a:t>Объект</a:t>
            </a:r>
            <a:r>
              <a:rPr lang="de-DE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Times New Roman"/>
                <a:ea typeface="Times New Roman"/>
              </a:rPr>
              <a:t>исследования</a:t>
            </a:r>
            <a:r>
              <a:rPr lang="de-DE" dirty="0">
                <a:solidFill>
                  <a:srgbClr val="333333"/>
                </a:solidFill>
                <a:latin typeface="Times New Roman"/>
                <a:ea typeface="Times New Roman"/>
              </a:rPr>
              <a:t>: </a:t>
            </a:r>
            <a:r>
              <a:rPr lang="ru-RU" dirty="0">
                <a:latin typeface="Times New Roman"/>
                <a:ea typeface="Calibri"/>
              </a:rPr>
              <a:t>фразеологизмы и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фразеологические обороты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при преподавании РКИ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6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Распространение опыта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0" y="1628800"/>
            <a:ext cx="3568621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229200"/>
            <a:ext cx="3672408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90061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4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Практическая апробация </a:t>
            </a:r>
            <a:r>
              <a:rPr lang="ru-RU" sz="3200" dirty="0" smtClean="0"/>
              <a:t>работы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5" t="15643" r="24807" b="23000"/>
          <a:stretch/>
        </p:blipFill>
        <p:spPr bwMode="auto">
          <a:xfrm>
            <a:off x="323528" y="1412776"/>
            <a:ext cx="388843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User\Desktop\ффф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318030" cy="442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013176"/>
            <a:ext cx="396044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сборника заданий по русскому языку «Занимательная фразеология»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84068" y="5692800"/>
            <a:ext cx="3246022" cy="9765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Квест</a:t>
            </a:r>
            <a:r>
              <a:rPr lang="ru-RU" dirty="0" smtClean="0"/>
              <a:t> по русскому </a:t>
            </a:r>
            <a:r>
              <a:rPr lang="ru-RU" dirty="0" err="1" smtClean="0"/>
              <a:t>языку.Задание</a:t>
            </a:r>
            <a:r>
              <a:rPr lang="ru-RU" dirty="0" smtClean="0"/>
              <a:t> «Фразеологические </a:t>
            </a:r>
            <a:r>
              <a:rPr lang="ru-RU" dirty="0" err="1" smtClean="0"/>
              <a:t>пазлы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Практическая апробация работы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517232"/>
            <a:ext cx="7344816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Внеурочное музейное занятие «Фразеологизмы с компонентами, отражающими предметы традиционного быта наших предков»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80" y="1340768"/>
            <a:ext cx="2808684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4352032" cy="369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8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2067" y="836712"/>
            <a:ext cx="7408333" cy="5289451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pPr lvl="0">
              <a:buClr>
                <a:srgbClr val="31B6FD"/>
              </a:buClr>
            </a:pPr>
            <a:r>
              <a:rPr lang="ru-RU" dirty="0">
                <a:solidFill>
                  <a:srgbClr val="073E87"/>
                </a:solidFill>
              </a:rPr>
              <a:t>Практическая значимость настоящей работы заключается в том, что материалы этой работы могут быть использованы в школьном и вузовском курсе обучения русскому языку как иностранному. </a:t>
            </a:r>
          </a:p>
          <a:p>
            <a:endParaRPr lang="ru-RU" dirty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</a:rPr>
              <a:t>Работа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с фразеологизмами на уроках в курсе РКИ улучшает речевые умения учащихся, развивает мышление, в том числе абстрактное, а также закладывает основы исследовательской деятельности. Изучение фразеологизмов важно для познания учащимися-</a:t>
            </a:r>
            <a:r>
              <a:rPr lang="ru-RU" dirty="0" err="1">
                <a:solidFill>
                  <a:srgbClr val="333333"/>
                </a:solidFill>
                <a:latin typeface="Times New Roman"/>
                <a:ea typeface="Times New Roman"/>
              </a:rPr>
              <a:t>инофонами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 самого языка. Фразеологизмы тесно связаны с лексикой, изучение идиом помогает познать их строение, образование и употребление в речи.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8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spcAft>
                <a:spcPts val="150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Цель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проведенной работы мы видим в том, чтобы научить учащихся, для которых русский язык не является родным языком, замечать в разных в стилевом отношении текстах фразеологизмы, правильно понимать их и самостоятельно употреблять в речи. В значительной мере этому будет способствовать усвоение устойчивых словосочетаний на уроках русского языка на примере сопоставления фразеологизмов разных народов, с помощью текстов небольшого объёма и их фрагментов как из произведений художественной литературы, так и устного народного творчества.</a:t>
            </a:r>
            <a:r>
              <a:rPr lang="ru-RU" dirty="0">
                <a:latin typeface="Times New Roman"/>
                <a:ea typeface="Times New Roman"/>
              </a:rPr>
              <a:t>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3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Фразеологические обороты делают нашу речь образной, яркой, выразительной.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060848"/>
            <a:ext cx="3822192" cy="4065632"/>
          </a:xfrm>
        </p:spPr>
        <p:txBody>
          <a:bodyPr/>
          <a:lstStyle/>
          <a:p>
            <a:r>
              <a:rPr lang="ru-RU" dirty="0" smtClean="0"/>
              <a:t>Фразеологизмы, в основе которых лежит сравнение: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132856"/>
            <a:ext cx="3822192" cy="3993624"/>
          </a:xfrm>
        </p:spPr>
        <p:txBody>
          <a:bodyPr/>
          <a:lstStyle/>
          <a:p>
            <a:r>
              <a:rPr lang="ru-RU" dirty="0"/>
              <a:t>Многие фразеологизмы легко заменяются одним словом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2026950" cy="159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82" y="3501008"/>
            <a:ext cx="2505925" cy="224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6" y="4810572"/>
            <a:ext cx="2639879" cy="188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t="16079" r="53076" b="10852"/>
          <a:stretch/>
        </p:blipFill>
        <p:spPr bwMode="auto">
          <a:xfrm>
            <a:off x="4860032" y="3356992"/>
            <a:ext cx="1684728" cy="222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0" t="4711" r="4562" b="8447"/>
          <a:stretch/>
        </p:blipFill>
        <p:spPr bwMode="auto">
          <a:xfrm>
            <a:off x="6804248" y="3528022"/>
            <a:ext cx="2165685" cy="264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8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6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4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 Целый ряд русских фразеологизмов связан с бытом, обычаями, традициями и верованиями древних славян, с историческим прошлым.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844824"/>
            <a:ext cx="3822192" cy="4281656"/>
          </a:xfrm>
        </p:spPr>
        <p:txBody>
          <a:bodyPr/>
          <a:lstStyle/>
          <a:p>
            <a:r>
              <a:rPr lang="ru-RU" dirty="0"/>
              <a:t>1) суеверные представления наших предков, </a:t>
            </a:r>
            <a:endParaRPr lang="ru-RU" dirty="0" smtClean="0"/>
          </a:p>
          <a:p>
            <a:r>
              <a:rPr lang="ru-RU" dirty="0" smtClean="0"/>
              <a:t>2) игры </a:t>
            </a:r>
            <a:r>
              <a:rPr lang="ru-RU" dirty="0"/>
              <a:t>и развлечения</a:t>
            </a:r>
            <a:r>
              <a:rPr lang="ru-RU" dirty="0" smtClean="0"/>
              <a:t>,</a:t>
            </a:r>
          </a:p>
          <a:p>
            <a:r>
              <a:rPr lang="ru-RU" dirty="0"/>
              <a:t>3) древние обычаи </a:t>
            </a:r>
            <a:r>
              <a:rPr lang="ru-RU" dirty="0" smtClean="0"/>
              <a:t>;</a:t>
            </a:r>
          </a:p>
          <a:p>
            <a:r>
              <a:rPr lang="ru-RU" dirty="0" smtClean="0"/>
              <a:t>4) детали </a:t>
            </a:r>
            <a:r>
              <a:rPr lang="ru-RU" dirty="0"/>
              <a:t>русского </a:t>
            </a:r>
            <a:r>
              <a:rPr lang="ru-RU" dirty="0" smtClean="0"/>
              <a:t>быта;</a:t>
            </a:r>
          </a:p>
          <a:p>
            <a:r>
              <a:rPr lang="ru-RU" dirty="0"/>
              <a:t>5) исторические события в жизни русского народа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916832"/>
            <a:ext cx="3822192" cy="4209648"/>
          </a:xfrm>
        </p:spPr>
        <p:txBody>
          <a:bodyPr/>
          <a:lstStyle/>
          <a:p>
            <a:r>
              <a:rPr lang="ru-RU" b="1" dirty="0"/>
              <a:t>По стилистической окраске различают следующие фразеологизмы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Нейтральные;</a:t>
            </a:r>
          </a:p>
          <a:p>
            <a:r>
              <a:rPr lang="ru-RU" dirty="0" smtClean="0"/>
              <a:t>Книжные;</a:t>
            </a:r>
          </a:p>
          <a:p>
            <a:r>
              <a:rPr lang="ru-RU" dirty="0" smtClean="0"/>
              <a:t>Разговорные;</a:t>
            </a:r>
          </a:p>
          <a:p>
            <a:r>
              <a:rPr lang="ru-RU" dirty="0" smtClean="0"/>
              <a:t>Просторечные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3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210</TotalTime>
  <Words>433</Words>
  <Application>Microsoft Office PowerPoint</Application>
  <PresentationFormat>Экран (4:3)</PresentationFormat>
  <Paragraphs>40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Изучение русских фразеологизмов в практике преподавания  русского языка как иностранного                                           Подготовила  Рыженко Л.Г.,                             магистрант филологического факультета ФГБОУ ВО «Херсонский государственный педагогический университет» </vt:lpstr>
      <vt:lpstr> Происхождение фразеологизмов самым непосредственным образом связано с историей государства, историей России.</vt:lpstr>
      <vt:lpstr>Презентация PowerPoint</vt:lpstr>
      <vt:lpstr>Презентация PowerPoint</vt:lpstr>
      <vt:lpstr>Презентация PowerPoint</vt:lpstr>
      <vt:lpstr>Фразеологические обороты делают нашу речь образной, яркой, выразительной. </vt:lpstr>
      <vt:lpstr>Презентация PowerPoint</vt:lpstr>
      <vt:lpstr>Презентация PowerPoint</vt:lpstr>
      <vt:lpstr> Целый ряд русских фразеологизмов связан с бытом, обычаями, традициями и верованиями древних славян, с историческим прошлым. </vt:lpstr>
      <vt:lpstr>фразеологизмы могут быть связаны с профессиональной речью:</vt:lpstr>
      <vt:lpstr>Презентация PowerPoint</vt:lpstr>
      <vt:lpstr>Новые фразеологизмы</vt:lpstr>
      <vt:lpstr>Задания для учащихся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Объясните значение </vt:lpstr>
      <vt:lpstr>Презентация PowerPoint</vt:lpstr>
      <vt:lpstr> Распространение опыта</vt:lpstr>
      <vt:lpstr>Практическая апробация работы</vt:lpstr>
      <vt:lpstr>Практическая апробация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*</cp:lastModifiedBy>
  <cp:revision>45</cp:revision>
  <dcterms:created xsi:type="dcterms:W3CDTF">2024-05-18T18:23:44Z</dcterms:created>
  <dcterms:modified xsi:type="dcterms:W3CDTF">2024-08-13T11:49:53Z</dcterms:modified>
</cp:coreProperties>
</file>