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69" r:id="rId14"/>
    <p:sldId id="270" r:id="rId15"/>
    <p:sldId id="271" r:id="rId16"/>
    <p:sldId id="272" r:id="rId17"/>
    <p:sldId id="274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7F0"/>
    <a:srgbClr val="32A6C4"/>
    <a:srgbClr val="D7C7B7"/>
    <a:srgbClr val="DECEB8"/>
    <a:srgbClr val="E9DECF"/>
    <a:srgbClr val="C2B294"/>
    <a:srgbClr val="CFC0AD"/>
    <a:srgbClr val="AF9971"/>
    <a:srgbClr val="D3C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 userDrawn="1"/>
        </p:nvSpPr>
        <p:spPr>
          <a:xfrm rot="21380496">
            <a:off x="368703" y="428576"/>
            <a:ext cx="11454594" cy="5930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44390" y="614747"/>
            <a:ext cx="11103218" cy="568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44358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8801764" y="2305146"/>
            <a:ext cx="3390236" cy="4557006"/>
          </a:xfrm>
          <a:prstGeom prst="rect">
            <a:avLst/>
          </a:prstGeom>
        </p:spPr>
      </p:pic>
      <p:pic>
        <p:nvPicPr>
          <p:cNvPr id="2054" name="Picture 6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401" y="459708"/>
            <a:ext cx="4396155" cy="32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676400" y="18046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42842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17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11" y="5657108"/>
            <a:ext cx="1601189" cy="12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134" y="496029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11" y="5657108"/>
            <a:ext cx="1601189" cy="12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134" y="496029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10362298" y="4262070"/>
            <a:ext cx="1829702" cy="2459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28" y="5526816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10446793" y="4375644"/>
            <a:ext cx="1745207" cy="23458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1095-0EDB-4FF1-8A36-F6E2DC8750B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BD40-5E62-4743-AE6E-647263B330F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11" y="5573653"/>
            <a:ext cx="1601189" cy="12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04" y="5344253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80496">
            <a:off x="368703" y="463675"/>
            <a:ext cx="11454594" cy="5930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44389" y="484243"/>
            <a:ext cx="11200768" cy="600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5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a.ru/biblioteka/spravochniki/russkij-yazyk-kratkij-teoreticheskij-kurs-dlya-shkolnikov/predmet-i-osnovnye-ponyatiya-slovoobrazovaniya" TargetMode="External"/><Relationship Id="rId2" Type="http://schemas.openxmlformats.org/officeDocument/2006/relationships/hyperlink" Target="https://russkiiyazyk.ru/chasti-rechi/sushhestvitelnoe/pravopisanie-suffiksov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minus-plus-mus.ucoz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 образуются слова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Исследовательский проект по русскому языку</a:t>
            </a:r>
          </a:p>
          <a:p>
            <a:r>
              <a:rPr lang="ru-RU" dirty="0"/>
              <a:t>п</a:t>
            </a:r>
            <a:r>
              <a:rPr lang="ru-RU" dirty="0" smtClean="0"/>
              <a:t>одготовила </a:t>
            </a:r>
            <a:r>
              <a:rPr lang="ru-RU" dirty="0" smtClean="0"/>
              <a:t>Самарина Ульяна, ученица 6 класса</a:t>
            </a:r>
          </a:p>
          <a:p>
            <a:r>
              <a:rPr lang="ru-RU" dirty="0" smtClean="0"/>
              <a:t>МАОУ «СОШ с. Дачное» </a:t>
            </a:r>
          </a:p>
          <a:p>
            <a:r>
              <a:rPr lang="ru-RU" dirty="0" err="1" smtClean="0"/>
              <a:t>Корсаковского</a:t>
            </a:r>
            <a:r>
              <a:rPr lang="ru-RU" dirty="0" smtClean="0"/>
              <a:t> ГО Сахалинской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Глаголы с приставками могут иметь несколько значений </a:t>
            </a:r>
            <a:r>
              <a:rPr lang="ru-RU" sz="1800" b="1" dirty="0" smtClean="0"/>
              <a:t>развести руки в стороны, развести цветы.</a:t>
            </a:r>
          </a:p>
          <a:p>
            <a:r>
              <a:rPr lang="ru-RU" sz="1800" dirty="0" smtClean="0"/>
              <a:t>Часто встречается и «переносное» значение глаголов </a:t>
            </a:r>
            <a:r>
              <a:rPr lang="ru-RU" sz="1800" b="1" dirty="0" smtClean="0"/>
              <a:t>разъехались ноги, обвести вокруг пальца.</a:t>
            </a:r>
          </a:p>
          <a:p>
            <a:r>
              <a:rPr lang="ru-RU" sz="1800" dirty="0" smtClean="0"/>
              <a:t>В русском языке есть слова с двумя приставками </a:t>
            </a:r>
            <a:r>
              <a:rPr lang="ru-RU" sz="1800" b="1" dirty="0" smtClean="0"/>
              <a:t>рас-пре-чудеснейшая</a:t>
            </a:r>
            <a:r>
              <a:rPr lang="ru-RU" sz="1800" dirty="0" smtClean="0"/>
              <a:t>, </a:t>
            </a:r>
            <a:r>
              <a:rPr lang="ru-RU" sz="1800" b="1" dirty="0" smtClean="0"/>
              <a:t>рас-пре-красная</a:t>
            </a:r>
            <a:r>
              <a:rPr lang="ru-RU" sz="1800" dirty="0" smtClean="0"/>
              <a:t> (имеет значение превосходной степени).</a:t>
            </a:r>
          </a:p>
          <a:p>
            <a:endParaRPr lang="ru-RU" sz="1800" dirty="0"/>
          </a:p>
          <a:p>
            <a:r>
              <a:rPr lang="ru-RU" sz="1800" dirty="0" smtClean="0"/>
              <a:t>Большое значение имеют приставки для образования видовых пар: </a:t>
            </a:r>
            <a:r>
              <a:rPr lang="ru-RU" sz="1800" b="1" dirty="0" smtClean="0"/>
              <a:t>писать-записать, бежать-прибежать, сидеть-пересидеть.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3" y="4184249"/>
            <a:ext cx="4487594" cy="18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Образование слов при помощи приставки и суффикса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русском языке слова могут образовываться при помощи приставки и суффикса одновременно. Этот способ называется </a:t>
            </a:r>
            <a:r>
              <a:rPr lang="ru-RU" sz="1800" dirty="0" smtClean="0"/>
              <a:t>приставочно-суффиксальным.</a:t>
            </a:r>
            <a:endParaRPr lang="ru-RU" sz="1800" dirty="0" smtClean="0"/>
          </a:p>
          <a:p>
            <a:r>
              <a:rPr lang="ru-RU" sz="1800" dirty="0" smtClean="0"/>
              <a:t>Особенно такой способ словообразования встречается среди прилагательных.</a:t>
            </a:r>
          </a:p>
          <a:p>
            <a:r>
              <a:rPr lang="ru-RU" sz="1800" dirty="0" smtClean="0"/>
              <a:t>Чаще других используются приставки на-, над-, под-, по-, от- с суффиксом –н- </a:t>
            </a:r>
            <a:r>
              <a:rPr lang="ru-RU" sz="1800" b="1" dirty="0" smtClean="0"/>
              <a:t>настольный, надстрочный, подножный, отборный, подворный.</a:t>
            </a:r>
          </a:p>
          <a:p>
            <a:r>
              <a:rPr lang="ru-RU" sz="1800" dirty="0" smtClean="0"/>
              <a:t>В глаголах некоторые приставки соединяются и с суффиксом –</a:t>
            </a:r>
            <a:r>
              <a:rPr lang="ru-RU" sz="1800" dirty="0" err="1" smtClean="0"/>
              <a:t>ся</a:t>
            </a:r>
            <a:r>
              <a:rPr lang="ru-RU" sz="1800" dirty="0"/>
              <a:t> </a:t>
            </a:r>
            <a:r>
              <a:rPr lang="ru-RU" sz="1800" b="1" dirty="0" smtClean="0"/>
              <a:t>разбежаться, отмахнуться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Приставочно-суффиксальный способ особенно распространён в современном русском языке.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6" y="3748117"/>
            <a:ext cx="4778408" cy="27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Бессуффиксный</a:t>
            </a:r>
            <a:r>
              <a:rPr lang="ru-RU" sz="2800" dirty="0" smtClean="0"/>
              <a:t> способ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Одним из способов образования слов является </a:t>
            </a:r>
            <a:r>
              <a:rPr lang="ru-RU" sz="1800" dirty="0" err="1" smtClean="0"/>
              <a:t>бессуффиксный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От глаголов и имен прилагательных путем отсечения суффикса могут образовываться существительные </a:t>
            </a:r>
            <a:r>
              <a:rPr lang="ru-RU" sz="1800" b="1" dirty="0" smtClean="0"/>
              <a:t>дрожать – дрожь, </a:t>
            </a:r>
            <a:r>
              <a:rPr lang="ru-RU" sz="1800" b="1" dirty="0" smtClean="0"/>
              <a:t>сушить </a:t>
            </a:r>
            <a:r>
              <a:rPr lang="ru-RU" sz="1800" b="1" dirty="0" smtClean="0"/>
              <a:t>– сушь.</a:t>
            </a:r>
          </a:p>
          <a:p>
            <a:r>
              <a:rPr lang="ru-RU" sz="1800" dirty="0" smtClean="0"/>
              <a:t>При таком способе происходит как бы обратный процесс, суффиксы и окончания не прибавляются</a:t>
            </a:r>
            <a:r>
              <a:rPr lang="ru-RU" sz="1800" b="1" dirty="0"/>
              <a:t> проходить </a:t>
            </a:r>
            <a:r>
              <a:rPr lang="ru-RU" sz="1800" b="1" dirty="0" smtClean="0"/>
              <a:t>- проход, </a:t>
            </a:r>
            <a:r>
              <a:rPr lang="ru-RU" sz="1800" b="1" dirty="0"/>
              <a:t>забегать - забег.</a:t>
            </a:r>
            <a:endParaRPr lang="ru-RU" sz="1800" b="1" dirty="0" smtClean="0"/>
          </a:p>
          <a:p>
            <a:r>
              <a:rPr lang="ru-RU" sz="1800" dirty="0" smtClean="0"/>
              <a:t>В современном русском языке такие слова можно считать бесприставочными (не делить на морфемы).</a:t>
            </a:r>
          </a:p>
          <a:p>
            <a:r>
              <a:rPr lang="ru-RU" sz="1800" dirty="0" smtClean="0"/>
              <a:t>Этот способ встречается только при образовании имен существительных, к другим частям речи он не применим.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3611583"/>
            <a:ext cx="2529840" cy="291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Слова, составленные из двух и более корней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Слова, состоящие из двух и более корней, называются сложными. Этот способ образования тоже часто встречается в современном русском языке.</a:t>
            </a:r>
          </a:p>
          <a:p>
            <a:r>
              <a:rPr lang="ru-RU" sz="1800" dirty="0" smtClean="0"/>
              <a:t>Сложные слова образуются при помощи соединительных гласных (</a:t>
            </a:r>
            <a:r>
              <a:rPr lang="ru-RU" sz="1800" b="1" dirty="0" smtClean="0"/>
              <a:t>о, е</a:t>
            </a:r>
            <a:r>
              <a:rPr lang="ru-RU" sz="1800" dirty="0" smtClean="0"/>
              <a:t>) или без них </a:t>
            </a:r>
            <a:r>
              <a:rPr lang="ru-RU" sz="1800" b="1" dirty="0" smtClean="0"/>
              <a:t>вод-о-провод, Ленин-град.</a:t>
            </a:r>
          </a:p>
          <a:p>
            <a:r>
              <a:rPr lang="ru-RU" sz="1800" dirty="0" smtClean="0"/>
              <a:t>Сложные слова могут образовываться от словосочетаний </a:t>
            </a:r>
            <a:r>
              <a:rPr lang="ru-RU" sz="1800" b="1" dirty="0" smtClean="0"/>
              <a:t>лежебока, дармоед.</a:t>
            </a:r>
          </a:p>
          <a:p>
            <a:r>
              <a:rPr lang="ru-RU" sz="1800" dirty="0" smtClean="0"/>
              <a:t>Сложные слова, состоящие более чем из двух самостоятельных слов </a:t>
            </a:r>
            <a:r>
              <a:rPr lang="ru-RU" sz="1800" b="1" dirty="0" smtClean="0"/>
              <a:t>паро-</a:t>
            </a:r>
            <a:r>
              <a:rPr lang="ru-RU" sz="1800" b="1" dirty="0" err="1" smtClean="0"/>
              <a:t>возо</a:t>
            </a:r>
            <a:r>
              <a:rPr lang="ru-RU" sz="1800" b="1" dirty="0" smtClean="0"/>
              <a:t>-строение, </a:t>
            </a:r>
            <a:r>
              <a:rPr lang="ru-RU" sz="1800" b="1" dirty="0" err="1" smtClean="0"/>
              <a:t>грязе</a:t>
            </a:r>
            <a:r>
              <a:rPr lang="ru-RU" sz="1800" b="1" dirty="0" smtClean="0"/>
              <a:t>-водо-лечебница. </a:t>
            </a:r>
          </a:p>
          <a:p>
            <a:r>
              <a:rPr lang="ru-RU" sz="1800" dirty="0" smtClean="0"/>
              <a:t>Этот способ характерен для образования имен существительных. Немного сложных имен прилагательных, образованных от сложных существительных, в обиходе у россиян. А вот глаголы таким способом почти не образуются.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7" y="3856114"/>
            <a:ext cx="3808438" cy="25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Сложносокращенные слова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Сложносокращенные слова или аббревиатуры, как тип сложных слов, стал распространяться с конца </a:t>
            </a:r>
            <a:r>
              <a:rPr lang="en-US" sz="1800" dirty="0" smtClean="0"/>
              <a:t>XIX </a:t>
            </a:r>
            <a:r>
              <a:rPr lang="ru-RU" sz="1800" dirty="0" smtClean="0"/>
              <a:t>начала </a:t>
            </a:r>
            <a:r>
              <a:rPr lang="en-US" sz="1800" dirty="0" smtClean="0"/>
              <a:t>XX</a:t>
            </a:r>
            <a:r>
              <a:rPr lang="ru-RU" sz="1800" dirty="0" smtClean="0"/>
              <a:t> веков. Здесь можно выделить четыре типа образования:</a:t>
            </a:r>
          </a:p>
          <a:p>
            <a:r>
              <a:rPr lang="ru-RU" sz="1800" dirty="0" smtClean="0"/>
              <a:t>Слова, составленные от начальных букв (буквенный) </a:t>
            </a:r>
            <a:r>
              <a:rPr lang="ru-RU" sz="1800" b="1" dirty="0" smtClean="0"/>
              <a:t>СССР</a:t>
            </a:r>
            <a:r>
              <a:rPr lang="ru-RU" sz="1800" b="1" dirty="0"/>
              <a:t>, </a:t>
            </a:r>
            <a:r>
              <a:rPr lang="ru-RU" sz="1800" b="1" dirty="0" smtClean="0"/>
              <a:t>РАН</a:t>
            </a:r>
            <a:r>
              <a:rPr lang="ru-RU" sz="1800" dirty="0" smtClean="0"/>
              <a:t>,</a:t>
            </a:r>
            <a:r>
              <a:rPr lang="ru-RU" sz="1800" b="1" dirty="0" smtClean="0"/>
              <a:t> </a:t>
            </a:r>
            <a:r>
              <a:rPr lang="ru-RU" sz="1800" dirty="0" smtClean="0"/>
              <a:t>произносятся по названиям букв.</a:t>
            </a:r>
          </a:p>
          <a:p>
            <a:r>
              <a:rPr lang="ru-RU" sz="1800" dirty="0" smtClean="0"/>
              <a:t>Слова, образованные от начальных букв </a:t>
            </a:r>
            <a:r>
              <a:rPr lang="ru-RU" sz="1800" b="1" dirty="0" smtClean="0"/>
              <a:t>МХАТ, роно</a:t>
            </a:r>
            <a:r>
              <a:rPr lang="ru-RU" sz="1800" dirty="0" smtClean="0"/>
              <a:t>, но произносятся как слова, состоящие из звуков, обозначенных буквами.</a:t>
            </a:r>
          </a:p>
          <a:p>
            <a:r>
              <a:rPr lang="ru-RU" sz="1800" dirty="0" smtClean="0"/>
              <a:t>Слова состоят из начальных слогов </a:t>
            </a:r>
            <a:r>
              <a:rPr lang="ru-RU" sz="1800" dirty="0"/>
              <a:t>слов </a:t>
            </a:r>
            <a:r>
              <a:rPr lang="ru-RU" sz="1800" b="1" dirty="0" smtClean="0"/>
              <a:t>военком, </a:t>
            </a:r>
            <a:r>
              <a:rPr lang="ru-RU" sz="1800" b="1" dirty="0" smtClean="0"/>
              <a:t>военкор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Слова состоят из слога одного слова и целого слова </a:t>
            </a:r>
            <a:r>
              <a:rPr lang="ru-RU" sz="1800" b="1" dirty="0" smtClean="0"/>
              <a:t>зарплата, медсестра.</a:t>
            </a:r>
          </a:p>
          <a:p>
            <a:endParaRPr lang="ru-RU" sz="1800" dirty="0" smtClean="0"/>
          </a:p>
          <a:p>
            <a:r>
              <a:rPr lang="ru-RU" sz="1800" dirty="0" smtClean="0"/>
              <a:t>Большинство сложносокращенных слов используются в профессиональной и специальной терминологии.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1197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Жизнь слова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366"/>
            <a:ext cx="10515600" cy="499259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Слово - является основной единицей языка и, в частности, раздела «Словообразование».</a:t>
            </a:r>
          </a:p>
          <a:p>
            <a:r>
              <a:rPr lang="ru-RU" sz="1800" dirty="0" smtClean="0"/>
              <a:t>Также слово является предметом изучения и в другом разделе лингвистики «Лексикологии», в котором рассматривается значение слова, причины его возникновения и хронология жизни слов. </a:t>
            </a:r>
          </a:p>
          <a:p>
            <a:r>
              <a:rPr lang="ru-RU" sz="1800" dirty="0" smtClean="0"/>
              <a:t>Эти два раздела тесно связаны, поскольку появление новых слов или «уход» их в пассив, уже факты, изучаемые лексикологией.</a:t>
            </a:r>
          </a:p>
          <a:p>
            <a:r>
              <a:rPr lang="ru-RU" sz="1800" dirty="0" smtClean="0"/>
              <a:t>Изучая исторические периоды, можно проследить и определить «дату рождения» конкретных слов.</a:t>
            </a:r>
          </a:p>
          <a:p>
            <a:r>
              <a:rPr lang="ru-RU" sz="1800" dirty="0" smtClean="0"/>
              <a:t>Словарный запас пополняется и за счет приобретения многозначности словами </a:t>
            </a:r>
            <a:r>
              <a:rPr lang="ru-RU" sz="1800" b="1" dirty="0" smtClean="0"/>
              <a:t>начертить круг, круг вопросов. </a:t>
            </a:r>
            <a:r>
              <a:rPr lang="ru-RU" sz="1800" dirty="0" smtClean="0"/>
              <a:t>Так появляется «переносное» значение слова. Например, глагол </a:t>
            </a:r>
            <a:r>
              <a:rPr lang="ru-RU" sz="1800" b="1" dirty="0" smtClean="0"/>
              <a:t>ИДТИ</a:t>
            </a:r>
            <a:r>
              <a:rPr lang="ru-RU" sz="1800" dirty="0" smtClean="0"/>
              <a:t> имеет 26 значений.</a:t>
            </a:r>
          </a:p>
          <a:p>
            <a:endParaRPr lang="ru-RU" sz="1800" b="1" dirty="0" smtClean="0"/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4453269"/>
            <a:ext cx="8220891" cy="20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Переход слов в другую часть речи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3737"/>
            <a:ext cx="10515600" cy="51232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Имена прилагательные в зависимости от контекста могут переходить в имена существительные </a:t>
            </a:r>
            <a:r>
              <a:rPr lang="ru-RU" sz="1800" b="1" dirty="0" smtClean="0"/>
              <a:t>столовая, ванная, мороженое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Некоторые слова полностью переходят в разряд существительных и перестают употребляться как прилагательные </a:t>
            </a:r>
            <a:r>
              <a:rPr lang="ru-RU" sz="1800" b="1" dirty="0" smtClean="0"/>
              <a:t>набережная, прихожая, булочная.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4" y="2288507"/>
            <a:ext cx="5134556" cy="41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053557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Пути </a:t>
            </a:r>
            <a:r>
              <a:rPr lang="ru-RU" sz="1800" dirty="0"/>
              <a:t>появления новых слов многообразны. Процесс этот непрерывный и постоянный.</a:t>
            </a:r>
          </a:p>
          <a:p>
            <a:r>
              <a:rPr lang="ru-RU" sz="1800" dirty="0" smtClean="0"/>
              <a:t>Знание </a:t>
            </a:r>
            <a:r>
              <a:rPr lang="ru-RU" sz="1800" dirty="0"/>
              <a:t>об основных способах словообразования позволит больше понимать происхождение слов, уметь четко выделять производные и производящие основы. </a:t>
            </a:r>
            <a:endParaRPr lang="ru-RU" sz="1800" dirty="0" smtClean="0"/>
          </a:p>
          <a:p>
            <a:r>
              <a:rPr lang="ru-RU" sz="1800" dirty="0" smtClean="0"/>
              <a:t>Русский </a:t>
            </a:r>
            <a:r>
              <a:rPr lang="ru-RU" sz="1800" dirty="0"/>
              <a:t>язык действительно многогранен, и он постоянно обновляется, поэтому важно знать все его тонкости и нюансы.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181" y="3476336"/>
            <a:ext cx="3840813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8190E"/>
                </a:solidFill>
              </a:rPr>
              <a:t>ИНФОРМАЦИОННЫЕ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russkiiyazyk.ru/chasti-rechi/sushhestvitelnoe/pravopisanie-suffiksov.html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gramota.ru/biblioteka/spravochniki/russkij-yazyk-kratkij-teoreticheskij-kurs-dlya-shkolnikov/predmet-i-osnovnye-ponyatiya-slovoobrazovaniya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Аверьянова А.П. Как образуются слова: Кн. </a:t>
            </a:r>
            <a:r>
              <a:rPr lang="ru-RU" sz="1800" dirty="0"/>
              <a:t>д</a:t>
            </a:r>
            <a:r>
              <a:rPr lang="ru-RU" sz="1800" dirty="0" smtClean="0"/>
              <a:t>ля уч-ся.- Л.: Просвещение, 1966.- 74 с.- (Изучаем русский язык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Ожегов С.И. Словарь русского языка: Около 60 000 слов и фразеологических выражений/ под общ. ред. Л.И. Скворцова.- 25-е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</a:t>
            </a:r>
            <a:r>
              <a:rPr lang="ru-RU" sz="1800" dirty="0"/>
              <a:t>и</a:t>
            </a:r>
            <a:r>
              <a:rPr lang="ru-RU" sz="1800" dirty="0" smtClean="0"/>
              <a:t> доп.- М.: ООО «Изд-во Оникс»: ООО «Изд-во «Мир и образование», 2008.- 976 с.</a:t>
            </a:r>
            <a:endParaRPr lang="ru-RU" sz="1800" dirty="0" smtClean="0"/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ru-RU" sz="1400" dirty="0" smtClean="0">
                <a:latin typeface="AGReverance" pitchFamily="2" charset="0"/>
              </a:rPr>
              <a:t>Автор </a:t>
            </a:r>
            <a:r>
              <a:rPr lang="ru-RU" sz="1400" dirty="0">
                <a:latin typeface="AGReverance" pitchFamily="2" charset="0"/>
              </a:rPr>
              <a:t>шаблона: Полшкова Виктория Валерьяновна, педагог дополнительного образования МАОУ ДО ЦРТДиЮ Каменского района Пензенской области</a:t>
            </a:r>
          </a:p>
          <a:p>
            <a:pPr marL="0" indent="0" algn="ctr">
              <a:buNone/>
            </a:pPr>
            <a:r>
              <a:rPr lang="ru-RU" sz="1400" dirty="0" smtClean="0">
                <a:latin typeface="AGReverance" pitchFamily="2" charset="0"/>
              </a:rPr>
              <a:t>Сайт </a:t>
            </a:r>
            <a:r>
              <a:rPr lang="en-US" sz="1400" dirty="0" smtClean="0">
                <a:latin typeface="AGReverance" pitchFamily="2" charset="0"/>
                <a:hlinkClick r:id="rId4"/>
              </a:rPr>
              <a:t>http://minus-plus-mus.ucoz.ru/</a:t>
            </a:r>
            <a:r>
              <a:rPr lang="ru-RU" sz="1400" dirty="0" smtClean="0">
                <a:latin typeface="AGReverance" pitchFamily="2" charset="0"/>
              </a:rPr>
              <a:t>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AGReverance" pitchFamily="2" charset="0"/>
              </a:rPr>
              <a:t>© Полшкова В.В., 2019</a:t>
            </a:r>
            <a:endParaRPr lang="ru-RU" sz="1400" dirty="0" smtClean="0">
              <a:latin typeface="AGRevera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45326"/>
            <a:ext cx="10515600" cy="493163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Словообразование – раздел языкознания, в котором излагаются способы и средства образования слов, правила и приёмы их производства, строение слова. </a:t>
            </a:r>
          </a:p>
          <a:p>
            <a:r>
              <a:rPr lang="ru-RU" sz="1800" dirty="0" smtClean="0"/>
              <a:t>Вопросам образования слов посвящены многие исследования по русскому языку. Изучением данной проблемы занимались М.В. Ломоносов, А.Х. Востоков, И.И. Срезневский, В.А. Богородицкий, А.А. Шахматов, В.В. Виноградов и другие лингвисты.</a:t>
            </a:r>
          </a:p>
          <a:p>
            <a:r>
              <a:rPr lang="ru-RU" sz="1800" dirty="0" smtClean="0"/>
              <a:t>Мы знаем, что обновление языка происходит постоянно: одни слова уходят в прошлое, становятся историзмами и архаизмами; другие приходят в наш обиход из разных языков или образуются в результате развития науки, техники и культуры.</a:t>
            </a:r>
          </a:p>
          <a:p>
            <a:r>
              <a:rPr lang="ru-RU" sz="1800" dirty="0" smtClean="0"/>
              <a:t>Есть авторские слова, т.е. те, которые придумал сам автор, чаще всего такие примеры можно встретить в литературных произведениях.</a:t>
            </a:r>
          </a:p>
          <a:p>
            <a:r>
              <a:rPr lang="ru-RU" sz="1800" dirty="0"/>
              <a:t>Главные </a:t>
            </a:r>
            <a:r>
              <a:rPr lang="ru-RU" sz="1800" b="1" dirty="0"/>
              <a:t>задачи</a:t>
            </a:r>
            <a:r>
              <a:rPr lang="ru-RU" sz="1800" dirty="0"/>
              <a:t> словообразования как раздела языкознания таковы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1) установить, является ли слово производным в современном </a:t>
            </a:r>
            <a:r>
              <a:rPr lang="ru-RU" sz="1800" dirty="0" smtClean="0"/>
              <a:t>языке.</a:t>
            </a:r>
            <a:endParaRPr lang="ru-RU" sz="1800" dirty="0"/>
          </a:p>
          <a:p>
            <a:r>
              <a:rPr lang="ru-RU" sz="1800" dirty="0"/>
              <a:t>2) определить, от чего и как образованно данное производное слово.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2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Зачем об этом нужно знать?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 курса русского языка мы знаем, что новые слова образуются при помощи словообразующих морфем: приставки и суффикса. Такой способ называется морфологическим, т.к. при таком способе корень слова «обрастает» другими морфемами, и образуется новое слово.</a:t>
            </a:r>
          </a:p>
          <a:p>
            <a:r>
              <a:rPr lang="ru-RU" sz="1800" dirty="0" smtClean="0"/>
              <a:t>В языке слова создаются не просто так, а по определённым правилам грамматики русского языка. </a:t>
            </a:r>
          </a:p>
          <a:p>
            <a:r>
              <a:rPr lang="ru-RU" sz="1800" dirty="0" smtClean="0"/>
              <a:t>Каждой части речи присущи свои словообразовательные морфемы. Имена существительные образуются при помощи </a:t>
            </a:r>
            <a:r>
              <a:rPr lang="ru-RU" sz="1800" dirty="0"/>
              <a:t>суффиксов </a:t>
            </a:r>
            <a:r>
              <a:rPr lang="ru-RU" sz="1800" b="1" dirty="0"/>
              <a:t>-</a:t>
            </a:r>
            <a:r>
              <a:rPr lang="ru-RU" sz="1800" b="1" dirty="0" err="1"/>
              <a:t>ек</a:t>
            </a:r>
            <a:r>
              <a:rPr lang="ru-RU" sz="1800" b="1" dirty="0"/>
              <a:t>-, -</a:t>
            </a:r>
            <a:r>
              <a:rPr lang="ru-RU" sz="1800" b="1" dirty="0" err="1"/>
              <a:t>ик</a:t>
            </a:r>
            <a:r>
              <a:rPr lang="ru-RU" sz="1800" b="1" dirty="0"/>
              <a:t>-, -чик-, -</a:t>
            </a:r>
            <a:r>
              <a:rPr lang="ru-RU" sz="1800" b="1" dirty="0" err="1"/>
              <a:t>ец</a:t>
            </a:r>
            <a:r>
              <a:rPr lang="ru-RU" sz="1800" b="1" dirty="0"/>
              <a:t>- -</a:t>
            </a:r>
            <a:r>
              <a:rPr lang="ru-RU" sz="1800" b="1" dirty="0" err="1"/>
              <a:t>иц</a:t>
            </a:r>
            <a:r>
              <a:rPr lang="ru-RU" sz="1800" b="1" dirty="0"/>
              <a:t>-, -</a:t>
            </a:r>
            <a:r>
              <a:rPr lang="ru-RU" sz="1800" b="1" dirty="0" err="1"/>
              <a:t>ич</a:t>
            </a:r>
            <a:r>
              <a:rPr lang="ru-RU" sz="1800" b="1" dirty="0"/>
              <a:t>-к-, -</a:t>
            </a:r>
            <a:r>
              <a:rPr lang="ru-RU" sz="1800" b="1" dirty="0" err="1"/>
              <a:t>ечк</a:t>
            </a:r>
            <a:r>
              <a:rPr lang="ru-RU" sz="1800" b="1" dirty="0"/>
              <a:t>-, -</a:t>
            </a:r>
            <a:r>
              <a:rPr lang="ru-RU" sz="1800" b="1" dirty="0" err="1"/>
              <a:t>оньк</a:t>
            </a:r>
            <a:r>
              <a:rPr lang="ru-RU" sz="1800" b="1" dirty="0"/>
              <a:t>-, -</a:t>
            </a:r>
            <a:r>
              <a:rPr lang="ru-RU" sz="1800" b="1" dirty="0" err="1"/>
              <a:t>еньк</a:t>
            </a:r>
            <a:r>
              <a:rPr lang="ru-RU" sz="1800" b="1" dirty="0"/>
              <a:t>-, -ин-к-, -</a:t>
            </a:r>
            <a:r>
              <a:rPr lang="ru-RU" sz="1800" b="1" dirty="0" err="1"/>
              <a:t>ышк</a:t>
            </a:r>
            <a:r>
              <a:rPr lang="ru-RU" sz="1800" b="1" dirty="0"/>
              <a:t>-, -</a:t>
            </a:r>
            <a:r>
              <a:rPr lang="ru-RU" sz="1800" b="1" dirty="0" err="1"/>
              <a:t>ушк</a:t>
            </a:r>
            <a:r>
              <a:rPr lang="ru-RU" sz="1800" b="1" dirty="0"/>
              <a:t>, -</a:t>
            </a:r>
            <a:r>
              <a:rPr lang="ru-RU" sz="1800" b="1" dirty="0" err="1"/>
              <a:t>юшк</a:t>
            </a:r>
            <a:r>
              <a:rPr lang="ru-RU" sz="1800" b="1" dirty="0"/>
              <a:t>-, -</a:t>
            </a:r>
            <a:r>
              <a:rPr lang="ru-RU" sz="1800" b="1" dirty="0" err="1" smtClean="0"/>
              <a:t>ищ</a:t>
            </a:r>
            <a:r>
              <a:rPr lang="ru-RU" sz="1800" b="1" dirty="0" smtClean="0"/>
              <a:t>-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Для образования имен прилагательных используются </a:t>
            </a:r>
            <a:r>
              <a:rPr lang="ru-RU" sz="1800" dirty="0"/>
              <a:t>суффиксы </a:t>
            </a:r>
            <a:r>
              <a:rPr lang="ru-RU" sz="1800" b="1" dirty="0"/>
              <a:t>-ив-,-ев-, -</a:t>
            </a:r>
            <a:r>
              <a:rPr lang="ru-RU" sz="1800" b="1" dirty="0" err="1" smtClean="0"/>
              <a:t>оньк</a:t>
            </a:r>
            <a:r>
              <a:rPr lang="ru-RU" sz="1800" b="1" dirty="0" smtClean="0"/>
              <a:t>-, -</a:t>
            </a:r>
            <a:r>
              <a:rPr lang="ru-RU" sz="1800" b="1" dirty="0" err="1" smtClean="0"/>
              <a:t>еньк</a:t>
            </a:r>
            <a:r>
              <a:rPr lang="ru-RU" sz="1800" b="1" dirty="0"/>
              <a:t>-, -</a:t>
            </a:r>
            <a:r>
              <a:rPr lang="ru-RU" sz="1800" b="1" dirty="0" err="1" smtClean="0"/>
              <a:t>чив</a:t>
            </a:r>
            <a:r>
              <a:rPr lang="ru-RU" sz="1800" b="1" dirty="0" smtClean="0"/>
              <a:t>-, -лив-, -</a:t>
            </a:r>
            <a:r>
              <a:rPr lang="ru-RU" sz="1800" b="1" dirty="0" err="1" smtClean="0"/>
              <a:t>ист</a:t>
            </a:r>
            <a:r>
              <a:rPr lang="ru-RU" sz="1800" b="1" dirty="0" smtClean="0"/>
              <a:t>-</a:t>
            </a:r>
            <a:r>
              <a:rPr lang="ru-RU" sz="1800" b="1" dirty="0"/>
              <a:t>, -</a:t>
            </a:r>
            <a:r>
              <a:rPr lang="ru-RU" sz="1800" b="1" dirty="0" smtClean="0"/>
              <a:t>к-, -</a:t>
            </a:r>
            <a:r>
              <a:rPr lang="ru-RU" sz="1800" b="1" dirty="0" err="1" smtClean="0"/>
              <a:t>ск</a:t>
            </a:r>
            <a:r>
              <a:rPr lang="ru-RU" sz="1800" b="1" dirty="0"/>
              <a:t>-, -</a:t>
            </a:r>
            <a:r>
              <a:rPr lang="ru-RU" sz="1800" b="1" dirty="0" err="1" smtClean="0"/>
              <a:t>еват</a:t>
            </a:r>
            <a:r>
              <a:rPr lang="ru-RU" sz="1800" b="1" dirty="0" smtClean="0"/>
              <a:t>-, -</a:t>
            </a:r>
            <a:r>
              <a:rPr lang="ru-RU" sz="1800" b="1" dirty="0" err="1" smtClean="0"/>
              <a:t>оват</a:t>
            </a:r>
            <a:r>
              <a:rPr lang="ru-RU" sz="1800" b="1" dirty="0" smtClean="0"/>
              <a:t>-. </a:t>
            </a:r>
          </a:p>
          <a:p>
            <a:r>
              <a:rPr lang="ru-RU" sz="1800" dirty="0" smtClean="0"/>
              <a:t>У глаголов совершенно </a:t>
            </a:r>
            <a:r>
              <a:rPr lang="ru-RU" sz="1800" dirty="0"/>
              <a:t>отличительные суффиксы </a:t>
            </a:r>
            <a:r>
              <a:rPr lang="ru-RU" sz="1800" b="1" dirty="0"/>
              <a:t>-</a:t>
            </a:r>
            <a:r>
              <a:rPr lang="ru-RU" sz="1800" b="1" dirty="0" err="1" smtClean="0"/>
              <a:t>ова</a:t>
            </a:r>
            <a:r>
              <a:rPr lang="ru-RU" sz="1800" b="1" dirty="0" smtClean="0"/>
              <a:t>-, -</a:t>
            </a:r>
            <a:r>
              <a:rPr lang="ru-RU" sz="1800" b="1" dirty="0" err="1" smtClean="0"/>
              <a:t>ева</a:t>
            </a:r>
            <a:r>
              <a:rPr lang="ru-RU" sz="1800" b="1" dirty="0"/>
              <a:t>-, -</a:t>
            </a:r>
            <a:r>
              <a:rPr lang="ru-RU" sz="1800" b="1" dirty="0" err="1" smtClean="0"/>
              <a:t>ыва</a:t>
            </a:r>
            <a:r>
              <a:rPr lang="ru-RU" sz="1800" b="1" dirty="0"/>
              <a:t>-, -ива-, -</a:t>
            </a:r>
            <a:r>
              <a:rPr lang="ru-RU" sz="1800" b="1" dirty="0" err="1" smtClean="0"/>
              <a:t>ва</a:t>
            </a:r>
            <a:r>
              <a:rPr lang="ru-RU" sz="1800" b="1" dirty="0" smtClean="0"/>
              <a:t>-, -л-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В русском языке среди глагольных аффиксов следует отметить также формообразующий постфикс </a:t>
            </a:r>
            <a:r>
              <a:rPr lang="ru-RU" sz="1800" b="1" dirty="0"/>
              <a:t>-</a:t>
            </a:r>
            <a:r>
              <a:rPr lang="ru-RU" sz="1800" b="1" dirty="0" err="1"/>
              <a:t>ся</a:t>
            </a:r>
            <a:r>
              <a:rPr lang="ru-RU" sz="1800" b="1" dirty="0"/>
              <a:t>, </a:t>
            </a:r>
            <a:r>
              <a:rPr lang="ru-RU" sz="1800" dirty="0"/>
              <a:t>с помощью которого образуются возвратные глаголы. В школьном курсе русского языка его принято называть суффиксом.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Морфологическое строение слова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Суффиксы имен существительных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93074"/>
            <a:ext cx="10515600" cy="498388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От имен существительных образуются новые существительные, прилагательные и глаголы: </a:t>
            </a:r>
            <a:r>
              <a:rPr lang="ru-RU" sz="1800" b="1" dirty="0" smtClean="0"/>
              <a:t>кузнец-кузница, мельник-мельница, сахар-сахарный, узбек-узбекский, синь-синеть, беседа-беседовать.</a:t>
            </a:r>
          </a:p>
          <a:p>
            <a:r>
              <a:rPr lang="ru-RU" sz="1800" dirty="0" smtClean="0"/>
              <a:t>В «</a:t>
            </a:r>
            <a:r>
              <a:rPr lang="ru-RU" sz="1800" dirty="0" smtClean="0"/>
              <a:t>Словаре </a:t>
            </a:r>
            <a:r>
              <a:rPr lang="ru-RU" sz="1800" dirty="0" smtClean="0"/>
              <a:t>русского языка» </a:t>
            </a:r>
            <a:r>
              <a:rPr lang="ru-RU" sz="1800" dirty="0" smtClean="0"/>
              <a:t>С.И. Ожегова (2008 г) существительные со значением- лиц </a:t>
            </a:r>
            <a:r>
              <a:rPr lang="ru-RU" sz="1800" dirty="0" smtClean="0"/>
              <a:t>по </a:t>
            </a:r>
            <a:r>
              <a:rPr lang="ru-RU" sz="1800" dirty="0" smtClean="0"/>
              <a:t>профессии, рода деятельности или временного выполнения действий следующее количество</a:t>
            </a:r>
          </a:p>
          <a:p>
            <a:r>
              <a:rPr lang="ru-RU" sz="1800" dirty="0"/>
              <a:t>0,65% слов с суффиксами –ник- </a:t>
            </a:r>
            <a:r>
              <a:rPr lang="ru-RU" sz="1800" b="1" dirty="0"/>
              <a:t>печник, станочник, работник</a:t>
            </a:r>
            <a:r>
              <a:rPr lang="ru-RU" sz="1800" b="1" dirty="0" smtClean="0"/>
              <a:t>;</a:t>
            </a:r>
          </a:p>
          <a:p>
            <a:r>
              <a:rPr lang="ru-RU" sz="1800" dirty="0" smtClean="0"/>
              <a:t>0,50 </a:t>
            </a:r>
            <a:r>
              <a:rPr lang="ru-RU" sz="1800" dirty="0" smtClean="0"/>
              <a:t>% </a:t>
            </a:r>
            <a:r>
              <a:rPr lang="ru-RU" sz="1800" dirty="0" smtClean="0"/>
              <a:t>слов с суффиксами –чик-, -</a:t>
            </a:r>
            <a:r>
              <a:rPr lang="ru-RU" sz="1800" dirty="0" err="1" smtClean="0"/>
              <a:t>щик</a:t>
            </a:r>
            <a:r>
              <a:rPr lang="ru-RU" sz="1800" dirty="0" smtClean="0"/>
              <a:t>- </a:t>
            </a:r>
            <a:r>
              <a:rPr lang="ru-RU" sz="1800" b="1" dirty="0" smtClean="0"/>
              <a:t>резчик, формовщик, </a:t>
            </a:r>
            <a:r>
              <a:rPr lang="ru-RU" sz="1800" b="1" dirty="0" smtClean="0"/>
              <a:t>переплетчик;</a:t>
            </a:r>
            <a:endParaRPr lang="ru-RU" sz="1800" b="1" dirty="0" smtClean="0"/>
          </a:p>
          <a:p>
            <a:r>
              <a:rPr lang="ru-RU" sz="1800" dirty="0" smtClean="0"/>
              <a:t>0,37 </a:t>
            </a:r>
            <a:r>
              <a:rPr lang="ru-RU" sz="1800" dirty="0" smtClean="0"/>
              <a:t>% </a:t>
            </a:r>
            <a:r>
              <a:rPr lang="ru-RU" sz="1800" dirty="0" smtClean="0"/>
              <a:t>слов с суффиксами –</a:t>
            </a:r>
            <a:r>
              <a:rPr lang="ru-RU" sz="1800" dirty="0" err="1" smtClean="0"/>
              <a:t>ец</a:t>
            </a:r>
            <a:r>
              <a:rPr lang="ru-RU" sz="1800" dirty="0" smtClean="0"/>
              <a:t>- </a:t>
            </a:r>
            <a:r>
              <a:rPr lang="ru-RU" sz="1800" b="1" dirty="0" smtClean="0"/>
              <a:t>кузнец, хитрец, </a:t>
            </a:r>
            <a:r>
              <a:rPr lang="ru-RU" sz="1800" b="1" dirty="0" smtClean="0"/>
              <a:t>китаец;</a:t>
            </a:r>
            <a:endParaRPr lang="ru-RU" sz="1800" b="1" dirty="0" smtClean="0"/>
          </a:p>
          <a:p>
            <a:r>
              <a:rPr lang="ru-RU" sz="1800" dirty="0" smtClean="0"/>
              <a:t>0,36</a:t>
            </a:r>
            <a:r>
              <a:rPr lang="ru-RU" sz="1800" dirty="0" smtClean="0"/>
              <a:t>% </a:t>
            </a:r>
            <a:r>
              <a:rPr lang="ru-RU" sz="1800" dirty="0" smtClean="0"/>
              <a:t>слов с суффиксами –</a:t>
            </a:r>
            <a:r>
              <a:rPr lang="ru-RU" sz="1800" dirty="0" err="1" smtClean="0"/>
              <a:t>ист</a:t>
            </a:r>
            <a:r>
              <a:rPr lang="ru-RU" sz="1800" dirty="0" smtClean="0"/>
              <a:t>- </a:t>
            </a:r>
            <a:r>
              <a:rPr lang="ru-RU" sz="1800" b="1" dirty="0" smtClean="0"/>
              <a:t>пианист, журналист, </a:t>
            </a:r>
            <a:r>
              <a:rPr lang="ru-RU" sz="1800" b="1" dirty="0" smtClean="0"/>
              <a:t>танкист;</a:t>
            </a:r>
            <a:endParaRPr lang="ru-RU" sz="1800" b="1" dirty="0" smtClean="0"/>
          </a:p>
          <a:p>
            <a:r>
              <a:rPr lang="ru-RU" sz="1800" dirty="0" smtClean="0"/>
              <a:t>0,33</a:t>
            </a:r>
            <a:r>
              <a:rPr lang="ru-RU" sz="1800" dirty="0" smtClean="0"/>
              <a:t>% </a:t>
            </a:r>
            <a:r>
              <a:rPr lang="ru-RU" sz="1800" dirty="0" smtClean="0"/>
              <a:t>слов с суффиксами –</a:t>
            </a:r>
            <a:r>
              <a:rPr lang="ru-RU" sz="1800" dirty="0" err="1" smtClean="0"/>
              <a:t>тель</a:t>
            </a:r>
            <a:r>
              <a:rPr lang="ru-RU" sz="1800" dirty="0" smtClean="0"/>
              <a:t>- </a:t>
            </a:r>
            <a:r>
              <a:rPr lang="ru-RU" sz="1800" b="1" dirty="0" smtClean="0"/>
              <a:t>писатель, учитель, воспитатель.</a:t>
            </a:r>
          </a:p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5" y="3894854"/>
            <a:ext cx="3472543" cy="25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8942162" y="2525490"/>
            <a:ext cx="3121652" cy="41959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Суффиксы имен прилагательных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66949"/>
            <a:ext cx="10515600" cy="501001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Каждой смысловой группе имен прилагательных свойственны свои суффиксы. </a:t>
            </a:r>
          </a:p>
          <a:p>
            <a:r>
              <a:rPr lang="ru-RU" sz="1800" dirty="0" smtClean="0"/>
              <a:t>Суффиксы –к-, -н- встречаются у качественных прилагательных </a:t>
            </a:r>
            <a:r>
              <a:rPr lang="ru-RU" sz="1800" b="1" dirty="0" smtClean="0"/>
              <a:t>тонкий, крепкий, длинный.</a:t>
            </a:r>
          </a:p>
          <a:p>
            <a:r>
              <a:rPr lang="ru-RU" sz="1800" dirty="0" smtClean="0"/>
              <a:t>Суффиксы –</a:t>
            </a:r>
            <a:r>
              <a:rPr lang="ru-RU" sz="1800" dirty="0" err="1" smtClean="0"/>
              <a:t>ск</a:t>
            </a:r>
            <a:r>
              <a:rPr lang="ru-RU" sz="1800" dirty="0" smtClean="0"/>
              <a:t>-, -ан-(-</a:t>
            </a:r>
            <a:r>
              <a:rPr lang="ru-RU" sz="1800" dirty="0" err="1" smtClean="0"/>
              <a:t>ян</a:t>
            </a:r>
            <a:r>
              <a:rPr lang="ru-RU" sz="1800" dirty="0" smtClean="0"/>
              <a:t>-) у относительных прилагательных </a:t>
            </a:r>
            <a:r>
              <a:rPr lang="ru-RU" sz="1800" b="1" dirty="0" smtClean="0"/>
              <a:t>городской, пионерский, серебряный.</a:t>
            </a:r>
          </a:p>
          <a:p>
            <a:r>
              <a:rPr lang="ru-RU" sz="1800" dirty="0" smtClean="0"/>
              <a:t>Суффиксы –</a:t>
            </a:r>
            <a:r>
              <a:rPr lang="ru-RU" sz="1800" dirty="0" err="1" smtClean="0"/>
              <a:t>ий</a:t>
            </a:r>
            <a:r>
              <a:rPr lang="ru-RU" sz="1800" dirty="0" smtClean="0"/>
              <a:t>-, -</a:t>
            </a:r>
            <a:r>
              <a:rPr lang="ru-RU" sz="1800" dirty="0" err="1" smtClean="0"/>
              <a:t>ов</a:t>
            </a:r>
            <a:r>
              <a:rPr lang="ru-RU" sz="1800" dirty="0" smtClean="0"/>
              <a:t>-, -ин- у притяжательных прилагательных </a:t>
            </a:r>
            <a:r>
              <a:rPr lang="ru-RU" sz="1800" b="1" dirty="0" smtClean="0"/>
              <a:t>дедушкин, лисий, отцов.</a:t>
            </a:r>
          </a:p>
          <a:p>
            <a:r>
              <a:rPr lang="ru-RU" sz="1800" dirty="0" smtClean="0"/>
              <a:t>При помощи суффикса –лив- от имен существительных образуются прилагательные </a:t>
            </a:r>
            <a:r>
              <a:rPr lang="ru-RU" sz="1800" b="1" dirty="0" smtClean="0"/>
              <a:t>бережливый, запасливый, дождливый.</a:t>
            </a:r>
          </a:p>
          <a:p>
            <a:r>
              <a:rPr lang="ru-RU" sz="1800" dirty="0" smtClean="0"/>
              <a:t>Суффикс –</a:t>
            </a:r>
            <a:r>
              <a:rPr lang="ru-RU" sz="1800" dirty="0" err="1" smtClean="0"/>
              <a:t>ов</a:t>
            </a:r>
            <a:r>
              <a:rPr lang="ru-RU" sz="1800" dirty="0" smtClean="0"/>
              <a:t>-(-ев-) </a:t>
            </a:r>
            <a:r>
              <a:rPr lang="ru-RU" sz="1800" b="1" dirty="0" smtClean="0"/>
              <a:t>ежовый, березовый, строевой.</a:t>
            </a:r>
          </a:p>
          <a:p>
            <a:r>
              <a:rPr lang="ru-RU" sz="1800" dirty="0" smtClean="0"/>
              <a:t>Суффикс –</a:t>
            </a:r>
            <a:r>
              <a:rPr lang="ru-RU" sz="1800" dirty="0" err="1" smtClean="0"/>
              <a:t>ист</a:t>
            </a:r>
            <a:r>
              <a:rPr lang="ru-RU" sz="1800" dirty="0" smtClean="0"/>
              <a:t>- </a:t>
            </a:r>
            <a:r>
              <a:rPr lang="ru-RU" sz="1800" b="1" dirty="0" smtClean="0"/>
              <a:t>мучнистый, гористый, раскатистый.</a:t>
            </a:r>
          </a:p>
          <a:p>
            <a:r>
              <a:rPr lang="ru-RU" sz="1800" dirty="0" smtClean="0"/>
              <a:t>Суффикс –</a:t>
            </a:r>
            <a:r>
              <a:rPr lang="ru-RU" sz="1800" dirty="0" err="1" smtClean="0"/>
              <a:t>тельн</a:t>
            </a:r>
            <a:r>
              <a:rPr lang="ru-RU" sz="1800" dirty="0" smtClean="0"/>
              <a:t>- </a:t>
            </a:r>
            <a:r>
              <a:rPr lang="ru-RU" sz="1800" b="1" dirty="0" smtClean="0"/>
              <a:t>желательный, увлекательный, наблюдательный.</a:t>
            </a:r>
          </a:p>
          <a:p>
            <a:r>
              <a:rPr lang="ru-RU" sz="1800" dirty="0" smtClean="0"/>
              <a:t>Суффикс –</a:t>
            </a:r>
            <a:r>
              <a:rPr lang="ru-RU" sz="1800" dirty="0" err="1" smtClean="0"/>
              <a:t>чив</a:t>
            </a:r>
            <a:r>
              <a:rPr lang="ru-RU" sz="1800" dirty="0" smtClean="0"/>
              <a:t>- </a:t>
            </a:r>
            <a:r>
              <a:rPr lang="ru-RU" sz="1800" b="1" dirty="0" smtClean="0"/>
              <a:t>задумчивый, улыбчивый, вдумчивый.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Суффиксы глаголов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0274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глаголов не так много словообразовательных суффиксов, как у существительных и прилагательных.</a:t>
            </a:r>
          </a:p>
          <a:p>
            <a:r>
              <a:rPr lang="ru-RU" sz="1800" dirty="0" smtClean="0"/>
              <a:t>Глагольные суффиксы –е-, -и- </a:t>
            </a:r>
            <a:r>
              <a:rPr lang="ru-RU" sz="1800" b="1" dirty="0" smtClean="0"/>
              <a:t>белеть, краснеть, белить, веселить.</a:t>
            </a:r>
          </a:p>
          <a:p>
            <a:r>
              <a:rPr lang="ru-RU" sz="1800" dirty="0" smtClean="0"/>
              <a:t>Суффикс –ну- </a:t>
            </a:r>
            <a:r>
              <a:rPr lang="ru-RU" sz="1800" b="1" dirty="0" smtClean="0"/>
              <a:t>толкнуть, дернуть, шагнуть </a:t>
            </a:r>
            <a:r>
              <a:rPr lang="ru-RU" sz="1800" dirty="0" smtClean="0"/>
              <a:t>присущ глаголам совершенного вида.</a:t>
            </a:r>
          </a:p>
          <a:p>
            <a:r>
              <a:rPr lang="ru-RU" sz="1800" dirty="0" smtClean="0"/>
              <a:t>Суффикс –</a:t>
            </a:r>
            <a:r>
              <a:rPr lang="ru-RU" sz="1800" dirty="0" err="1" smtClean="0"/>
              <a:t>ыва</a:t>
            </a:r>
            <a:r>
              <a:rPr lang="ru-RU" sz="1800" dirty="0" smtClean="0"/>
              <a:t>- (-ива-) напротив встречается у глаголов несовершенного вида </a:t>
            </a:r>
            <a:r>
              <a:rPr lang="ru-RU" sz="1800" b="1" dirty="0" smtClean="0"/>
              <a:t>рассказывать, смазывать, подпрыгивать.</a:t>
            </a:r>
          </a:p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2758440"/>
            <a:ext cx="409956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Эмоционально-оценочные суффиксы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088572"/>
            <a:ext cx="10515600" cy="50883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русском языке есть группа суффиксов, которые носят эмоциональное или оценочное значение </a:t>
            </a:r>
            <a:r>
              <a:rPr lang="ru-RU" sz="1800" b="1" dirty="0" err="1" smtClean="0"/>
              <a:t>кничежка</a:t>
            </a:r>
            <a:r>
              <a:rPr lang="ru-RU" sz="1800" b="1" dirty="0" smtClean="0"/>
              <a:t>, рученька, речонка.</a:t>
            </a:r>
          </a:p>
          <a:p>
            <a:r>
              <a:rPr lang="ru-RU" sz="1800" dirty="0" smtClean="0"/>
              <a:t>Наиболее употребительны суффиксы </a:t>
            </a:r>
          </a:p>
          <a:p>
            <a:r>
              <a:rPr lang="ru-RU" sz="1800" dirty="0" smtClean="0"/>
              <a:t>–к- </a:t>
            </a:r>
            <a:r>
              <a:rPr lang="ru-RU" sz="1800" b="1" dirty="0" smtClean="0"/>
              <a:t>ножка, ручка, стенка;</a:t>
            </a:r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очк</a:t>
            </a:r>
            <a:r>
              <a:rPr lang="ru-RU" sz="1800" dirty="0" smtClean="0"/>
              <a:t>- (-</a:t>
            </a:r>
            <a:r>
              <a:rPr lang="ru-RU" sz="1800" dirty="0" err="1" smtClean="0"/>
              <a:t>ечк</a:t>
            </a:r>
            <a:r>
              <a:rPr lang="ru-RU" sz="1800" dirty="0" smtClean="0"/>
              <a:t>-) </a:t>
            </a:r>
            <a:r>
              <a:rPr lang="ru-RU" sz="1800" b="1" dirty="0" smtClean="0"/>
              <a:t>белочка, звездочка, нянечка;</a:t>
            </a:r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оньк</a:t>
            </a:r>
            <a:r>
              <a:rPr lang="ru-RU" sz="1800" dirty="0" smtClean="0"/>
              <a:t>- (-</a:t>
            </a:r>
            <a:r>
              <a:rPr lang="ru-RU" sz="1800" dirty="0" err="1" smtClean="0"/>
              <a:t>еньк</a:t>
            </a:r>
            <a:r>
              <a:rPr lang="ru-RU" sz="1800" dirty="0" smtClean="0"/>
              <a:t>-) </a:t>
            </a:r>
            <a:r>
              <a:rPr lang="ru-RU" sz="1800" b="1" dirty="0" smtClean="0"/>
              <a:t>яблонька, дороженька, веселенький;</a:t>
            </a:r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ик</a:t>
            </a:r>
            <a:r>
              <a:rPr lang="ru-RU" sz="1800" dirty="0" smtClean="0"/>
              <a:t>-, -</a:t>
            </a:r>
            <a:r>
              <a:rPr lang="ru-RU" sz="1800" dirty="0" err="1" smtClean="0"/>
              <a:t>ок</a:t>
            </a:r>
            <a:r>
              <a:rPr lang="ru-RU" sz="1800" dirty="0" smtClean="0"/>
              <a:t>- (-</a:t>
            </a:r>
            <a:r>
              <a:rPr lang="ru-RU" sz="1800" dirty="0" err="1" smtClean="0"/>
              <a:t>ек</a:t>
            </a:r>
            <a:r>
              <a:rPr lang="ru-RU" sz="1800" dirty="0" smtClean="0"/>
              <a:t>-) </a:t>
            </a:r>
            <a:r>
              <a:rPr lang="ru-RU" sz="1800" b="1" dirty="0" smtClean="0"/>
              <a:t>грибок, дождик, орешек;</a:t>
            </a:r>
          </a:p>
          <a:p>
            <a:r>
              <a:rPr lang="ru-RU" sz="1800" dirty="0" smtClean="0"/>
              <a:t>-чик- (-чек-) </a:t>
            </a:r>
            <a:r>
              <a:rPr lang="ru-RU" sz="1800" b="1" dirty="0" smtClean="0"/>
              <a:t>колокольчик, звоночек, замочек;</a:t>
            </a:r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онок</a:t>
            </a:r>
            <a:r>
              <a:rPr lang="ru-RU" sz="1800" dirty="0" smtClean="0"/>
              <a:t>- (-</a:t>
            </a:r>
            <a:r>
              <a:rPr lang="ru-RU" sz="1800" dirty="0" err="1" smtClean="0"/>
              <a:t>енок</a:t>
            </a:r>
            <a:r>
              <a:rPr lang="ru-RU" sz="1800" dirty="0" smtClean="0"/>
              <a:t>-) </a:t>
            </a:r>
            <a:r>
              <a:rPr lang="ru-RU" sz="1800" b="1" dirty="0" smtClean="0"/>
              <a:t>зайчонок, мышонок, гусёнок;</a:t>
            </a:r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ишк</a:t>
            </a:r>
            <a:r>
              <a:rPr lang="ru-RU" sz="1800" dirty="0" smtClean="0"/>
              <a:t>- </a:t>
            </a:r>
            <a:r>
              <a:rPr lang="ru-RU" sz="1800" b="1" dirty="0" smtClean="0"/>
              <a:t>пальтишко, платьишко, </a:t>
            </a:r>
            <a:r>
              <a:rPr lang="ru-RU" sz="1800" b="1" dirty="0" err="1" smtClean="0"/>
              <a:t>муравьишка</a:t>
            </a:r>
            <a:r>
              <a:rPr lang="ru-RU" sz="1800" b="1" dirty="0"/>
              <a:t>;</a:t>
            </a:r>
            <a:endParaRPr lang="ru-RU" sz="1800" b="1" dirty="0" smtClean="0"/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ищ</a:t>
            </a:r>
            <a:r>
              <a:rPr lang="ru-RU" sz="1800" dirty="0" smtClean="0"/>
              <a:t>- </a:t>
            </a:r>
            <a:r>
              <a:rPr lang="ru-RU" sz="1800" b="1" dirty="0" smtClean="0"/>
              <a:t>домище, дружище, пылища.</a:t>
            </a:r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0" y="3152502"/>
            <a:ext cx="3837577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Префиксы (приставки) в словах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1451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Префиксы (приставки), как и суффиксы, служат для образования новых слов</a:t>
            </a:r>
            <a:r>
              <a:rPr lang="ru-RU" sz="1800" dirty="0"/>
              <a:t>. </a:t>
            </a:r>
            <a:r>
              <a:rPr lang="ru-RU" sz="1800" dirty="0" smtClean="0"/>
              <a:t>Между </a:t>
            </a:r>
            <a:r>
              <a:rPr lang="ru-RU" sz="1800" dirty="0"/>
              <a:t>приставочным и суффиксальным </a:t>
            </a:r>
            <a:r>
              <a:rPr lang="ru-RU" sz="1800" dirty="0" smtClean="0"/>
              <a:t>способами образования слов существует несколько различий: суффиксов очень много, а вот приставок намного меньше, около 25 (</a:t>
            </a:r>
            <a:r>
              <a:rPr lang="ru-RU" sz="1800" b="1" dirty="0" smtClean="0"/>
              <a:t>в-, за-, с-, без- </a:t>
            </a:r>
            <a:r>
              <a:rPr lang="ru-RU" sz="1800" dirty="0" smtClean="0"/>
              <a:t>и т.д.).  </a:t>
            </a:r>
          </a:p>
          <a:p>
            <a:r>
              <a:rPr lang="ru-RU" sz="1800" dirty="0" smtClean="0"/>
              <a:t>Ещё одним различием является расположение этих морфем в слове: приставка находится перед корнем слова, а суффикс – после него. </a:t>
            </a:r>
          </a:p>
          <a:p>
            <a:r>
              <a:rPr lang="ru-RU" sz="1800" dirty="0" smtClean="0"/>
              <a:t>Приставки принимают участие в образовании всех частей речи, но самыми многочисленными являются глаголы.</a:t>
            </a:r>
          </a:p>
          <a:p>
            <a:r>
              <a:rPr lang="ru-RU" sz="1800" dirty="0" smtClean="0"/>
              <a:t>Соединяясь с приставками, глагол приобретает различные значения.</a:t>
            </a:r>
          </a:p>
          <a:p>
            <a:r>
              <a:rPr lang="ru-RU" sz="1800" dirty="0" smtClean="0"/>
              <a:t>Некоторые приставки имеют несколько значений: </a:t>
            </a:r>
            <a:r>
              <a:rPr lang="ru-RU" sz="1800" b="1" dirty="0" smtClean="0"/>
              <a:t>за-</a:t>
            </a:r>
            <a:r>
              <a:rPr lang="ru-RU" sz="1800" dirty="0" smtClean="0"/>
              <a:t> 9, </a:t>
            </a:r>
            <a:r>
              <a:rPr lang="ru-RU" sz="1800" b="1" dirty="0" smtClean="0"/>
              <a:t>об-</a:t>
            </a:r>
            <a:r>
              <a:rPr lang="ru-RU" sz="1800" dirty="0" smtClean="0"/>
              <a:t> 10, </a:t>
            </a:r>
            <a:r>
              <a:rPr lang="ru-RU" sz="1800" b="1" dirty="0" smtClean="0"/>
              <a:t>пере-</a:t>
            </a:r>
            <a:r>
              <a:rPr lang="ru-RU" sz="1800" dirty="0" smtClean="0"/>
              <a:t>7, </a:t>
            </a:r>
            <a:r>
              <a:rPr lang="ru-RU" sz="1800" b="1" dirty="0" smtClean="0"/>
              <a:t>про-</a:t>
            </a:r>
            <a:r>
              <a:rPr lang="ru-RU" sz="1800" dirty="0" smtClean="0"/>
              <a:t>10, </a:t>
            </a:r>
            <a:r>
              <a:rPr lang="ru-RU" sz="1800" b="1" dirty="0" smtClean="0"/>
              <a:t>с-(со-)- </a:t>
            </a:r>
            <a:r>
              <a:rPr lang="ru-RU" sz="1800" dirty="0" smtClean="0"/>
              <a:t>9, </a:t>
            </a:r>
            <a:r>
              <a:rPr lang="ru-RU" sz="1800" b="1" dirty="0" smtClean="0"/>
              <a:t>у-</a:t>
            </a:r>
            <a:r>
              <a:rPr lang="ru-RU" sz="1800" dirty="0" smtClean="0"/>
              <a:t> 5.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89" y="3901440"/>
            <a:ext cx="2518336" cy="25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Интересные факты о приставке РАЗ-, РАС-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0194"/>
            <a:ext cx="10515600" cy="51667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Можно проследить разнообразие значений глаголов на примере приставки </a:t>
            </a:r>
            <a:r>
              <a:rPr lang="ru-RU" sz="1800" b="1" dirty="0" smtClean="0"/>
              <a:t>раз-(рас-).</a:t>
            </a:r>
          </a:p>
          <a:p>
            <a:r>
              <a:rPr lang="ru-RU" sz="1800" dirty="0" smtClean="0"/>
              <a:t>В глаголах движения, приставка раз- показывает «направление движения в разные стороны» </a:t>
            </a:r>
            <a:r>
              <a:rPr lang="ru-RU" sz="1800" b="1" dirty="0" smtClean="0"/>
              <a:t>разбежаться, разъехаться, разойтись.</a:t>
            </a:r>
          </a:p>
          <a:p>
            <a:r>
              <a:rPr lang="ru-RU" sz="1800" dirty="0" smtClean="0"/>
              <a:t>Значение «разрушить предмет, разделив, раздробив на части» </a:t>
            </a:r>
            <a:r>
              <a:rPr lang="ru-RU" sz="1800" b="1" dirty="0" smtClean="0"/>
              <a:t>разрубить, раздавить, рассечь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Значение «частично разрушить предмет» </a:t>
            </a:r>
            <a:r>
              <a:rPr lang="ru-RU" sz="1800" b="1" dirty="0" smtClean="0"/>
              <a:t>разорвать</a:t>
            </a:r>
            <a:r>
              <a:rPr lang="ru-RU" sz="1800" dirty="0" smtClean="0"/>
              <a:t> платье, </a:t>
            </a:r>
            <a:r>
              <a:rPr lang="ru-RU" sz="1800" b="1" dirty="0" smtClean="0"/>
              <a:t>разбить</a:t>
            </a:r>
            <a:r>
              <a:rPr lang="ru-RU" sz="1800" dirty="0" smtClean="0"/>
              <a:t> нос, </a:t>
            </a:r>
            <a:r>
              <a:rPr lang="ru-RU" sz="1800" b="1" dirty="0" smtClean="0"/>
              <a:t>раздавить</a:t>
            </a:r>
            <a:r>
              <a:rPr lang="ru-RU" sz="1800" dirty="0" smtClean="0"/>
              <a:t> ногами.</a:t>
            </a:r>
          </a:p>
          <a:p>
            <a:r>
              <a:rPr lang="ru-RU" sz="1800" dirty="0" smtClean="0"/>
              <a:t>Значение «увеличить количество или размеры предмета» </a:t>
            </a:r>
            <a:r>
              <a:rPr lang="ru-RU" sz="1800" b="1" dirty="0" smtClean="0"/>
              <a:t>расширить, распухнуть, разрастись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Значение «разместить предметы на поверхности» </a:t>
            </a:r>
            <a:r>
              <a:rPr lang="ru-RU" sz="1800" b="1" dirty="0" smtClean="0"/>
              <a:t>расставить, расположить.</a:t>
            </a:r>
          </a:p>
          <a:p>
            <a:r>
              <a:rPr lang="ru-RU" sz="1800" dirty="0" smtClean="0"/>
              <a:t>Значение «раскрыть то, что закрыто» </a:t>
            </a:r>
            <a:r>
              <a:rPr lang="ru-RU" sz="1800" b="1" dirty="0" smtClean="0"/>
              <a:t>распахнуть</a:t>
            </a:r>
            <a:r>
              <a:rPr lang="ru-RU" sz="1800" dirty="0" smtClean="0"/>
              <a:t> окно, </a:t>
            </a:r>
            <a:r>
              <a:rPr lang="ru-RU" sz="1800" b="1" dirty="0" smtClean="0"/>
              <a:t>раздвинуть</a:t>
            </a:r>
            <a:r>
              <a:rPr lang="ru-RU" sz="1800" dirty="0" smtClean="0"/>
              <a:t> мебель, </a:t>
            </a:r>
            <a:r>
              <a:rPr lang="ru-RU" sz="1800" b="1" dirty="0" smtClean="0"/>
              <a:t>распечатать</a:t>
            </a:r>
            <a:r>
              <a:rPr lang="ru-RU" sz="1800" dirty="0" smtClean="0"/>
              <a:t> письмо.</a:t>
            </a:r>
          </a:p>
          <a:p>
            <a:r>
              <a:rPr lang="ru-RU" sz="1800" dirty="0" smtClean="0"/>
              <a:t>Значение «распределить» </a:t>
            </a:r>
            <a:r>
              <a:rPr lang="ru-RU" sz="1800" b="1" dirty="0" smtClean="0"/>
              <a:t>разместить</a:t>
            </a:r>
            <a:r>
              <a:rPr lang="ru-RU" sz="1800" dirty="0" smtClean="0"/>
              <a:t> пассажиров, </a:t>
            </a:r>
            <a:r>
              <a:rPr lang="ru-RU" sz="1800" b="1" dirty="0" smtClean="0"/>
              <a:t>разлить</a:t>
            </a:r>
            <a:r>
              <a:rPr lang="ru-RU" sz="1800" dirty="0" smtClean="0"/>
              <a:t> чай, </a:t>
            </a:r>
            <a:r>
              <a:rPr lang="ru-RU" sz="1800" b="1" dirty="0" smtClean="0"/>
              <a:t>разложить</a:t>
            </a:r>
            <a:r>
              <a:rPr lang="ru-RU" sz="1800" dirty="0" smtClean="0"/>
              <a:t> по полкам.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33218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8023</TotalTime>
  <Words>1815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AGReverance</vt:lpstr>
      <vt:lpstr>Arial</vt:lpstr>
      <vt:lpstr>Calibri</vt:lpstr>
      <vt:lpstr>Тема Office</vt:lpstr>
      <vt:lpstr>Как образуются слова</vt:lpstr>
      <vt:lpstr>Зачем об этом нужно знать?</vt:lpstr>
      <vt:lpstr>Морфологическое строение слова</vt:lpstr>
      <vt:lpstr>Суффиксы имен существительных</vt:lpstr>
      <vt:lpstr>Суффиксы имен прилагательных</vt:lpstr>
      <vt:lpstr>Суффиксы глаголов</vt:lpstr>
      <vt:lpstr>Эмоционально-оценочные суффиксы</vt:lpstr>
      <vt:lpstr>Префиксы (приставки) в словах</vt:lpstr>
      <vt:lpstr>Интересные факты о приставке РАЗ-, РАС-</vt:lpstr>
      <vt:lpstr>Презентация PowerPoint</vt:lpstr>
      <vt:lpstr>Образование слов при помощи приставки и суффикса</vt:lpstr>
      <vt:lpstr>Бессуффиксный способ</vt:lpstr>
      <vt:lpstr>Слова, составленные из двух и более корней</vt:lpstr>
      <vt:lpstr>Сложносокращенные слова</vt:lpstr>
      <vt:lpstr>Жизнь слова</vt:lpstr>
      <vt:lpstr>Переход слов в другую часть речи</vt:lpstr>
      <vt:lpstr>Заключение</vt:lpstr>
      <vt:lpstr>ИНФОРМАЦИОННЫЕ ИСТОЧНИКИ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админ</cp:lastModifiedBy>
  <cp:revision>190</cp:revision>
  <dcterms:created xsi:type="dcterms:W3CDTF">2019-04-16T15:48:18Z</dcterms:created>
  <dcterms:modified xsi:type="dcterms:W3CDTF">2024-08-14T01:36:50Z</dcterms:modified>
</cp:coreProperties>
</file>