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0" r:id="rId2"/>
  </p:sldMasterIdLst>
  <p:notesMasterIdLst>
    <p:notesMasterId r:id="rId25"/>
  </p:notesMasterIdLst>
  <p:sldIdLst>
    <p:sldId id="278" r:id="rId3"/>
    <p:sldId id="281" r:id="rId4"/>
    <p:sldId id="256" r:id="rId5"/>
    <p:sldId id="257" r:id="rId6"/>
    <p:sldId id="258" r:id="rId7"/>
    <p:sldId id="259" r:id="rId8"/>
    <p:sldId id="282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83" r:id="rId19"/>
    <p:sldId id="273" r:id="rId20"/>
    <p:sldId id="271" r:id="rId21"/>
    <p:sldId id="277" r:id="rId22"/>
    <p:sldId id="280" r:id="rId23"/>
    <p:sldId id="276" r:id="rId24"/>
  </p:sldIdLst>
  <p:sldSz cx="12192000" cy="6858000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BF7D5-ADE2-480D-9424-0EFBD805C0CB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77ECD-90AB-409C-B325-0D7EB9D3CB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610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4C19E9-F919-475B-B534-0B18F5528DF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40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2363C46-C173-4859-A77D-DCB8B35CBF0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97E19E3E-6D9E-4DFA-ACE7-021176DAEF8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137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3C46-C173-4859-A77D-DCB8B35CBF0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19E3E-6D9E-4DFA-ACE7-021176DAE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627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3C46-C173-4859-A77D-DCB8B35CBF0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19E3E-6D9E-4DFA-ACE7-021176DAEF8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186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3C46-C173-4859-A77D-DCB8B35CBF0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19E3E-6D9E-4DFA-ACE7-021176DAEF8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023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3C46-C173-4859-A77D-DCB8B35CBF0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19E3E-6D9E-4DFA-ACE7-021176DAE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684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3C46-C173-4859-A77D-DCB8B35CBF0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19E3E-6D9E-4DFA-ACE7-021176DAEF8B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677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3C46-C173-4859-A77D-DCB8B35CBF0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19E3E-6D9E-4DFA-ACE7-021176DAEF8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503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3C46-C173-4859-A77D-DCB8B35CBF0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19E3E-6D9E-4DFA-ACE7-021176DAEF8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489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3C46-C173-4859-A77D-DCB8B35CBF0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19E3E-6D9E-4DFA-ACE7-021176DAEF8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501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16.08.2024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607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16.08.2024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15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3C46-C173-4859-A77D-DCB8B35CBF0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19E3E-6D9E-4DFA-ACE7-021176DAE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404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16.08.2024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6922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16.08.2024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460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16.08.2024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42374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16.08.2024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341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16.08.2024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522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16.08.2024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50710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16.08.2024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72033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16.08.2024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7036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16.08.2024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959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16.08.2024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6566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3C46-C173-4859-A77D-DCB8B35CBF0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19E3E-6D9E-4DFA-ACE7-021176DAEF8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4569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16.08.2024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4558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16.08.2024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256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16.08.2024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3593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16.08.2024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9753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16.08.2024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9304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3C46-C173-4859-A77D-DCB8B35CBF0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19E3E-6D9E-4DFA-ACE7-021176DAE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889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3C46-C173-4859-A77D-DCB8B35CBF0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19E3E-6D9E-4DFA-ACE7-021176DAEF8B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466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3C46-C173-4859-A77D-DCB8B35CBF0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19E3E-6D9E-4DFA-ACE7-021176DAEF8B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03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3C46-C173-4859-A77D-DCB8B35CBF0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19E3E-6D9E-4DFA-ACE7-021176DAE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307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3C46-C173-4859-A77D-DCB8B35CBF0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19E3E-6D9E-4DFA-ACE7-021176DAEF8B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630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3C46-C173-4859-A77D-DCB8B35CBF0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19E3E-6D9E-4DFA-ACE7-021176DAE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812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2363C46-C173-4859-A77D-DCB8B35CBF0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7E19E3E-6D9E-4DFA-ACE7-021176DAE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54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16.08.2024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78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418423" y="961903"/>
            <a:ext cx="9045719" cy="3598751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«</a:t>
            </a:r>
            <a:r>
              <a:rPr lang="ru-RU" sz="5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Чеканка</a:t>
            </a: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ru-RU" sz="5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по </a:t>
            </a:r>
            <a:r>
              <a:rPr lang="ru-RU" sz="5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фольге</a:t>
            </a: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»</a:t>
            </a:r>
            <a:br>
              <a:rPr lang="ru-RU" sz="4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Мастер-класс для воспитателей</a:t>
            </a:r>
            <a:b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/>
            </a:r>
            <a:b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Консультация «Развитие 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творческих способностей детей посредством нетрадиционной техники </a:t>
            </a:r>
            <a:r>
              <a:rPr lang="ru-RU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изображения «Чеканка 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(тиснение) по фольге»</a:t>
            </a:r>
            <a:b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endParaRPr lang="ru-RU" sz="2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56909" y="456065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Презентацию подготовила</a:t>
            </a:r>
          </a:p>
          <a:p>
            <a:pPr lvl="0" algn="ctr">
              <a:defRPr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педагог дополнительного образования</a:t>
            </a:r>
          </a:p>
          <a:p>
            <a:pPr lvl="0" algn="ctr">
              <a:defRPr/>
            </a:pPr>
            <a:r>
              <a:rPr lang="ru-RU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Мокеева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 Е. А.</a:t>
            </a:r>
          </a:p>
          <a:p>
            <a:pPr lvl="0" algn="ctr">
              <a:defRPr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МБДОУ «ДС № 64 г. Челябинска»</a:t>
            </a:r>
          </a:p>
        </p:txBody>
      </p:sp>
    </p:spTree>
    <p:extLst>
      <p:ext uri="{BB962C8B-B14F-4D97-AF65-F5344CB8AC3E}">
        <p14:creationId xmlns:p14="http://schemas.microsoft.com/office/powerpoint/2010/main" val="4102284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12597" y="525597"/>
            <a:ext cx="66903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prstClr val="black"/>
                </a:solidFill>
                <a:latin typeface="Century Gothic" panose="020B0502020202020204"/>
              </a:rPr>
              <a:t>Шаг 3. Накладываем фольгу и рисуем по ней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27" y="1015467"/>
            <a:ext cx="3059374" cy="2887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715" y="3992477"/>
            <a:ext cx="3004139" cy="22405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1075" y="1184211"/>
            <a:ext cx="4178402" cy="30337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680030" y="4758147"/>
            <a:ext cx="39604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Century Gothic" panose="020B0502020202020204"/>
              </a:rPr>
              <a:t>Салфеткой или ватным диском прижимаем фольгу по контуру, чтобы рисунок стал более заметным</a:t>
            </a:r>
            <a:r>
              <a:rPr lang="ru-RU" sz="1600" dirty="0">
                <a:solidFill>
                  <a:prstClr val="black"/>
                </a:solidFill>
                <a:latin typeface="Century Gothic" panose="020B0502020202020204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01904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490" y="403206"/>
            <a:ext cx="3313858" cy="22957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430" y="448440"/>
            <a:ext cx="3363085" cy="23374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490" y="3403972"/>
            <a:ext cx="3274784" cy="229685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19200" y="2811967"/>
            <a:ext cx="5236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Century Gothic" panose="020B0502020202020204"/>
              </a:rPr>
              <a:t>С помощью давильника  вдавить фольгу вдоль контура, для того чтобы выделить рельеф рисунка</a:t>
            </a:r>
            <a:r>
              <a:rPr lang="ru-RU" sz="1200" dirty="0">
                <a:solidFill>
                  <a:prstClr val="black"/>
                </a:solidFill>
                <a:latin typeface="Century Gothic" panose="020B0502020202020204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56040" y="2785903"/>
            <a:ext cx="44751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Century Gothic" panose="020B0502020202020204"/>
              </a:rPr>
              <a:t>А потом можно рисовать любые узоры на свой вкус: в данном случае рисунок чешуек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42109" y="5769608"/>
            <a:ext cx="5292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Century Gothic" panose="020B0502020202020204"/>
              </a:rPr>
              <a:t>Работу можно раскрасить разноцветными маркерами, гуашью - бронзовой или золотой краской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831441" y="5713439"/>
            <a:ext cx="38170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Century Gothic" panose="020B0502020202020204"/>
              </a:rPr>
              <a:t>Изнаночную сторону работы можно задекорировать чистым листом бумаги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866" y="3524567"/>
            <a:ext cx="2739970" cy="205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44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50282" y="616797"/>
            <a:ext cx="4572000" cy="161582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Аленький цветочек</a:t>
            </a:r>
          </a:p>
          <a:p>
            <a:endParaRPr lang="ru-RU" sz="1100" dirty="0">
              <a:solidFill>
                <a:prstClr val="black"/>
              </a:solidFill>
              <a:latin typeface="Century Gothic" panose="020B0502020202020204"/>
            </a:endParaRPr>
          </a:p>
          <a:p>
            <a:r>
              <a:rPr lang="ru-RU" dirty="0">
                <a:solidFill>
                  <a:prstClr val="black"/>
                </a:solidFill>
                <a:latin typeface="Century Gothic" panose="020B0502020202020204"/>
              </a:rPr>
              <a:t>1. </a:t>
            </a:r>
            <a:r>
              <a:rPr lang="ru-RU" sz="1400" dirty="0">
                <a:solidFill>
                  <a:prstClr val="black"/>
                </a:solidFill>
                <a:latin typeface="Century Gothic" panose="020B0502020202020204"/>
              </a:rPr>
              <a:t>Кладём фольгу на мягкую подложку, сверху эскиз, переводим рисунок на фольгу, прорисовывая детали. Убираем эскиз  и ещё раз обводим контур по фольге.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64348" y="2250797"/>
            <a:ext cx="45720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Century Gothic" panose="020B0502020202020204"/>
              </a:rPr>
              <a:t>2. </a:t>
            </a:r>
            <a:r>
              <a:rPr lang="ru-RU" sz="1400" dirty="0">
                <a:solidFill>
                  <a:prstClr val="black"/>
                </a:solidFill>
                <a:latin typeface="Century Gothic" panose="020B0502020202020204"/>
              </a:rPr>
              <a:t>Фольгу переворачиваем. С изнаночной стороны фольги при помощи более широкого деревянного стика или предмета с тупым концом, нужно продавить внутрь участки рисунка, которые должны быть выпуклыми, придавая им объём. Выпуклые участки должны образовываться с лицевой стороны, а углублённые с изнаночной.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747" y="482254"/>
            <a:ext cx="3503485" cy="28714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747" y="3572269"/>
            <a:ext cx="3605265" cy="262201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850282" y="584400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Century Gothic" panose="020B0502020202020204"/>
              </a:rPr>
              <a:t>4. </a:t>
            </a:r>
            <a:r>
              <a:rPr lang="ru-RU" sz="1400" dirty="0">
                <a:solidFill>
                  <a:prstClr val="black"/>
                </a:solidFill>
                <a:latin typeface="Century Gothic" panose="020B0502020202020204"/>
              </a:rPr>
              <a:t>Покрываем цветок гуашью или маркерами.</a:t>
            </a:r>
            <a:endParaRPr lang="ru-RU" sz="11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64348" y="4262842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Century Gothic" panose="020B0502020202020204"/>
              </a:rPr>
              <a:t>3.</a:t>
            </a:r>
            <a:r>
              <a:rPr lang="ru-RU" sz="1600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Century Gothic" panose="020B0502020202020204"/>
              </a:rPr>
              <a:t>Для придания большего объёма изображению оформляем фон, покрывая его множеством углублений в виде точек, чёрточек, волн и т. д. Для этого наносим точечные удары по лицевой стороне чеканки вокруг рисунка, постепенно заполняя всю плоскость фона.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87" y="482189"/>
            <a:ext cx="2020633" cy="66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2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84646" y="631181"/>
            <a:ext cx="18325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Вариант 3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027" y="2246298"/>
            <a:ext cx="1876078" cy="28742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416" y="3356993"/>
            <a:ext cx="2014452" cy="27318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950" y="3363386"/>
            <a:ext cx="2016224" cy="273885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611541" y="561256"/>
            <a:ext cx="39405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Каменный цветок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043" y="2317521"/>
            <a:ext cx="2042698" cy="2851007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313470" y="1092846"/>
            <a:ext cx="7680960" cy="150781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Century Gothic" panose="020B0502020202020204" pitchFamily="34" charset="0"/>
              </a:rPr>
              <a:t>Шаг 1</a:t>
            </a:r>
            <a:r>
              <a:rPr lang="ru-RU" sz="2000" dirty="0" smtClean="0">
                <a:latin typeface="Century Gothic" panose="020B0502020202020204" pitchFamily="34" charset="0"/>
              </a:rPr>
              <a:t>. Вырезать </a:t>
            </a:r>
            <a:r>
              <a:rPr lang="ru-RU" sz="2000" dirty="0">
                <a:latin typeface="Century Gothic" panose="020B0502020202020204" pitchFamily="34" charset="0"/>
              </a:rPr>
              <a:t>силуэт изображения, приклеить на лист плотного картона</a:t>
            </a:r>
          </a:p>
        </p:txBody>
      </p:sp>
    </p:spTree>
    <p:extLst>
      <p:ext uri="{BB962C8B-B14F-4D97-AF65-F5344CB8AC3E}">
        <p14:creationId xmlns:p14="http://schemas.microsoft.com/office/powerpoint/2010/main" val="409642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687" y="706728"/>
            <a:ext cx="8477800" cy="13716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</a:rPr>
              <a:t>Шаг 2</a:t>
            </a:r>
            <a:r>
              <a:rPr lang="ru-RU" sz="2000" dirty="0" smtClean="0">
                <a:latin typeface="Century Gothic" panose="020B0502020202020204" pitchFamily="34" charset="0"/>
              </a:rPr>
              <a:t>. Обвернуть </a:t>
            </a:r>
            <a:r>
              <a:rPr lang="ru-RU" sz="2000" dirty="0">
                <a:latin typeface="Century Gothic" panose="020B0502020202020204" pitchFamily="34" charset="0"/>
              </a:rPr>
              <a:t>фольгой, прогладить ватным диском или мягкой тканью, проявившиеся контуры еще раз продавить стикером </a:t>
            </a:r>
            <a:r>
              <a:rPr lang="ru-RU" sz="1600" dirty="0">
                <a:latin typeface="Century Gothic" panose="020B0502020202020204" pitchFamily="34" charset="0"/>
              </a:rPr>
              <a:t>(</a:t>
            </a:r>
            <a:r>
              <a:rPr lang="ru-RU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карандаш, ручка, кисточка с круглым тупым концом)</a:t>
            </a:r>
            <a:r>
              <a:rPr lang="ru-RU" sz="1400" dirty="0">
                <a:latin typeface="Century Gothic" panose="020B0502020202020204" pitchFamily="34" charset="0"/>
              </a:rPr>
              <a:t>.</a:t>
            </a:r>
            <a:endParaRPr lang="ru-RU" sz="2000" dirty="0"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7" y="2447605"/>
            <a:ext cx="2591309" cy="36307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86" y="2472156"/>
            <a:ext cx="2669855" cy="36062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664" y="2447606"/>
            <a:ext cx="2630390" cy="363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6183" y="626337"/>
            <a:ext cx="9641810" cy="1371600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 smtClean="0">
                <a:latin typeface="Century Gothic" panose="020B0502020202020204" pitchFamily="34" charset="0"/>
              </a:rPr>
              <a:t>Шаг 3.</a:t>
            </a:r>
            <a:r>
              <a:rPr lang="ru-RU" sz="1800" dirty="0" smtClean="0">
                <a:latin typeface="Century Gothic" panose="020B0502020202020204" pitchFamily="34" charset="0"/>
              </a:rPr>
              <a:t> Прорисовать </a:t>
            </a:r>
            <a:r>
              <a:rPr lang="ru-RU" sz="1800" dirty="0">
                <a:latin typeface="Century Gothic" panose="020B0502020202020204" pitchFamily="34" charset="0"/>
              </a:rPr>
              <a:t>по эскизу детали, путем продавливания отдельных участков фольги получить рельефное изображение. Работу можно раскрасить разноцветными маркерами, гуашью, акварелью (краски не должны быть жидкими).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098" y="2382237"/>
            <a:ext cx="2376264" cy="31646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587" y="2382237"/>
            <a:ext cx="2383406" cy="34035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2" y="2382237"/>
            <a:ext cx="3471692" cy="267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23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4751" y="449310"/>
            <a:ext cx="7283903" cy="914198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Доспехи богатырей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/>
            </a:r>
            <a:b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подарок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папе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039" y="717747"/>
            <a:ext cx="2241216" cy="39608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1AAAB1-5249-415E-95FA-78E970216A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094" y="1503060"/>
            <a:ext cx="2959154" cy="42932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7A7249-6E26-4235-ACC3-D4B088680F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060" y="1503060"/>
            <a:ext cx="2844265" cy="4181312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F186C22-19C2-423B-AA41-FCC2FF943A4D}"/>
              </a:ext>
            </a:extLst>
          </p:cNvPr>
          <p:cNvSpPr txBox="1">
            <a:spLocks/>
          </p:cNvSpPr>
          <p:nvPr/>
        </p:nvSpPr>
        <p:spPr>
          <a:xfrm>
            <a:off x="3104255" y="5683154"/>
            <a:ext cx="4032448" cy="914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endParaRPr lang="ru-RU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8DE1FAEB-FE7A-4E10-9513-77E74C84AA60}"/>
              </a:ext>
            </a:extLst>
          </p:cNvPr>
          <p:cNvSpPr txBox="1">
            <a:spLocks/>
          </p:cNvSpPr>
          <p:nvPr/>
        </p:nvSpPr>
        <p:spPr>
          <a:xfrm>
            <a:off x="7375573" y="5643774"/>
            <a:ext cx="3069238" cy="684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(по 3 варианту)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3D9BBAC1-7AAF-44ED-AC21-B42B98C0DFBC}"/>
              </a:ext>
            </a:extLst>
          </p:cNvPr>
          <p:cNvSpPr txBox="1">
            <a:spLocks/>
          </p:cNvSpPr>
          <p:nvPr/>
        </p:nvSpPr>
        <p:spPr>
          <a:xfrm>
            <a:off x="3640902" y="5643775"/>
            <a:ext cx="2959154" cy="684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(по1 варианту)</a:t>
            </a:r>
          </a:p>
        </p:txBody>
      </p:sp>
    </p:spTree>
    <p:extLst>
      <p:ext uri="{BB962C8B-B14F-4D97-AF65-F5344CB8AC3E}">
        <p14:creationId xmlns:p14="http://schemas.microsoft.com/office/powerpoint/2010/main" val="3836558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333" y="209952"/>
            <a:ext cx="9733333" cy="64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21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1991545" y="434538"/>
            <a:ext cx="8358187" cy="1081545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9138" indent="-358775" algn="ctr">
              <a:spcBef>
                <a:spcPts val="0"/>
              </a:spcBef>
              <a:buClr>
                <a:prstClr val="black">
                  <a:lumMod val="85000"/>
                  <a:lumOff val="15000"/>
                </a:prstClr>
              </a:buClr>
              <a:buNone/>
              <a:defRPr/>
            </a:pPr>
            <a:r>
              <a:rPr lang="ru-RU" sz="32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Былинные герои</a:t>
            </a:r>
            <a:endParaRPr lang="ru-RU" sz="3200" b="1" i="1" dirty="0">
              <a:solidFill>
                <a:prstClr val="black"/>
              </a:solidFill>
              <a:latin typeface="Century Gothic" panose="020B0502020202020204"/>
              <a:cs typeface="Times New Roman" pitchFamily="18" charset="0"/>
            </a:endParaRPr>
          </a:p>
          <a:p>
            <a:pPr marL="719138" indent="-358775" algn="ctr">
              <a:spcBef>
                <a:spcPts val="0"/>
              </a:spcBef>
              <a:buClr>
                <a:prstClr val="black">
                  <a:lumMod val="85000"/>
                  <a:lumOff val="15000"/>
                </a:prstClr>
              </a:buClr>
              <a:buNone/>
              <a:defRPr/>
            </a:pPr>
            <a:r>
              <a:rPr lang="ru-RU" sz="32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cs typeface="Times New Roman" pitchFamily="18" charset="0"/>
              </a:rPr>
              <a:t>Богатыри</a:t>
            </a:r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cs typeface="Times New Roman" pitchFamily="18" charset="0"/>
              </a:rPr>
              <a:t> </a:t>
            </a:r>
          </a:p>
          <a:p>
            <a:pPr algn="ctr">
              <a:spcBef>
                <a:spcPts val="0"/>
              </a:spcBef>
              <a:buClr>
                <a:prstClr val="black">
                  <a:lumMod val="85000"/>
                  <a:lumOff val="15000"/>
                </a:prstClr>
              </a:buClr>
              <a:buNone/>
              <a:defRPr/>
            </a:pPr>
            <a:r>
              <a:rPr lang="ru-RU" dirty="0">
                <a:solidFill>
                  <a:prstClr val="black"/>
                </a:solidFill>
                <a:latin typeface="Century Gothic" panose="020B0502020202020204"/>
                <a:cs typeface="Times New Roman" pitchFamily="18" charset="0"/>
              </a:rPr>
              <a:t>(</a:t>
            </a:r>
            <a:r>
              <a:rPr lang="ru-RU" sz="1600" dirty="0">
                <a:solidFill>
                  <a:prstClr val="black"/>
                </a:solidFill>
                <a:latin typeface="Century Gothic" panose="020B0502020202020204"/>
                <a:cs typeface="Times New Roman" pitchFamily="18" charset="0"/>
              </a:rPr>
              <a:t>от тюркского </a:t>
            </a:r>
            <a:r>
              <a:rPr lang="ru-RU" sz="1600" i="1" spc="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cs typeface="Times New Roman" pitchFamily="18" charset="0"/>
              </a:rPr>
              <a:t>багатур</a:t>
            </a:r>
            <a:r>
              <a:rPr lang="ru-RU" sz="1600" dirty="0">
                <a:solidFill>
                  <a:prstClr val="black"/>
                </a:solidFill>
                <a:latin typeface="Century Gothic" panose="020B0502020202020204"/>
                <a:cs typeface="Times New Roman" pitchFamily="18" charset="0"/>
              </a:rPr>
              <a:t> – храбрый воин) </a:t>
            </a:r>
            <a:r>
              <a:rPr lang="ru-RU" sz="2000" dirty="0">
                <a:solidFill>
                  <a:prstClr val="black"/>
                </a:solidFill>
                <a:latin typeface="Century Gothic" panose="020B0502020202020204"/>
                <a:cs typeface="Times New Roman" pitchFamily="18" charset="0"/>
              </a:rPr>
              <a:t>–</a:t>
            </a:r>
          </a:p>
          <a:p>
            <a:pPr marL="0" indent="0" algn="ctr">
              <a:spcBef>
                <a:spcPts val="0"/>
              </a:spcBef>
              <a:buClr>
                <a:prstClr val="black">
                  <a:lumMod val="85000"/>
                  <a:lumOff val="15000"/>
                </a:prstClr>
              </a:buClr>
              <a:buNone/>
              <a:defRPr/>
            </a:pPr>
            <a:r>
              <a:rPr lang="ru-RU" sz="2400" dirty="0">
                <a:solidFill>
                  <a:prstClr val="black"/>
                </a:solidFill>
                <a:latin typeface="Century Gothic" panose="020B0502020202020204"/>
                <a:cs typeface="Times New Roman" pitchFamily="18" charset="0"/>
              </a:rPr>
              <a:t>защитники русской земли, совершающие воинские подвиги, отличающиеся особой силой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597" y="2666502"/>
            <a:ext cx="5448600" cy="35810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704" y="6247548"/>
            <a:ext cx="599898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7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7557" y="428415"/>
            <a:ext cx="8765232" cy="1371600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Славна богатырями земля русская!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94" y="2018805"/>
            <a:ext cx="3314102" cy="42609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223" y="2795364"/>
            <a:ext cx="3993266" cy="34844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F2E8B5-DF69-4400-B777-6C6B81741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035" y="2445831"/>
            <a:ext cx="3375327" cy="323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8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5029" y="1075844"/>
            <a:ext cx="9999023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Century Gothic" panose="020B0502020202020204" pitchFamily="34" charset="0"/>
              </a:rPr>
              <a:t>Цель</a:t>
            </a:r>
            <a:r>
              <a:rPr lang="ru-RU" sz="2400" dirty="0">
                <a:latin typeface="Century Gothic" panose="020B0502020202020204" pitchFamily="34" charset="0"/>
              </a:rPr>
              <a:t>: </a:t>
            </a:r>
            <a:endParaRPr lang="ru-RU" sz="2400" dirty="0" smtClean="0">
              <a:latin typeface="Century Gothic" panose="020B0502020202020204" pitchFamily="34" charset="0"/>
            </a:endParaRPr>
          </a:p>
          <a:p>
            <a:pPr algn="just"/>
            <a:r>
              <a:rPr lang="ru-RU" sz="2400" dirty="0" smtClean="0">
                <a:latin typeface="Century Gothic" panose="020B0502020202020204" pitchFamily="34" charset="0"/>
              </a:rPr>
              <a:t>	обмен </a:t>
            </a:r>
            <a:r>
              <a:rPr lang="ru-RU" sz="2400" dirty="0">
                <a:latin typeface="Century Gothic" panose="020B0502020202020204" pitchFamily="34" charset="0"/>
              </a:rPr>
              <a:t>опытом с </a:t>
            </a:r>
            <a:r>
              <a:rPr lang="ru-RU" sz="2400" dirty="0" smtClean="0">
                <a:latin typeface="Century Gothic" panose="020B0502020202020204" pitchFamily="34" charset="0"/>
              </a:rPr>
              <a:t>коллегами по изготовлению </a:t>
            </a:r>
            <a:r>
              <a:rPr lang="ru-RU" sz="2400" dirty="0">
                <a:latin typeface="Century Gothic" panose="020B0502020202020204" pitchFamily="34" charset="0"/>
              </a:rPr>
              <a:t>поделок из </a:t>
            </a:r>
            <a:r>
              <a:rPr lang="ru-RU" sz="2400" dirty="0" smtClean="0">
                <a:latin typeface="Century Gothic" panose="020B0502020202020204" pitchFamily="34" charset="0"/>
              </a:rPr>
              <a:t>	фольги, повышение </a:t>
            </a:r>
            <a:r>
              <a:rPr lang="ru-RU" sz="2400" dirty="0">
                <a:latin typeface="Century Gothic" panose="020B0502020202020204" pitchFamily="34" charset="0"/>
              </a:rPr>
              <a:t>мотивации к овладению </a:t>
            </a:r>
            <a:r>
              <a:rPr lang="ru-RU" sz="2400" dirty="0" smtClean="0">
                <a:latin typeface="Century Gothic" panose="020B0502020202020204" pitchFamily="34" charset="0"/>
              </a:rPr>
              <a:t>	нетрадиционными </a:t>
            </a:r>
            <a:r>
              <a:rPr lang="ru-RU" sz="2400" dirty="0">
                <a:latin typeface="Century Gothic" panose="020B0502020202020204" pitchFamily="34" charset="0"/>
              </a:rPr>
              <a:t>технологиями и широкому </a:t>
            </a:r>
            <a:r>
              <a:rPr lang="ru-RU" sz="2400" dirty="0" smtClean="0">
                <a:latin typeface="Century Gothic" panose="020B0502020202020204" pitchFamily="34" charset="0"/>
              </a:rPr>
              <a:t>	применению </a:t>
            </a:r>
            <a:r>
              <a:rPr lang="ru-RU" sz="2400" dirty="0">
                <a:latin typeface="Century Gothic" panose="020B0502020202020204" pitchFamily="34" charset="0"/>
              </a:rPr>
              <a:t>их в работе с воспитанниками ДОУ. </a:t>
            </a:r>
            <a:endParaRPr lang="ru-RU" sz="2400" dirty="0" smtClean="0">
              <a:latin typeface="Century Gothic" panose="020B0502020202020204" pitchFamily="34" charset="0"/>
            </a:endParaRPr>
          </a:p>
          <a:p>
            <a:pPr algn="just"/>
            <a:endParaRPr lang="ru-RU" sz="2400" dirty="0">
              <a:latin typeface="Century Gothic" panose="020B0502020202020204" pitchFamily="34" charset="0"/>
            </a:endParaRPr>
          </a:p>
          <a:p>
            <a:pPr algn="just"/>
            <a:r>
              <a:rPr lang="ru-RU" sz="2400" dirty="0" smtClean="0">
                <a:latin typeface="Century Gothic" panose="020B0502020202020204" pitchFamily="34" charset="0"/>
              </a:rPr>
              <a:t>Задачи: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entury Gothic" panose="020B0502020202020204" pitchFamily="34" charset="0"/>
              </a:rPr>
              <a:t>познакомить </a:t>
            </a:r>
            <a:r>
              <a:rPr lang="ru-RU" sz="2400" dirty="0">
                <a:latin typeface="Century Gothic" panose="020B0502020202020204" pitchFamily="34" charset="0"/>
              </a:rPr>
              <a:t>с чеканкой, как видом декоративно-прикладного искусства, с вариантами работы по </a:t>
            </a:r>
            <a:r>
              <a:rPr lang="ru-RU" sz="2400" dirty="0" smtClean="0">
                <a:latin typeface="Century Gothic" panose="020B0502020202020204" pitchFamily="34" charset="0"/>
              </a:rPr>
              <a:t>фольге;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entury Gothic" panose="020B0502020202020204" pitchFamily="34" charset="0"/>
              </a:rPr>
              <a:t>изготовление образца подарка </a:t>
            </a:r>
            <a:r>
              <a:rPr lang="ru-RU" sz="2400" dirty="0">
                <a:latin typeface="Century Gothic" panose="020B0502020202020204" pitchFamily="34" charset="0"/>
              </a:rPr>
              <a:t>для папы «Доспехи Богатыря». </a:t>
            </a:r>
            <a:endParaRPr lang="ru-RU" sz="2400" dirty="0" smtClean="0">
              <a:latin typeface="Century Gothic" panose="020B0502020202020204" pitchFamily="34" charset="0"/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6530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6E975-27C7-4A7D-A9E0-96245059F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900" y="374744"/>
            <a:ext cx="10165279" cy="2100033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latin typeface="Century Gothic" panose="020B0502020202020204" pitchFamily="34" charset="0"/>
              </a:rPr>
              <a:t>	Перед </a:t>
            </a:r>
            <a:r>
              <a:rPr lang="ru-RU" sz="2000" dirty="0">
                <a:latin typeface="Century Gothic" panose="020B0502020202020204" pitchFamily="34" charset="0"/>
              </a:rPr>
              <a:t>выполнением </a:t>
            </a:r>
            <a:r>
              <a:rPr lang="ru-RU" sz="2000" dirty="0" smtClean="0">
                <a:latin typeface="Century Gothic" panose="020B0502020202020204" pitchFamily="34" charset="0"/>
              </a:rPr>
              <a:t>работ </a:t>
            </a:r>
            <a:r>
              <a:rPr lang="ru-RU" sz="2000" dirty="0">
                <a:latin typeface="Century Gothic" panose="020B0502020202020204" pitchFamily="34" charset="0"/>
              </a:rPr>
              <a:t>для эмоционального обогащения, создания впечатлений, развития творчества мы читаем </a:t>
            </a:r>
            <a:r>
              <a:rPr lang="ru-RU" sz="2000" dirty="0" smtClean="0">
                <a:latin typeface="Century Gothic" panose="020B0502020202020204" pitchFamily="34" charset="0"/>
              </a:rPr>
              <a:t>детям </a:t>
            </a:r>
            <a:r>
              <a:rPr lang="ru-RU" sz="2000" dirty="0" smtClean="0">
                <a:latin typeface="Century Gothic" panose="020B0502020202020204" pitchFamily="34" charset="0"/>
              </a:rPr>
              <a:t>сказки </a:t>
            </a:r>
            <a:r>
              <a:rPr lang="ru-RU" sz="2000" dirty="0">
                <a:latin typeface="Century Gothic" panose="020B0502020202020204" pitchFamily="34" charset="0"/>
              </a:rPr>
              <a:t>и рассматриваем иллюстрации к ним, рассматриваем картины художников, организуем просмотр мультфильмов и т. д.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3EBAAB-4978-4C5D-9E6D-152C7B5826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17" y="3206338"/>
            <a:ext cx="4244700" cy="20204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9A322F-C5C0-452E-B08F-F28E53FF34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305" y="2474777"/>
            <a:ext cx="2804245" cy="37821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D764B4-9C41-45C4-BE05-FEBF1D2E6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823" y="3289465"/>
            <a:ext cx="3533263" cy="25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42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776041" y="43934"/>
            <a:ext cx="6399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03511" y="4143028"/>
            <a:ext cx="86769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prstClr val="black"/>
                </a:solidFill>
                <a:latin typeface="Century Gothic" panose="020B0502020202020204"/>
              </a:rPr>
              <a:t>	</a:t>
            </a:r>
            <a:r>
              <a:rPr lang="ru-RU" sz="2000" dirty="0">
                <a:solidFill>
                  <a:prstClr val="black"/>
                </a:solidFill>
                <a:latin typeface="Century Gothic" panose="020B0502020202020204"/>
              </a:rPr>
              <a:t>Рисунки на фольге методом продавливания – можно отнести к нетрадиционным техникам рисования. Получающиеся оригинальные "металлические" панно могут стать достойным подарком.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86544" y="1093976"/>
            <a:ext cx="58703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Рисовать</a:t>
            </a:r>
            <a:r>
              <a:rPr lang="ru-RU" sz="20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 </a:t>
            </a:r>
            <a:r>
              <a:rPr lang="ru-RU" sz="24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на фольге – это интересно</a:t>
            </a:r>
            <a:endParaRPr lang="ru-RU" sz="20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67507" y="1927593"/>
            <a:ext cx="871296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prstClr val="black"/>
                </a:solidFill>
                <a:latin typeface="Century Gothic" panose="020B0502020202020204"/>
              </a:rPr>
              <a:t>- </a:t>
            </a:r>
            <a:r>
              <a:rPr lang="ru-RU" sz="2000" dirty="0">
                <a:solidFill>
                  <a:prstClr val="black"/>
                </a:solidFill>
                <a:latin typeface="Century Gothic" panose="020B0502020202020204"/>
              </a:rPr>
              <a:t>Ребенок познает свойства нового материала для творчества - металлической фольги, научится обращаться в творчестве с этими свойствами,</a:t>
            </a:r>
          </a:p>
          <a:p>
            <a:pPr algn="just"/>
            <a:r>
              <a:rPr lang="ru-RU" sz="2000" dirty="0">
                <a:solidFill>
                  <a:prstClr val="black"/>
                </a:solidFill>
                <a:latin typeface="Century Gothic" panose="020B0502020202020204"/>
              </a:rPr>
              <a:t>- Он поймет, что рисовать без красок - это не менее увлекательно, чем с ними. </a:t>
            </a:r>
          </a:p>
        </p:txBody>
      </p:sp>
    </p:spTree>
    <p:extLst>
      <p:ext uri="{BB962C8B-B14F-4D97-AF65-F5344CB8AC3E}">
        <p14:creationId xmlns:p14="http://schemas.microsoft.com/office/powerpoint/2010/main" val="404748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96638" y="2163657"/>
            <a:ext cx="630474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solidFill>
                  <a:srgbClr val="E68C0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anose="020B0502020202020204"/>
              </a:rPr>
              <a:t>Благодарю </a:t>
            </a:r>
          </a:p>
          <a:p>
            <a:pPr algn="ctr"/>
            <a:r>
              <a:rPr lang="ru-RU" sz="5400" b="1" dirty="0">
                <a:ln w="11430"/>
                <a:solidFill>
                  <a:srgbClr val="E68C08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anose="020B0502020202020204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16467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927350" y="637381"/>
            <a:ext cx="6337300" cy="148590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7200" b="1" i="1" dirty="0">
                <a:solidFill>
                  <a:srgbClr val="7568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Чеканка</a:t>
            </a:r>
            <a:r>
              <a:rPr lang="ru-RU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itchFamily="18" charset="0"/>
              </a:rPr>
              <a:t>             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itchFamily="18" charset="0"/>
              </a:rPr>
              <a:t>    </a:t>
            </a:r>
          </a:p>
          <a:p>
            <a:pPr>
              <a:spcBef>
                <a:spcPts val="0"/>
              </a:spcBef>
              <a:buNone/>
            </a:pP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endParaRPr lang="ru-RU" sz="1200" dirty="0">
              <a:solidFill>
                <a:srgbClr val="75684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endParaRPr lang="ru-RU" sz="12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  <a:buNone/>
            </a:pP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  <a:buNone/>
            </a:pP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  <a:buNone/>
            </a:pP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  <a:buNone/>
            </a:pP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  <a:buNone/>
            </a:pP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  <a:buNone/>
            </a:pPr>
            <a:endParaRPr lang="ru-RU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  <a:buNone/>
            </a:pPr>
            <a:endParaRPr lang="ru-RU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916" y="1914275"/>
            <a:ext cx="5530168" cy="424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3777" y="1728956"/>
            <a:ext cx="100227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prstClr val="black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Изображение </a:t>
            </a:r>
            <a:r>
              <a:rPr lang="ru-RU" sz="1600" dirty="0">
                <a:solidFill>
                  <a:prstClr val="black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металлическом листе,</a:t>
            </a:r>
            <a:r>
              <a:rPr lang="ru-RU" sz="16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изготовленное способом чеканки, получается выпуклым, объемным. </a:t>
            </a:r>
            <a:endParaRPr lang="ru-RU" sz="1600" dirty="0">
              <a:solidFill>
                <a:prstClr val="black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3777" y="748982"/>
            <a:ext cx="1002277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 smtClean="0">
                <a:solidFill>
                  <a:prstClr val="black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Чеканка</a:t>
            </a:r>
            <a:r>
              <a:rPr lang="ru-RU" sz="1600" dirty="0" smtClean="0">
                <a:solidFill>
                  <a:prstClr val="black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один из видов декоративно-прикладного искусства,  древнейший вид художественной обработки металла, который заключается в выбивании на металлической пластине определённого рисунка или рельефа с помощью </a:t>
            </a:r>
            <a:r>
              <a:rPr lang="ru-RU" sz="1600" dirty="0" smtClean="0">
                <a:solidFill>
                  <a:prstClr val="black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чеканов </a:t>
            </a:r>
            <a:r>
              <a:rPr lang="ru-RU" sz="1600" dirty="0">
                <a:solidFill>
                  <a:prstClr val="black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(специальных инструментов).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4B77D3-66C6-4F06-A5A7-E08195424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840" y="2703909"/>
            <a:ext cx="3201208" cy="30079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B3B9B7-3535-4645-9CF1-E99D46B07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924" y="2509084"/>
            <a:ext cx="4022650" cy="300792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F178E99-1B28-4D9A-9AE6-B3DD3140BD95}"/>
              </a:ext>
            </a:extLst>
          </p:cNvPr>
          <p:cNvSpPr/>
          <p:nvPr/>
        </p:nvSpPr>
        <p:spPr>
          <a:xfrm>
            <a:off x="2781192" y="5763232"/>
            <a:ext cx="24545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>
                <a:solidFill>
                  <a:prstClr val="black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Рельефная чеканка </a:t>
            </a:r>
            <a:endParaRPr lang="ru-RU" b="1" i="1" dirty="0">
              <a:solidFill>
                <a:prstClr val="black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8FCB1BC-368E-4AB1-B438-FF6A7A328309}"/>
              </a:ext>
            </a:extLst>
          </p:cNvPr>
          <p:cNvSpPr/>
          <p:nvPr/>
        </p:nvSpPr>
        <p:spPr>
          <a:xfrm>
            <a:off x="5841955" y="5517011"/>
            <a:ext cx="49645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Контурная чеканка </a:t>
            </a:r>
            <a:r>
              <a:rPr lang="ru-RU" sz="16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– не предусматривает выколотки рельефов</a:t>
            </a:r>
          </a:p>
        </p:txBody>
      </p:sp>
    </p:spTree>
    <p:extLst>
      <p:ext uri="{BB962C8B-B14F-4D97-AF65-F5344CB8AC3E}">
        <p14:creationId xmlns:p14="http://schemas.microsoft.com/office/powerpoint/2010/main" val="69872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872542" y="4018429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4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74249" y="589741"/>
            <a:ext cx="989353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sz="1600" dirty="0" smtClean="0">
                <a:solidFill>
                  <a:prstClr val="black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Стальные </a:t>
            </a:r>
            <a:r>
              <a:rPr lang="ru-RU" sz="1600" dirty="0">
                <a:solidFill>
                  <a:prstClr val="black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или деревянные стержни-чеканы ставятся в вертикальном положении и по их верхнему концу наносят удары молотком. </a:t>
            </a:r>
            <a:r>
              <a:rPr lang="ru-RU" sz="1600" dirty="0" smtClean="0">
                <a:solidFill>
                  <a:prstClr val="black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1600" dirty="0">
                <a:solidFill>
                  <a:prstClr val="black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результате этих ударов на металле остаются отпечатки.</a:t>
            </a:r>
            <a:endParaRPr lang="ru-RU" sz="1200" dirty="0">
              <a:solidFill>
                <a:prstClr val="black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249" y="3519195"/>
            <a:ext cx="5065767" cy="250236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76" y="1586398"/>
            <a:ext cx="4439918" cy="17979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621" y="1609030"/>
            <a:ext cx="3778158" cy="439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8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4283" y="845564"/>
            <a:ext cx="84609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Техника Чеканки применяется при создании посуды, панно, ювелирных изделий. </a:t>
            </a:r>
            <a:r>
              <a:rPr lang="ru-RU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	</a:t>
            </a:r>
            <a:endParaRPr lang="ru-RU" dirty="0">
              <a:solidFill>
                <a:prstClr val="black"/>
              </a:solidFill>
              <a:latin typeface="Century Gothic" panose="020B0502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784" y="2161416"/>
            <a:ext cx="2972934" cy="29029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621" y="2161416"/>
            <a:ext cx="1998222" cy="37362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4704" y="2978983"/>
            <a:ext cx="328794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5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624029" y="930203"/>
            <a:ext cx="89439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Тиснение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по фольге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-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получение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рельефного изображения путем продавливания отдельных участков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фольги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,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представляет собой предельно упрощенный вариант 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чеканки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953" y="2210156"/>
            <a:ext cx="6464093" cy="36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776041" y="43934"/>
            <a:ext cx="6399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just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07705" y="2329251"/>
            <a:ext cx="864096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Century Gothic" panose="020B0502020202020204"/>
              </a:rPr>
              <a:t>Алюминиевая фольга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Century Gothic" panose="020B0502020202020204"/>
              </a:rPr>
              <a:t>Картон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Century Gothic" panose="020B0502020202020204"/>
              </a:rPr>
              <a:t>Эскиз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Century Gothic" panose="020B0502020202020204"/>
              </a:rPr>
              <a:t>Простой карандаш, кисть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Century Gothic" panose="020B0502020202020204"/>
              </a:rPr>
              <a:t>Клеевой пистолет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Century Gothic" panose="020B0502020202020204"/>
              </a:rPr>
              <a:t>Гуашь(густая), маркеры перманентные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Century Gothic" panose="020B0502020202020204"/>
              </a:rPr>
              <a:t>Ватные диски или мягкие салфетки, влажные салфетки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Century Gothic" panose="020B0502020202020204"/>
              </a:rPr>
              <a:t>Давильники, деревянные </a:t>
            </a:r>
            <a:r>
              <a:rPr lang="ru-RU" dirty="0" err="1">
                <a:solidFill>
                  <a:prstClr val="black"/>
                </a:solidFill>
                <a:latin typeface="Century Gothic" panose="020B0502020202020204"/>
              </a:rPr>
              <a:t>стикеры</a:t>
            </a:r>
            <a:r>
              <a:rPr lang="ru-RU" dirty="0">
                <a:solidFill>
                  <a:prstClr val="black"/>
                </a:solidFill>
                <a:latin typeface="Century Gothic" panose="020B0502020202020204"/>
              </a:rPr>
              <a:t> (карандаш, ручка, кисточка с круглым концом, деревянная палочка для мороженного, стек плоский и широкий, шпажки и т.п.)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Century Gothic" panose="020B0502020202020204"/>
              </a:rPr>
              <a:t>Мягкая подложка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Century Gothic" panose="020B0502020202020204"/>
              </a:rPr>
              <a:t>Ножницы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14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72691" y="1160464"/>
            <a:ext cx="591589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Нам потребуется</a:t>
            </a:r>
          </a:p>
          <a:p>
            <a:pPr algn="ctr"/>
            <a:r>
              <a:rPr lang="ru-RU" dirty="0">
                <a:solidFill>
                  <a:prstClr val="black"/>
                </a:solidFill>
                <a:latin typeface="Century Gothic" panose="020B0502020202020204"/>
              </a:rPr>
              <a:t>(</a:t>
            </a:r>
            <a:r>
              <a:rPr lang="ru-RU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в зависимости от варианта тиснения)</a:t>
            </a:r>
          </a:p>
        </p:txBody>
      </p:sp>
    </p:spTree>
    <p:extLst>
      <p:ext uri="{BB962C8B-B14F-4D97-AF65-F5344CB8AC3E}">
        <p14:creationId xmlns:p14="http://schemas.microsoft.com/office/powerpoint/2010/main" val="285538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24001" y="80863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34925" y="508192"/>
            <a:ext cx="395023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Золотая </a:t>
            </a:r>
            <a:r>
              <a:rPr lang="ru-RU" sz="3200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рыбка</a:t>
            </a:r>
            <a:endParaRPr lang="ru-RU" sz="1200" b="1" dirty="0">
              <a:solidFill>
                <a:prstClr val="black"/>
              </a:solidFill>
              <a:latin typeface="Century Gothic" panose="020B0502020202020204"/>
            </a:endParaRPr>
          </a:p>
          <a:p>
            <a:pPr algn="ctr"/>
            <a:r>
              <a:rPr lang="ru-RU" sz="2000" dirty="0">
                <a:solidFill>
                  <a:prstClr val="black"/>
                </a:solidFill>
                <a:latin typeface="Century Gothic" panose="020B0502020202020204"/>
              </a:rPr>
              <a:t>Ход работы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81467" y="508192"/>
            <a:ext cx="20697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Вариант 1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34925" y="1463499"/>
            <a:ext cx="404736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prstClr val="black"/>
                </a:solidFill>
                <a:latin typeface="Century Gothic" panose="020B0502020202020204"/>
              </a:rPr>
              <a:t>Шаг 1. Рисуем </a:t>
            </a:r>
            <a:r>
              <a:rPr lang="ru-RU" b="1" i="1" dirty="0" smtClean="0">
                <a:solidFill>
                  <a:prstClr val="black"/>
                </a:solidFill>
                <a:latin typeface="Century Gothic" panose="020B0502020202020204"/>
              </a:rPr>
              <a:t>контур</a:t>
            </a:r>
            <a:endParaRPr lang="ru-RU" b="1" i="1" dirty="0">
              <a:solidFill>
                <a:prstClr val="black"/>
              </a:solidFill>
              <a:latin typeface="Century Gothic" panose="020B0502020202020204"/>
            </a:endParaRPr>
          </a:p>
          <a:p>
            <a:r>
              <a:rPr lang="ru-RU" dirty="0">
                <a:solidFill>
                  <a:prstClr val="black"/>
                </a:solidFill>
                <a:latin typeface="Century Gothic" panose="020B0502020202020204"/>
              </a:rPr>
              <a:t>Берем картон - рисуем контурный рисунок будущего шедевра или переводим эскиз через копирку. Стараемся делать рисунок крупным, не мельчим.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660" y="1130429"/>
            <a:ext cx="3298850" cy="24209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4925" y="3772542"/>
            <a:ext cx="3732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prstClr val="black"/>
                </a:solidFill>
                <a:latin typeface="Century Gothic" panose="020B0502020202020204"/>
              </a:rPr>
              <a:t>Шаг 2. Обводим контур клеем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891" y="3617721"/>
            <a:ext cx="3603882" cy="24812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925" y="4405729"/>
            <a:ext cx="3684321" cy="143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6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1_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560</Words>
  <Application>Microsoft Office PowerPoint</Application>
  <PresentationFormat>Широкоэкранный</PresentationFormat>
  <Paragraphs>83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Century Gothic</vt:lpstr>
      <vt:lpstr>Garamond</vt:lpstr>
      <vt:lpstr>Times New Roman</vt:lpstr>
      <vt:lpstr>Натуральные материалы</vt:lpstr>
      <vt:lpstr>1_Натуральные материалы</vt:lpstr>
      <vt:lpstr>«Чеканка по фольге» Мастер-класс для воспитателей   Консультация «Развитие творческих способностей детей посредством нетрадиционной техники изображения «Чеканка (тиснение) по фольге»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Шаг 1. Вырезать силуэт изображения, приклеить на лист плотного картона</vt:lpstr>
      <vt:lpstr>Шаг 2. Обвернуть фольгой, прогладить ватным диском или мягкой тканью, проявившиеся контуры еще раз продавить стикером (карандаш, ручка, кисточка с круглым тупым концом).</vt:lpstr>
      <vt:lpstr>Шаг 3. Прорисовать по эскизу детали, путем продавливания отдельных участков фольги получить рельефное изображение. Работу можно раскрасить разноцветными маркерами, гуашью, акварелью (краски не должны быть жидкими).</vt:lpstr>
      <vt:lpstr>Доспехи богатырей подарок папе</vt:lpstr>
      <vt:lpstr>Презентация PowerPoint</vt:lpstr>
      <vt:lpstr>Презентация PowerPoint</vt:lpstr>
      <vt:lpstr>Славна богатырями земля русская!</vt:lpstr>
      <vt:lpstr> Перед выполнением работ для эмоционального обогащения, создания впечатлений, развития творчества мы читаем детям сказки и рассматриваем иллюстрации к ним, рассматриваем картины художников, организуем просмотр мультфильмов и т. д.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22</cp:revision>
  <cp:lastPrinted>2023-02-08T09:02:25Z</cp:lastPrinted>
  <dcterms:created xsi:type="dcterms:W3CDTF">2023-01-26T21:11:12Z</dcterms:created>
  <dcterms:modified xsi:type="dcterms:W3CDTF">2024-08-16T19:08:29Z</dcterms:modified>
</cp:coreProperties>
</file>