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7" r:id="rId3"/>
    <p:sldId id="264" r:id="rId4"/>
    <p:sldId id="258" r:id="rId5"/>
    <p:sldId id="279" r:id="rId6"/>
    <p:sldId id="265" r:id="rId7"/>
    <p:sldId id="280" r:id="rId8"/>
    <p:sldId id="282" r:id="rId9"/>
    <p:sldId id="283" r:id="rId10"/>
    <p:sldId id="281" r:id="rId11"/>
    <p:sldId id="275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5а,6а УЗ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2017-2018</c:v>
                </c:pt>
                <c:pt idx="1">
                  <c:v>2018-2019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75</c:v>
                </c:pt>
                <c:pt idx="1">
                  <c:v>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5б,6б без УЗ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2017-2018</c:v>
                </c:pt>
                <c:pt idx="1">
                  <c:v>2018-2019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76</c:v>
                </c:pt>
                <c:pt idx="1">
                  <c:v>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247168"/>
        <c:axId val="134248704"/>
      </c:barChart>
      <c:catAx>
        <c:axId val="13424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4248704"/>
        <c:crosses val="autoZero"/>
        <c:auto val="1"/>
        <c:lblAlgn val="ctr"/>
        <c:lblOffset val="100"/>
        <c:noMultiLvlLbl val="0"/>
      </c:catAx>
      <c:valAx>
        <c:axId val="13424870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247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DC0DBB-3B10-4877-BEA7-5BEB6D2DC4F1}" type="doc">
      <dgm:prSet loTypeId="urn:microsoft.com/office/officeart/2005/8/layout/targe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DD3010F-60B6-4975-8877-F345AB608F24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Предметные</a:t>
          </a:r>
          <a:endParaRPr lang="ru-RU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A6B9A3-41A3-4E9A-A69D-D263EB4DF7B5}" type="parTrans" cxnId="{A12E7CC6-C518-4A10-AD88-9FCE01159886}">
      <dgm:prSet/>
      <dgm:spPr/>
      <dgm:t>
        <a:bodyPr/>
        <a:lstStyle/>
        <a:p>
          <a:endParaRPr lang="ru-RU"/>
        </a:p>
      </dgm:t>
    </dgm:pt>
    <dgm:pt modelId="{8E7D1D3D-9B20-429D-B09A-DB67103E9653}" type="sibTrans" cxnId="{A12E7CC6-C518-4A10-AD88-9FCE01159886}">
      <dgm:prSet/>
      <dgm:spPr/>
      <dgm:t>
        <a:bodyPr/>
        <a:lstStyle/>
        <a:p>
          <a:endParaRPr lang="ru-RU"/>
        </a:p>
      </dgm:t>
    </dgm:pt>
    <dgm:pt modelId="{0EC67F5D-49CA-4C7E-92B1-08240ED69BEC}">
      <dgm:prSet phldrT="[Текст]"/>
      <dgm:spPr/>
      <dgm:t>
        <a:bodyPr/>
        <a:lstStyle/>
        <a:p>
          <a:r>
            <a:rPr lang="ru-RU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Метапредметные</a:t>
          </a:r>
          <a:endParaRPr lang="ru-RU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DB8E1AF-E5D2-40FE-B1E6-E2CB0BDF391B}" type="parTrans" cxnId="{790590C0-E037-4816-B27B-ACCDDE9C1A34}">
      <dgm:prSet/>
      <dgm:spPr/>
      <dgm:t>
        <a:bodyPr/>
        <a:lstStyle/>
        <a:p>
          <a:endParaRPr lang="ru-RU"/>
        </a:p>
      </dgm:t>
    </dgm:pt>
    <dgm:pt modelId="{A16E0123-298F-47ED-BCA0-9A7112121B3D}" type="sibTrans" cxnId="{790590C0-E037-4816-B27B-ACCDDE9C1A34}">
      <dgm:prSet/>
      <dgm:spPr/>
      <dgm:t>
        <a:bodyPr/>
        <a:lstStyle/>
        <a:p>
          <a:endParaRPr lang="ru-RU"/>
        </a:p>
      </dgm:t>
    </dgm:pt>
    <dgm:pt modelId="{FDD2DB12-BA0A-4206-B65D-E74DF519AD71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Личностные</a:t>
          </a:r>
          <a:endParaRPr lang="ru-RU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46CB6A1-672A-42FD-B70F-EBC5776D2229}" type="parTrans" cxnId="{B6430043-F9E4-4234-AA76-83E34633EEA4}">
      <dgm:prSet/>
      <dgm:spPr/>
      <dgm:t>
        <a:bodyPr/>
        <a:lstStyle/>
        <a:p>
          <a:endParaRPr lang="ru-RU"/>
        </a:p>
      </dgm:t>
    </dgm:pt>
    <dgm:pt modelId="{F8B98216-136A-4366-90FD-7D5228FAACE9}" type="sibTrans" cxnId="{B6430043-F9E4-4234-AA76-83E34633EEA4}">
      <dgm:prSet/>
      <dgm:spPr/>
      <dgm:t>
        <a:bodyPr/>
        <a:lstStyle/>
        <a:p>
          <a:endParaRPr lang="ru-RU"/>
        </a:p>
      </dgm:t>
    </dgm:pt>
    <dgm:pt modelId="{2BD2A739-5A72-467A-A7F6-300B0FDE92C4}" type="pres">
      <dgm:prSet presAssocID="{53DC0DBB-3B10-4877-BEA7-5BEB6D2DC4F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16EC4-0E12-4E9D-87F0-E25CFBE54046}" type="pres">
      <dgm:prSet presAssocID="{4DD3010F-60B6-4975-8877-F345AB608F24}" presName="circle1" presStyleLbl="node1" presStyleIdx="0" presStyleCnt="3"/>
      <dgm:spPr/>
    </dgm:pt>
    <dgm:pt modelId="{E8571E79-D34D-486C-BE46-73EF018CC954}" type="pres">
      <dgm:prSet presAssocID="{4DD3010F-60B6-4975-8877-F345AB608F24}" presName="space" presStyleCnt="0"/>
      <dgm:spPr/>
    </dgm:pt>
    <dgm:pt modelId="{65BBD82F-33E8-44DD-8697-A2F21A20A3E0}" type="pres">
      <dgm:prSet presAssocID="{4DD3010F-60B6-4975-8877-F345AB608F24}" presName="rect1" presStyleLbl="alignAcc1" presStyleIdx="0" presStyleCnt="3"/>
      <dgm:spPr/>
      <dgm:t>
        <a:bodyPr/>
        <a:lstStyle/>
        <a:p>
          <a:endParaRPr lang="ru-RU"/>
        </a:p>
      </dgm:t>
    </dgm:pt>
    <dgm:pt modelId="{4103FFEB-E33D-4E57-93FF-87839539C98C}" type="pres">
      <dgm:prSet presAssocID="{0EC67F5D-49CA-4C7E-92B1-08240ED69BEC}" presName="vertSpace2" presStyleLbl="node1" presStyleIdx="0" presStyleCnt="3"/>
      <dgm:spPr/>
    </dgm:pt>
    <dgm:pt modelId="{C2D2EFC9-1926-42AA-A034-73FC52F82033}" type="pres">
      <dgm:prSet presAssocID="{0EC67F5D-49CA-4C7E-92B1-08240ED69BEC}" presName="circle2" presStyleLbl="node1" presStyleIdx="1" presStyleCnt="3"/>
      <dgm:spPr/>
    </dgm:pt>
    <dgm:pt modelId="{2B6E9405-4AFB-4314-A33F-B18D5E1C6ABE}" type="pres">
      <dgm:prSet presAssocID="{0EC67F5D-49CA-4C7E-92B1-08240ED69BEC}" presName="rect2" presStyleLbl="alignAcc1" presStyleIdx="1" presStyleCnt="3"/>
      <dgm:spPr/>
      <dgm:t>
        <a:bodyPr/>
        <a:lstStyle/>
        <a:p>
          <a:endParaRPr lang="ru-RU"/>
        </a:p>
      </dgm:t>
    </dgm:pt>
    <dgm:pt modelId="{79C87E9F-A402-4367-B31B-94FCC1A6FB08}" type="pres">
      <dgm:prSet presAssocID="{FDD2DB12-BA0A-4206-B65D-E74DF519AD71}" presName="vertSpace3" presStyleLbl="node1" presStyleIdx="1" presStyleCnt="3"/>
      <dgm:spPr/>
    </dgm:pt>
    <dgm:pt modelId="{4521BB0A-9921-45F9-8ED5-C3FEF075A47C}" type="pres">
      <dgm:prSet presAssocID="{FDD2DB12-BA0A-4206-B65D-E74DF519AD71}" presName="circle3" presStyleLbl="node1" presStyleIdx="2" presStyleCnt="3"/>
      <dgm:spPr/>
    </dgm:pt>
    <dgm:pt modelId="{D4EA8CEE-B1D4-4C11-9DC3-808E1A81D526}" type="pres">
      <dgm:prSet presAssocID="{FDD2DB12-BA0A-4206-B65D-E74DF519AD71}" presName="rect3" presStyleLbl="alignAcc1" presStyleIdx="2" presStyleCnt="3"/>
      <dgm:spPr/>
      <dgm:t>
        <a:bodyPr/>
        <a:lstStyle/>
        <a:p>
          <a:endParaRPr lang="ru-RU"/>
        </a:p>
      </dgm:t>
    </dgm:pt>
    <dgm:pt modelId="{AC7460AA-7553-4D95-9AEF-D1A63388A003}" type="pres">
      <dgm:prSet presAssocID="{4DD3010F-60B6-4975-8877-F345AB608F2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3E4BF-6ABA-4CB3-984A-8FEE81121F16}" type="pres">
      <dgm:prSet presAssocID="{0EC67F5D-49CA-4C7E-92B1-08240ED69BEC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AA9F9C-2BFC-48D2-935B-28F0703C6065}" type="pres">
      <dgm:prSet presAssocID="{FDD2DB12-BA0A-4206-B65D-E74DF519AD7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725324-DD4D-4E3A-A9B0-8E6BD42A5CCD}" type="presOf" srcId="{FDD2DB12-BA0A-4206-B65D-E74DF519AD71}" destId="{FCAA9F9C-2BFC-48D2-935B-28F0703C6065}" srcOrd="1" destOrd="0" presId="urn:microsoft.com/office/officeart/2005/8/layout/target3"/>
    <dgm:cxn modelId="{A12E7CC6-C518-4A10-AD88-9FCE01159886}" srcId="{53DC0DBB-3B10-4877-BEA7-5BEB6D2DC4F1}" destId="{4DD3010F-60B6-4975-8877-F345AB608F24}" srcOrd="0" destOrd="0" parTransId="{A1A6B9A3-41A3-4E9A-A69D-D263EB4DF7B5}" sibTransId="{8E7D1D3D-9B20-429D-B09A-DB67103E9653}"/>
    <dgm:cxn modelId="{585DB976-9A7E-4C11-AC81-ADC4EB109C06}" type="presOf" srcId="{0EC67F5D-49CA-4C7E-92B1-08240ED69BEC}" destId="{F3D3E4BF-6ABA-4CB3-984A-8FEE81121F16}" srcOrd="1" destOrd="0" presId="urn:microsoft.com/office/officeart/2005/8/layout/target3"/>
    <dgm:cxn modelId="{5EA6E0D4-F24B-4AD9-8618-F2920D3EA85F}" type="presOf" srcId="{53DC0DBB-3B10-4877-BEA7-5BEB6D2DC4F1}" destId="{2BD2A739-5A72-467A-A7F6-300B0FDE92C4}" srcOrd="0" destOrd="0" presId="urn:microsoft.com/office/officeart/2005/8/layout/target3"/>
    <dgm:cxn modelId="{8B05B567-E38F-4C1B-A8AD-E84426F66385}" type="presOf" srcId="{4DD3010F-60B6-4975-8877-F345AB608F24}" destId="{AC7460AA-7553-4D95-9AEF-D1A63388A003}" srcOrd="1" destOrd="0" presId="urn:microsoft.com/office/officeart/2005/8/layout/target3"/>
    <dgm:cxn modelId="{790590C0-E037-4816-B27B-ACCDDE9C1A34}" srcId="{53DC0DBB-3B10-4877-BEA7-5BEB6D2DC4F1}" destId="{0EC67F5D-49CA-4C7E-92B1-08240ED69BEC}" srcOrd="1" destOrd="0" parTransId="{4DB8E1AF-E5D2-40FE-B1E6-E2CB0BDF391B}" sibTransId="{A16E0123-298F-47ED-BCA0-9A7112121B3D}"/>
    <dgm:cxn modelId="{DDA54625-2EFF-4805-A2B0-F7ABAEA075EC}" type="presOf" srcId="{0EC67F5D-49CA-4C7E-92B1-08240ED69BEC}" destId="{2B6E9405-4AFB-4314-A33F-B18D5E1C6ABE}" srcOrd="0" destOrd="0" presId="urn:microsoft.com/office/officeart/2005/8/layout/target3"/>
    <dgm:cxn modelId="{18A20C4E-F61E-43E2-B8C9-8680F117E4A5}" type="presOf" srcId="{FDD2DB12-BA0A-4206-B65D-E74DF519AD71}" destId="{D4EA8CEE-B1D4-4C11-9DC3-808E1A81D526}" srcOrd="0" destOrd="0" presId="urn:microsoft.com/office/officeart/2005/8/layout/target3"/>
    <dgm:cxn modelId="{6484E4FC-DFA8-4023-A3FB-A4CEA2FD4303}" type="presOf" srcId="{4DD3010F-60B6-4975-8877-F345AB608F24}" destId="{65BBD82F-33E8-44DD-8697-A2F21A20A3E0}" srcOrd="0" destOrd="0" presId="urn:microsoft.com/office/officeart/2005/8/layout/target3"/>
    <dgm:cxn modelId="{B6430043-F9E4-4234-AA76-83E34633EEA4}" srcId="{53DC0DBB-3B10-4877-BEA7-5BEB6D2DC4F1}" destId="{FDD2DB12-BA0A-4206-B65D-E74DF519AD71}" srcOrd="2" destOrd="0" parTransId="{346CB6A1-672A-42FD-B70F-EBC5776D2229}" sibTransId="{F8B98216-136A-4366-90FD-7D5228FAACE9}"/>
    <dgm:cxn modelId="{8FE0492F-5A64-4083-A412-5427330AFDDD}" type="presParOf" srcId="{2BD2A739-5A72-467A-A7F6-300B0FDE92C4}" destId="{44016EC4-0E12-4E9D-87F0-E25CFBE54046}" srcOrd="0" destOrd="0" presId="urn:microsoft.com/office/officeart/2005/8/layout/target3"/>
    <dgm:cxn modelId="{C4B14A9F-B082-4B99-974B-BBB2D3CDC834}" type="presParOf" srcId="{2BD2A739-5A72-467A-A7F6-300B0FDE92C4}" destId="{E8571E79-D34D-486C-BE46-73EF018CC954}" srcOrd="1" destOrd="0" presId="urn:microsoft.com/office/officeart/2005/8/layout/target3"/>
    <dgm:cxn modelId="{0B2EB29E-B9D0-4025-A21B-73A05F388385}" type="presParOf" srcId="{2BD2A739-5A72-467A-A7F6-300B0FDE92C4}" destId="{65BBD82F-33E8-44DD-8697-A2F21A20A3E0}" srcOrd="2" destOrd="0" presId="urn:microsoft.com/office/officeart/2005/8/layout/target3"/>
    <dgm:cxn modelId="{F017B587-D98D-46A5-A0C1-D027BA9364AF}" type="presParOf" srcId="{2BD2A739-5A72-467A-A7F6-300B0FDE92C4}" destId="{4103FFEB-E33D-4E57-93FF-87839539C98C}" srcOrd="3" destOrd="0" presId="urn:microsoft.com/office/officeart/2005/8/layout/target3"/>
    <dgm:cxn modelId="{364D9614-2A58-46AA-9F13-4B9AFC18170E}" type="presParOf" srcId="{2BD2A739-5A72-467A-A7F6-300B0FDE92C4}" destId="{C2D2EFC9-1926-42AA-A034-73FC52F82033}" srcOrd="4" destOrd="0" presId="urn:microsoft.com/office/officeart/2005/8/layout/target3"/>
    <dgm:cxn modelId="{42A18EF1-0A9D-4A8B-B40F-7C955EC391C2}" type="presParOf" srcId="{2BD2A739-5A72-467A-A7F6-300B0FDE92C4}" destId="{2B6E9405-4AFB-4314-A33F-B18D5E1C6ABE}" srcOrd="5" destOrd="0" presId="urn:microsoft.com/office/officeart/2005/8/layout/target3"/>
    <dgm:cxn modelId="{68476869-E842-4796-9FE4-550EC889089C}" type="presParOf" srcId="{2BD2A739-5A72-467A-A7F6-300B0FDE92C4}" destId="{79C87E9F-A402-4367-B31B-94FCC1A6FB08}" srcOrd="6" destOrd="0" presId="urn:microsoft.com/office/officeart/2005/8/layout/target3"/>
    <dgm:cxn modelId="{66BE9945-1155-4F78-9098-FD76258138EA}" type="presParOf" srcId="{2BD2A739-5A72-467A-A7F6-300B0FDE92C4}" destId="{4521BB0A-9921-45F9-8ED5-C3FEF075A47C}" srcOrd="7" destOrd="0" presId="urn:microsoft.com/office/officeart/2005/8/layout/target3"/>
    <dgm:cxn modelId="{97E95213-4B30-4091-ADA7-1F945C4829AC}" type="presParOf" srcId="{2BD2A739-5A72-467A-A7F6-300B0FDE92C4}" destId="{D4EA8CEE-B1D4-4C11-9DC3-808E1A81D526}" srcOrd="8" destOrd="0" presId="urn:microsoft.com/office/officeart/2005/8/layout/target3"/>
    <dgm:cxn modelId="{C56A4760-1A9A-4E71-A82F-17BC88A56023}" type="presParOf" srcId="{2BD2A739-5A72-467A-A7F6-300B0FDE92C4}" destId="{AC7460AA-7553-4D95-9AEF-D1A63388A003}" srcOrd="9" destOrd="0" presId="urn:microsoft.com/office/officeart/2005/8/layout/target3"/>
    <dgm:cxn modelId="{B4FE29C4-B0C1-4B61-819D-2F51560DA4E1}" type="presParOf" srcId="{2BD2A739-5A72-467A-A7F6-300B0FDE92C4}" destId="{F3D3E4BF-6ABA-4CB3-984A-8FEE81121F16}" srcOrd="10" destOrd="0" presId="urn:microsoft.com/office/officeart/2005/8/layout/target3"/>
    <dgm:cxn modelId="{A42DE9D8-2D59-417D-84FE-693B1BADE5A6}" type="presParOf" srcId="{2BD2A739-5A72-467A-A7F6-300B0FDE92C4}" destId="{FCAA9F9C-2BFC-48D2-935B-28F0703C606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16EC4-0E12-4E9D-87F0-E25CFBE54046}">
      <dsp:nvSpPr>
        <dsp:cNvPr id="0" name=""/>
        <dsp:cNvSpPr/>
      </dsp:nvSpPr>
      <dsp:spPr>
        <a:xfrm>
          <a:off x="0" y="0"/>
          <a:ext cx="4464496" cy="446449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BD82F-33E8-44DD-8697-A2F21A20A3E0}">
      <dsp:nvSpPr>
        <dsp:cNvPr id="0" name=""/>
        <dsp:cNvSpPr/>
      </dsp:nvSpPr>
      <dsp:spPr>
        <a:xfrm>
          <a:off x="2232248" y="0"/>
          <a:ext cx="5328592" cy="44644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Предметные</a:t>
          </a:r>
          <a:endParaRPr lang="ru-RU" sz="49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32248" y="0"/>
        <a:ext cx="5328592" cy="1339351"/>
      </dsp:txXfrm>
    </dsp:sp>
    <dsp:sp modelId="{C2D2EFC9-1926-42AA-A034-73FC52F82033}">
      <dsp:nvSpPr>
        <dsp:cNvPr id="0" name=""/>
        <dsp:cNvSpPr/>
      </dsp:nvSpPr>
      <dsp:spPr>
        <a:xfrm>
          <a:off x="781288" y="1339351"/>
          <a:ext cx="2901919" cy="290191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E9405-4AFB-4314-A33F-B18D5E1C6ABE}">
      <dsp:nvSpPr>
        <dsp:cNvPr id="0" name=""/>
        <dsp:cNvSpPr/>
      </dsp:nvSpPr>
      <dsp:spPr>
        <a:xfrm>
          <a:off x="2232248" y="1339351"/>
          <a:ext cx="5328592" cy="29019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Метапредметные</a:t>
          </a:r>
          <a:endParaRPr lang="ru-RU" sz="49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32248" y="1339351"/>
        <a:ext cx="5328592" cy="1339347"/>
      </dsp:txXfrm>
    </dsp:sp>
    <dsp:sp modelId="{4521BB0A-9921-45F9-8ED5-C3FEF075A47C}">
      <dsp:nvSpPr>
        <dsp:cNvPr id="0" name=""/>
        <dsp:cNvSpPr/>
      </dsp:nvSpPr>
      <dsp:spPr>
        <a:xfrm>
          <a:off x="1562574" y="2678698"/>
          <a:ext cx="1339347" cy="133934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A8CEE-B1D4-4C11-9DC3-808E1A81D526}">
      <dsp:nvSpPr>
        <dsp:cNvPr id="0" name=""/>
        <dsp:cNvSpPr/>
      </dsp:nvSpPr>
      <dsp:spPr>
        <a:xfrm>
          <a:off x="2232248" y="2678698"/>
          <a:ext cx="5328592" cy="13393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Личностные</a:t>
          </a:r>
          <a:endParaRPr lang="ru-RU" sz="49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32248" y="2678698"/>
        <a:ext cx="5328592" cy="1339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A5155-19F9-4BF8-BD5D-43ED965D2087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256E7-59EA-4E8C-8BEF-811088832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955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31BC1C-4F35-47F2-ACAB-5AE58281CF2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5962A1-20E9-4BA7-87EF-A27BE85C71B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A61A74-D6AE-4454-868E-603C17EBE7C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31BC1C-4F35-47F2-ACAB-5AE58281CF2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97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63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15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93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26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48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33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30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60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58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3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488AA-05A9-4C39-B747-E6CB082EB679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62748-AFBD-4CB4-8DA1-D78AD419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74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302433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Мастер – класс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Учебные задания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 из средств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достижения планируемых результатов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ФГОС в рамках предмета «Биология».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304856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биологии 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Боханская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СОШ №1»</a:t>
            </a:r>
          </a:p>
          <a:p>
            <a:pPr algn="r"/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Банаев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Д.Г.</a:t>
            </a:r>
          </a:p>
        </p:txBody>
      </p:sp>
      <p:pic>
        <p:nvPicPr>
          <p:cNvPr id="4" name="Picture 8" descr="C:\Users\Елена Багаутдинова\Desktop\Рабочие_Багаутдинова\Личное\3D человечки\5c3cc9c637775dbf2b245fabf50bbcf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3056"/>
            <a:ext cx="2676504" cy="2343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51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348464" cy="1470025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Результативность применения УЗ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18457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75928158"/>
              </p:ext>
            </p:extLst>
          </p:nvPr>
        </p:nvGraphicFramePr>
        <p:xfrm>
          <a:off x="1475656" y="14847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4559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476672"/>
            <a:ext cx="70922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544513" algn="just">
              <a:buFont typeface="Wingdings 2" pitchFamily="18" charset="2"/>
              <a:buNone/>
              <a:defRPr/>
            </a:pPr>
            <a:r>
              <a:rPr lang="ru-RU" altLang="ru-RU" sz="3600" i="1" dirty="0">
                <a:solidFill>
                  <a:srgbClr val="920000"/>
                </a:solidFill>
              </a:rPr>
              <a:t>Чем легче учителю учить, тем труднее ученикам учиться. </a:t>
            </a:r>
          </a:p>
          <a:p>
            <a:pPr marL="82550" indent="544513" algn="just">
              <a:buFont typeface="Wingdings 2" pitchFamily="18" charset="2"/>
              <a:buNone/>
              <a:defRPr/>
            </a:pPr>
            <a:r>
              <a:rPr lang="ru-RU" altLang="ru-RU" sz="3600" i="1" dirty="0">
                <a:solidFill>
                  <a:srgbClr val="920000"/>
                </a:solidFill>
              </a:rPr>
              <a:t>Чем труднее учителю, тем легче ученику…</a:t>
            </a:r>
          </a:p>
          <a:p>
            <a:pPr marL="82550" indent="0" algn="r">
              <a:buFont typeface="Wingdings 2" pitchFamily="18" charset="2"/>
              <a:buNone/>
              <a:defRPr/>
            </a:pPr>
            <a:r>
              <a:rPr lang="ru-RU" altLang="ru-RU" sz="3600" i="1" dirty="0" err="1">
                <a:solidFill>
                  <a:srgbClr val="920000"/>
                </a:solidFill>
              </a:rPr>
              <a:t>Л.Н.Толстой</a:t>
            </a:r>
            <a:r>
              <a:rPr lang="ru-RU" altLang="ru-RU" sz="3600" dirty="0"/>
              <a:t> </a:t>
            </a:r>
          </a:p>
        </p:txBody>
      </p:sp>
      <p:pic>
        <p:nvPicPr>
          <p:cNvPr id="6" name="Picture 2" descr="http://zoozel.ru/gallery/images/1427970_chelovechek-dly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212977"/>
            <a:ext cx="4277679" cy="318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668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Желаю творческих успехов</a:t>
            </a:r>
            <a:b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89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– это …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http://static3.fjcdn.com/comments/But+is+the+fruit+orange+named+after+the+colour+orange+_ff1d81733c737f2d5658b179299c52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84984"/>
            <a:ext cx="3168352" cy="3165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49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619252936"/>
              </p:ext>
            </p:extLst>
          </p:nvPr>
        </p:nvGraphicFramePr>
        <p:xfrm>
          <a:off x="827584" y="1124744"/>
          <a:ext cx="756084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975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647551"/>
            <a:ext cx="6408712" cy="1143000"/>
          </a:xfrm>
        </p:spPr>
        <p:txBody>
          <a:bodyPr/>
          <a:lstStyle/>
          <a:p>
            <a:pPr algn="ctr">
              <a:defRPr/>
            </a:pPr>
            <a:r>
              <a:rPr lang="ru-RU" sz="3600" b="1" dirty="0">
                <a:solidFill>
                  <a:srgbClr val="920000"/>
                </a:solidFill>
              </a:rPr>
              <a:t>Что такое учебное задание?</a:t>
            </a:r>
          </a:p>
        </p:txBody>
      </p:sp>
      <p:sp>
        <p:nvSpPr>
          <p:cNvPr id="3075" name="Объект 2"/>
          <p:cNvSpPr>
            <a:spLocks noGrp="1"/>
          </p:cNvSpPr>
          <p:nvPr>
            <p:ph sz="quarter" idx="1"/>
          </p:nvPr>
        </p:nvSpPr>
        <p:spPr>
          <a:xfrm>
            <a:off x="611560" y="2276872"/>
            <a:ext cx="8135938" cy="1330325"/>
          </a:xfrm>
          <a:noFill/>
        </p:spPr>
        <p:txBody>
          <a:bodyPr>
            <a:noAutofit/>
          </a:bodyPr>
          <a:lstStyle/>
          <a:p>
            <a:pPr marL="114300" indent="0" algn="just">
              <a:buFont typeface="Arial" pitchFamily="34" charset="0"/>
              <a:buNone/>
            </a:pPr>
            <a:r>
              <a:rPr lang="ru-RU" alt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Учебное задание 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– вид поручения учителя учащимся, в котором содержится требование выполнить какие-либо учебные (теоретические или практические) действия.</a:t>
            </a:r>
          </a:p>
        </p:txBody>
      </p:sp>
      <p:pic>
        <p:nvPicPr>
          <p:cNvPr id="3078" name="Picture 8" descr="http://static3.fjcdn.com/comments/But+is+the+fruit+orange+named+after+the+colour+orange+_ff1d81733c737f2d5658b179299c52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7301"/>
            <a:ext cx="1872208" cy="1870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16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60392"/>
              </p:ext>
            </p:extLst>
          </p:nvPr>
        </p:nvGraphicFramePr>
        <p:xfrm>
          <a:off x="179388" y="476250"/>
          <a:ext cx="8713092" cy="602467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81889"/>
                <a:gridCol w="6631203"/>
              </a:tblGrid>
              <a:tr h="5566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СТРУКТУРА УЧЕБНОГО ЗАДАНИЯ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5" marR="685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1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Мотивацион-ный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компонент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Заголовок.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Мотивационная часть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400" b="1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Зачем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делать. Желателен личностно-значимый аспект).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5" marR="68585" marT="0" marB="0"/>
                </a:tc>
              </a:tr>
              <a:tr h="1261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Предметный компонент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Содержательная часть: </a:t>
                      </a:r>
                      <a:r>
                        <a:rPr lang="ru-RU" sz="2400" b="1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надо сделать, </a:t>
                      </a:r>
                      <a:r>
                        <a:rPr lang="ru-RU" sz="2400" b="1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сделать, </a:t>
                      </a:r>
                      <a:r>
                        <a:rPr lang="ru-RU" sz="2400" b="1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какие условия 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соблюсти, </a:t>
                      </a:r>
                      <a:r>
                        <a:rPr lang="ru-RU" sz="2400" b="1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какой форме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представить результат.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5" marR="68585" marT="0" marB="0"/>
                </a:tc>
              </a:tr>
              <a:tr h="29442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Надпредмет-ный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компонент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Перечень личностных или </a:t>
                      </a:r>
                      <a:r>
                        <a:rPr lang="ru-RU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метапредметных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действий, в ходе выполнения которых школьник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осваивает 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 тренируется в их выполнении, что обеспечивает достижение учеником </a:t>
                      </a:r>
                      <a:r>
                        <a:rPr lang="ru-RU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метапредметных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личностных результатов.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5" marR="685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9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467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Виды УЗ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83568" y="1700808"/>
            <a:ext cx="7633345" cy="280831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Ценностно-смысловые установки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Приобретение и интеграция знаний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Начальные формы рефлексии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Коммуникация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ru-RU" b="1" dirty="0" smtClean="0"/>
          </a:p>
          <a:p>
            <a:pPr marL="0" indent="0"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5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335"/>
            <a:ext cx="7772400" cy="82937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Примеры УЗ: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784976" cy="5976664"/>
          </a:xfrm>
        </p:spPr>
        <p:txBody>
          <a:bodyPr>
            <a:normAutofit fontScale="77500" lnSpcReduction="20000"/>
          </a:bodyPr>
          <a:lstStyle/>
          <a:p>
            <a:r>
              <a:rPr lang="ru-RU" i="1" u="sng" dirty="0" smtClean="0">
                <a:solidFill>
                  <a:schemeClr val="tx1"/>
                </a:solidFill>
              </a:rPr>
              <a:t>Ценностно-смысловые установки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ОСУЖДАЮТСЯ БАКТЕРИИ. Бактерии по-разному влияют на жизнь человека и природу. Определите свою позицию, кем бы ты хотел быть на суде: обвинителем или защитником бактерий. Выскажите свои доводы на импровизированном суде по обвинению или защите бактерий. </a:t>
            </a:r>
          </a:p>
          <a:p>
            <a:r>
              <a:rPr lang="ru-RU" i="1" u="sng" dirty="0" smtClean="0">
                <a:solidFill>
                  <a:schemeClr val="tx1"/>
                </a:solidFill>
              </a:rPr>
              <a:t>Начальные формы рефлексии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ОСОБОЕ МНЕНИЕ. После выполнения проверочной работы по теме «Клетка» ответь на вопросы: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1.Выполнение работы «Клетка» мне понравилось (не понравилось) потому, что_____.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2.Наиболее трудным мне показалось задание №__, потому что______________.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3.Самым интересным для меня было задание №__, так как _______________.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4.Задай вопрос учителю по теме «Клетка»_____________________________.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848858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i="1" u="sng" dirty="0"/>
              <a:t>Коммуникации</a:t>
            </a:r>
          </a:p>
          <a:p>
            <a:pPr marL="0" indent="0" algn="ctr">
              <a:buNone/>
            </a:pPr>
            <a:r>
              <a:rPr lang="ru-RU" dirty="0"/>
              <a:t>РАСПРОСТРАНЕНИЕ БАКТЕРИЙ. Подготовьте сообщение по теме «Распространение бактерий», составьте план выступления. Само выступление представьте перед классом.</a:t>
            </a:r>
          </a:p>
          <a:p>
            <a:pPr marL="0" indent="0" algn="ctr">
              <a:buNone/>
            </a:pPr>
            <a:r>
              <a:rPr lang="ru-RU" dirty="0"/>
              <a:t>Во время выступления одноклассников по теме «Распространение бактерий» сформулируйте вопросы и задайте их докладчикам. </a:t>
            </a:r>
          </a:p>
          <a:p>
            <a:pPr marL="0" indent="0" algn="ctr">
              <a:buNone/>
            </a:pPr>
            <a:r>
              <a:rPr lang="ru-RU" i="1" u="sng" dirty="0"/>
              <a:t>Приобретение и интеграция знаний</a:t>
            </a:r>
          </a:p>
          <a:p>
            <a:pPr marL="0" indent="0" algn="ctr">
              <a:buNone/>
            </a:pPr>
            <a:r>
              <a:rPr lang="ru-RU" dirty="0"/>
              <a:t>Царство животных самое большое из всех царств. В настоящее  время на Земле трудно встретить участок суши или моря, где бы не было живых существ. Ученые объединили в Царство животные в несколько классов животных. Попробуй самостоятельно заполнить таблицу, что общего и чем отличается эти классы.</a:t>
            </a:r>
          </a:p>
          <a:p>
            <a:r>
              <a:rPr lang="ru-RU" dirty="0" smtClean="0"/>
              <a:t> </a:t>
            </a:r>
            <a:endParaRPr lang="ru-RU" i="1" u="sng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658421"/>
              </p:ext>
            </p:extLst>
          </p:nvPr>
        </p:nvGraphicFramePr>
        <p:xfrm>
          <a:off x="1475656" y="5229201"/>
          <a:ext cx="6096000" cy="125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18845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сходство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отличия</a:t>
                      </a:r>
                      <a:endParaRPr lang="ru-RU" dirty="0"/>
                    </a:p>
                  </a:txBody>
                  <a:tcPr/>
                </a:tc>
              </a:tr>
              <a:tr h="418845">
                <a:tc>
                  <a:txBody>
                    <a:bodyPr/>
                    <a:lstStyle/>
                    <a:p>
                      <a:r>
                        <a:rPr lang="ru-RU" dirty="0" smtClean="0"/>
                        <a:t>Птицы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8845">
                <a:tc>
                  <a:txBody>
                    <a:bodyPr/>
                    <a:lstStyle/>
                    <a:p>
                      <a:r>
                        <a:rPr lang="ru-RU" dirty="0" smtClean="0"/>
                        <a:t>Млекопитающие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06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106690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Задание.</a:t>
            </a:r>
            <a:br>
              <a:rPr lang="ru-RU" dirty="0" smtClean="0"/>
            </a:br>
            <a:r>
              <a:rPr lang="ru-RU" dirty="0" smtClean="0"/>
              <a:t>Попробуйте по аналогии составить учебные задания самостоятельно по своим предметам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70875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369</Words>
  <Application>Microsoft Office PowerPoint</Application>
  <PresentationFormat>Экран (4:3)</PresentationFormat>
  <Paragraphs>54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Мастер – класс  Учебные задания как одно из средств достижения планируемых результатов ФГОС в рамках предмета «Биология».</vt:lpstr>
      <vt:lpstr>Планируемые результаты – это …</vt:lpstr>
      <vt:lpstr>Презентация PowerPoint</vt:lpstr>
      <vt:lpstr>Что такое учебное задание?</vt:lpstr>
      <vt:lpstr>Презентация PowerPoint</vt:lpstr>
      <vt:lpstr>Виды УЗ</vt:lpstr>
      <vt:lpstr>Примеры УЗ:</vt:lpstr>
      <vt:lpstr>Презентация PowerPoint</vt:lpstr>
      <vt:lpstr>Задание. Попробуйте по аналогии составить учебные задания самостоятельно по своим предметам</vt:lpstr>
      <vt:lpstr>Результативность применения УЗ</vt:lpstr>
      <vt:lpstr>Презентация PowerPoint</vt:lpstr>
      <vt:lpstr>Желаю творческих успехов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 «Проектирование системы  учебных заданий как средства достижения планируемых результатов ФГОС».</dc:title>
  <dc:creator>User</dc:creator>
  <cp:lastModifiedBy>Пользователь Windows</cp:lastModifiedBy>
  <cp:revision>32</cp:revision>
  <dcterms:created xsi:type="dcterms:W3CDTF">2017-04-16T11:39:25Z</dcterms:created>
  <dcterms:modified xsi:type="dcterms:W3CDTF">2020-01-22T02:16:34Z</dcterms:modified>
</cp:coreProperties>
</file>