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9" r:id="rId5"/>
    <p:sldId id="258"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C836E4C-BCBC-4AFD-A3F5-0E344491444E}" type="datetimeFigureOut">
              <a:rPr lang="ru-RU" smtClean="0"/>
              <a:t>25.08.2024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EF6F29-AD79-4B94-86D9-0352A0FCB439}" type="slidenum">
              <a:rPr lang="ru-RU" smtClean="0"/>
              <a:t>‹#›</a:t>
            </a:fld>
            <a:endParaRPr lang="ru-RU"/>
          </a:p>
        </p:txBody>
      </p:sp>
    </p:spTree>
    <p:extLst>
      <p:ext uri="{BB962C8B-B14F-4D97-AF65-F5344CB8AC3E}">
        <p14:creationId xmlns:p14="http://schemas.microsoft.com/office/powerpoint/2010/main" val="844575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C836E4C-BCBC-4AFD-A3F5-0E344491444E}" type="datetimeFigureOut">
              <a:rPr lang="ru-RU" smtClean="0"/>
              <a:t>25.08.2024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EF6F29-AD79-4B94-86D9-0352A0FCB439}" type="slidenum">
              <a:rPr lang="ru-RU" smtClean="0"/>
              <a:t>‹#›</a:t>
            </a:fld>
            <a:endParaRPr lang="ru-RU"/>
          </a:p>
        </p:txBody>
      </p:sp>
    </p:spTree>
    <p:extLst>
      <p:ext uri="{BB962C8B-B14F-4D97-AF65-F5344CB8AC3E}">
        <p14:creationId xmlns:p14="http://schemas.microsoft.com/office/powerpoint/2010/main" val="1619183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C836E4C-BCBC-4AFD-A3F5-0E344491444E}" type="datetimeFigureOut">
              <a:rPr lang="ru-RU" smtClean="0"/>
              <a:t>25.08.2024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EF6F29-AD79-4B94-86D9-0352A0FCB439}" type="slidenum">
              <a:rPr lang="ru-RU" smtClean="0"/>
              <a:t>‹#›</a:t>
            </a:fld>
            <a:endParaRPr lang="ru-RU"/>
          </a:p>
        </p:txBody>
      </p:sp>
    </p:spTree>
    <p:extLst>
      <p:ext uri="{BB962C8B-B14F-4D97-AF65-F5344CB8AC3E}">
        <p14:creationId xmlns:p14="http://schemas.microsoft.com/office/powerpoint/2010/main" val="4244323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C836E4C-BCBC-4AFD-A3F5-0E344491444E}" type="datetimeFigureOut">
              <a:rPr lang="ru-RU" smtClean="0"/>
              <a:t>25.08.2024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EF6F29-AD79-4B94-86D9-0352A0FCB439}" type="slidenum">
              <a:rPr lang="ru-RU" smtClean="0"/>
              <a:t>‹#›</a:t>
            </a:fld>
            <a:endParaRPr lang="ru-RU"/>
          </a:p>
        </p:txBody>
      </p:sp>
    </p:spTree>
    <p:extLst>
      <p:ext uri="{BB962C8B-B14F-4D97-AF65-F5344CB8AC3E}">
        <p14:creationId xmlns:p14="http://schemas.microsoft.com/office/powerpoint/2010/main" val="78424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C836E4C-BCBC-4AFD-A3F5-0E344491444E}" type="datetimeFigureOut">
              <a:rPr lang="ru-RU" smtClean="0"/>
              <a:t>25.08.2024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EF6F29-AD79-4B94-86D9-0352A0FCB439}" type="slidenum">
              <a:rPr lang="ru-RU" smtClean="0"/>
              <a:t>‹#›</a:t>
            </a:fld>
            <a:endParaRPr lang="ru-RU"/>
          </a:p>
        </p:txBody>
      </p:sp>
    </p:spTree>
    <p:extLst>
      <p:ext uri="{BB962C8B-B14F-4D97-AF65-F5344CB8AC3E}">
        <p14:creationId xmlns:p14="http://schemas.microsoft.com/office/powerpoint/2010/main" val="926467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C836E4C-BCBC-4AFD-A3F5-0E344491444E}" type="datetimeFigureOut">
              <a:rPr lang="ru-RU" smtClean="0"/>
              <a:t>25.08.2024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EF6F29-AD79-4B94-86D9-0352A0FCB439}" type="slidenum">
              <a:rPr lang="ru-RU" smtClean="0"/>
              <a:t>‹#›</a:t>
            </a:fld>
            <a:endParaRPr lang="ru-RU"/>
          </a:p>
        </p:txBody>
      </p:sp>
    </p:spTree>
    <p:extLst>
      <p:ext uri="{BB962C8B-B14F-4D97-AF65-F5344CB8AC3E}">
        <p14:creationId xmlns:p14="http://schemas.microsoft.com/office/powerpoint/2010/main" val="2225254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C836E4C-BCBC-4AFD-A3F5-0E344491444E}" type="datetimeFigureOut">
              <a:rPr lang="ru-RU" smtClean="0"/>
              <a:t>25.08.2024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AEF6F29-AD79-4B94-86D9-0352A0FCB439}" type="slidenum">
              <a:rPr lang="ru-RU" smtClean="0"/>
              <a:t>‹#›</a:t>
            </a:fld>
            <a:endParaRPr lang="ru-RU"/>
          </a:p>
        </p:txBody>
      </p:sp>
    </p:spTree>
    <p:extLst>
      <p:ext uri="{BB962C8B-B14F-4D97-AF65-F5344CB8AC3E}">
        <p14:creationId xmlns:p14="http://schemas.microsoft.com/office/powerpoint/2010/main" val="2715551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C836E4C-BCBC-4AFD-A3F5-0E344491444E}" type="datetimeFigureOut">
              <a:rPr lang="ru-RU" smtClean="0"/>
              <a:t>25.08.2024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AEF6F29-AD79-4B94-86D9-0352A0FCB439}" type="slidenum">
              <a:rPr lang="ru-RU" smtClean="0"/>
              <a:t>‹#›</a:t>
            </a:fld>
            <a:endParaRPr lang="ru-RU"/>
          </a:p>
        </p:txBody>
      </p:sp>
    </p:spTree>
    <p:extLst>
      <p:ext uri="{BB962C8B-B14F-4D97-AF65-F5344CB8AC3E}">
        <p14:creationId xmlns:p14="http://schemas.microsoft.com/office/powerpoint/2010/main" val="1128537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C836E4C-BCBC-4AFD-A3F5-0E344491444E}" type="datetimeFigureOut">
              <a:rPr lang="ru-RU" smtClean="0"/>
              <a:t>25.08.2024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AEF6F29-AD79-4B94-86D9-0352A0FCB439}" type="slidenum">
              <a:rPr lang="ru-RU" smtClean="0"/>
              <a:t>‹#›</a:t>
            </a:fld>
            <a:endParaRPr lang="ru-RU"/>
          </a:p>
        </p:txBody>
      </p:sp>
    </p:spTree>
    <p:extLst>
      <p:ext uri="{BB962C8B-B14F-4D97-AF65-F5344CB8AC3E}">
        <p14:creationId xmlns:p14="http://schemas.microsoft.com/office/powerpoint/2010/main" val="339747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C836E4C-BCBC-4AFD-A3F5-0E344491444E}" type="datetimeFigureOut">
              <a:rPr lang="ru-RU" smtClean="0"/>
              <a:t>25.08.2024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EF6F29-AD79-4B94-86D9-0352A0FCB439}" type="slidenum">
              <a:rPr lang="ru-RU" smtClean="0"/>
              <a:t>‹#›</a:t>
            </a:fld>
            <a:endParaRPr lang="ru-RU"/>
          </a:p>
        </p:txBody>
      </p:sp>
    </p:spTree>
    <p:extLst>
      <p:ext uri="{BB962C8B-B14F-4D97-AF65-F5344CB8AC3E}">
        <p14:creationId xmlns:p14="http://schemas.microsoft.com/office/powerpoint/2010/main" val="2974935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C836E4C-BCBC-4AFD-A3F5-0E344491444E}" type="datetimeFigureOut">
              <a:rPr lang="ru-RU" smtClean="0"/>
              <a:t>25.08.2024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EF6F29-AD79-4B94-86D9-0352A0FCB439}" type="slidenum">
              <a:rPr lang="ru-RU" smtClean="0"/>
              <a:t>‹#›</a:t>
            </a:fld>
            <a:endParaRPr lang="ru-RU"/>
          </a:p>
        </p:txBody>
      </p:sp>
    </p:spTree>
    <p:extLst>
      <p:ext uri="{BB962C8B-B14F-4D97-AF65-F5344CB8AC3E}">
        <p14:creationId xmlns:p14="http://schemas.microsoft.com/office/powerpoint/2010/main" val="1355156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836E4C-BCBC-4AFD-A3F5-0E344491444E}" type="datetimeFigureOut">
              <a:rPr lang="ru-RU" smtClean="0"/>
              <a:t>25.08.2024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EF6F29-AD79-4B94-86D9-0352A0FCB439}" type="slidenum">
              <a:rPr lang="ru-RU" smtClean="0"/>
              <a:t>‹#›</a:t>
            </a:fld>
            <a:endParaRPr lang="ru-RU"/>
          </a:p>
        </p:txBody>
      </p:sp>
    </p:spTree>
    <p:extLst>
      <p:ext uri="{BB962C8B-B14F-4D97-AF65-F5344CB8AC3E}">
        <p14:creationId xmlns:p14="http://schemas.microsoft.com/office/powerpoint/2010/main" val="1391995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a:p>
        </p:txBody>
      </p:sp>
      <p:pic>
        <p:nvPicPr>
          <p:cNvPr id="1028" name="Picture 4" descr="https://fsd.multiurok.ru/html/2019/12/14/s_5df51ad481e3e/1290347_2.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 y="0"/>
            <a:ext cx="916915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884784" y="476672"/>
            <a:ext cx="7848872" cy="5983176"/>
          </a:xfrm>
          <a:prstGeom prst="rect">
            <a:avLst/>
          </a:prstGeom>
        </p:spPr>
        <p:txBody>
          <a:bodyPr wrap="square">
            <a:spAutoFit/>
          </a:bodyPr>
          <a:lstStyle/>
          <a:p>
            <a:pPr algn="ctr">
              <a:lnSpc>
                <a:spcPct val="115000"/>
              </a:lnSpc>
              <a:spcAft>
                <a:spcPts val="0"/>
              </a:spcAft>
            </a:pPr>
            <a:r>
              <a:rPr lang="ru-RU" sz="2400" dirty="0" smtClean="0">
                <a:solidFill>
                  <a:srgbClr val="000000"/>
                </a:solidFill>
                <a:effectLst/>
                <a:latin typeface="Times New Roman"/>
                <a:ea typeface="Times New Roman"/>
                <a:cs typeface="Times New Roman"/>
              </a:rPr>
              <a:t>Муниципальное дошкольное образовательное </a:t>
            </a:r>
          </a:p>
          <a:p>
            <a:pPr algn="ctr">
              <a:lnSpc>
                <a:spcPct val="115000"/>
              </a:lnSpc>
              <a:spcAft>
                <a:spcPts val="0"/>
              </a:spcAft>
            </a:pPr>
            <a:r>
              <a:rPr lang="ru-RU" sz="2400" dirty="0" smtClean="0">
                <a:solidFill>
                  <a:srgbClr val="000000"/>
                </a:solidFill>
                <a:effectLst/>
                <a:latin typeface="Times New Roman"/>
                <a:ea typeface="Times New Roman"/>
                <a:cs typeface="Times New Roman"/>
              </a:rPr>
              <a:t>учреждение –детский сад «Звездочка»</a:t>
            </a:r>
            <a:endParaRPr lang="ru-RU" sz="2400" dirty="0">
              <a:ea typeface="Calibri"/>
              <a:cs typeface="Times New Roman"/>
            </a:endParaRPr>
          </a:p>
          <a:p>
            <a:pPr algn="ctr">
              <a:lnSpc>
                <a:spcPct val="115000"/>
              </a:lnSpc>
              <a:spcAft>
                <a:spcPts val="0"/>
              </a:spcAft>
            </a:pPr>
            <a:r>
              <a:rPr lang="ru-RU" sz="2400" dirty="0" smtClean="0">
                <a:solidFill>
                  <a:srgbClr val="000000"/>
                </a:solidFill>
                <a:effectLst/>
                <a:latin typeface="Times New Roman"/>
                <a:ea typeface="Times New Roman"/>
                <a:cs typeface="Times New Roman"/>
              </a:rPr>
              <a:t>комбинированного вида</a:t>
            </a:r>
            <a:endParaRPr lang="ru-RU" sz="2400" dirty="0">
              <a:ea typeface="Calibri"/>
              <a:cs typeface="Times New Roman"/>
            </a:endParaRPr>
          </a:p>
          <a:p>
            <a:pPr algn="ctr">
              <a:lnSpc>
                <a:spcPct val="115000"/>
              </a:lnSpc>
              <a:spcAft>
                <a:spcPts val="0"/>
              </a:spcAft>
            </a:pPr>
            <a:r>
              <a:rPr lang="ru-RU" sz="2400" dirty="0" smtClean="0">
                <a:solidFill>
                  <a:srgbClr val="000000"/>
                </a:solidFill>
                <a:effectLst/>
                <a:latin typeface="Times New Roman"/>
                <a:ea typeface="Times New Roman"/>
                <a:cs typeface="Times New Roman"/>
              </a:rPr>
              <a:t> </a:t>
            </a:r>
            <a:endParaRPr lang="ru-RU" sz="1200" dirty="0">
              <a:ea typeface="Calibri"/>
              <a:cs typeface="Times New Roman"/>
            </a:endParaRPr>
          </a:p>
          <a:p>
            <a:pPr algn="ctr">
              <a:lnSpc>
                <a:spcPct val="115000"/>
              </a:lnSpc>
              <a:spcAft>
                <a:spcPts val="0"/>
              </a:spcAft>
            </a:pPr>
            <a:r>
              <a:rPr lang="ru-RU" sz="3200" b="1" dirty="0" smtClean="0">
                <a:ln w="9525" cap="flat" cmpd="sng" algn="ctr">
                  <a:solidFill>
                    <a:srgbClr val="FFFFFF"/>
                  </a:solidFill>
                  <a:prstDash val="solid"/>
                  <a:round/>
                </a:ln>
                <a:solidFill>
                  <a:srgbClr val="00B050"/>
                </a:solidFill>
                <a:effectLst>
                  <a:glow rad="63500">
                    <a:srgbClr val="2D9DFF">
                      <a:alpha val="40000"/>
                    </a:srgbClr>
                  </a:glow>
                  <a:outerShdw blurRad="12700" dist="38100" dir="2700000" algn="tl">
                    <a:srgbClr val="8FAADC"/>
                  </a:outerShdw>
                </a:effectLst>
                <a:latin typeface="Times New Roman"/>
                <a:ea typeface="Times New Roman"/>
                <a:cs typeface="Times New Roman"/>
              </a:rPr>
              <a:t>ПРОЕКТ</a:t>
            </a:r>
            <a:endParaRPr lang="ru-RU" sz="1200" dirty="0">
              <a:ea typeface="Calibri"/>
              <a:cs typeface="Times New Roman"/>
            </a:endParaRPr>
          </a:p>
          <a:p>
            <a:pPr algn="ctr">
              <a:lnSpc>
                <a:spcPct val="115000"/>
              </a:lnSpc>
              <a:spcAft>
                <a:spcPts val="0"/>
              </a:spcAft>
            </a:pPr>
            <a:r>
              <a:rPr lang="ru-RU" sz="4800" b="1" dirty="0" smtClean="0">
                <a:solidFill>
                  <a:srgbClr val="2E74B5"/>
                </a:solidFill>
                <a:effectLst>
                  <a:glow rad="63500">
                    <a:srgbClr val="1464F4">
                      <a:alpha val="40000"/>
                    </a:srgbClr>
                  </a:glow>
                </a:effectLst>
                <a:latin typeface="Times New Roman"/>
                <a:ea typeface="Times New Roman"/>
                <a:cs typeface="Times New Roman"/>
              </a:rPr>
              <a:t>«Этот удивительный мир книги»</a:t>
            </a:r>
          </a:p>
          <a:p>
            <a:pPr indent="228600" algn="r">
              <a:spcAft>
                <a:spcPts val="0"/>
              </a:spcAft>
            </a:pPr>
            <a:endParaRPr lang="ru-RU" sz="1400" b="1" dirty="0" smtClean="0">
              <a:solidFill>
                <a:srgbClr val="111111"/>
              </a:solidFill>
              <a:effectLst/>
              <a:latin typeface="Arial"/>
              <a:ea typeface="Times New Roman"/>
            </a:endParaRPr>
          </a:p>
          <a:p>
            <a:pPr indent="228600" algn="r">
              <a:spcAft>
                <a:spcPts val="0"/>
              </a:spcAft>
            </a:pPr>
            <a:r>
              <a:rPr lang="ru-RU" sz="1400" b="1" dirty="0" smtClean="0">
                <a:solidFill>
                  <a:srgbClr val="111111"/>
                </a:solidFill>
                <a:effectLst/>
                <a:latin typeface="Arial"/>
                <a:ea typeface="Times New Roman"/>
              </a:rPr>
              <a:t>Воспитатель: Бочкарева</a:t>
            </a:r>
            <a:endParaRPr lang="ru-RU" sz="1400" dirty="0" smtClean="0">
              <a:effectLst/>
              <a:latin typeface="Times New Roman"/>
              <a:ea typeface="Times New Roman"/>
            </a:endParaRPr>
          </a:p>
          <a:p>
            <a:pPr indent="228600" algn="r">
              <a:spcAft>
                <a:spcPts val="0"/>
              </a:spcAft>
            </a:pPr>
            <a:r>
              <a:rPr lang="ru-RU" sz="1400" b="1" dirty="0" smtClean="0">
                <a:solidFill>
                  <a:srgbClr val="111111"/>
                </a:solidFill>
                <a:effectLst/>
                <a:latin typeface="Arial"/>
                <a:ea typeface="Times New Roman"/>
              </a:rPr>
              <a:t>Екатерина Анатольевна</a:t>
            </a:r>
          </a:p>
          <a:p>
            <a:pPr indent="228600" algn="r">
              <a:spcAft>
                <a:spcPts val="0"/>
              </a:spcAft>
            </a:pPr>
            <a:endParaRPr lang="ru-RU" sz="1400" b="1" dirty="0">
              <a:solidFill>
                <a:srgbClr val="111111"/>
              </a:solidFill>
              <a:latin typeface="Arial"/>
              <a:ea typeface="Times New Roman"/>
            </a:endParaRPr>
          </a:p>
          <a:p>
            <a:pPr indent="228600" algn="r">
              <a:spcAft>
                <a:spcPts val="0"/>
              </a:spcAft>
            </a:pPr>
            <a:r>
              <a:rPr lang="ru-RU" sz="1400" b="1" dirty="0" smtClean="0">
                <a:solidFill>
                  <a:srgbClr val="111111"/>
                </a:solidFill>
                <a:effectLst/>
                <a:latin typeface="Arial"/>
                <a:ea typeface="Times New Roman"/>
              </a:rPr>
              <a:t>2021год</a:t>
            </a:r>
            <a:endParaRPr lang="ru-RU" sz="1400" dirty="0" smtClean="0">
              <a:effectLst/>
              <a:latin typeface="Times New Roman"/>
              <a:ea typeface="Times New Roman"/>
            </a:endParaRPr>
          </a:p>
          <a:p>
            <a:pPr algn="r">
              <a:lnSpc>
                <a:spcPct val="115000"/>
              </a:lnSpc>
              <a:spcAft>
                <a:spcPts val="0"/>
              </a:spcAft>
            </a:pPr>
            <a:endParaRPr lang="ru-RU" sz="4800" dirty="0">
              <a:ea typeface="Calibri"/>
              <a:cs typeface="Times New Roman"/>
            </a:endParaRPr>
          </a:p>
        </p:txBody>
      </p:sp>
    </p:spTree>
    <p:extLst>
      <p:ext uri="{BB962C8B-B14F-4D97-AF65-F5344CB8AC3E}">
        <p14:creationId xmlns:p14="http://schemas.microsoft.com/office/powerpoint/2010/main" val="2527900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2050" name="Picture 2" descr="https://i.pinimg.com/736x/39/c6/f0/39c6f01fcef180a342ee73b6c9da8df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647"/>
            <a:ext cx="9180512" cy="6833175"/>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043608" y="476672"/>
            <a:ext cx="7992888" cy="5439951"/>
          </a:xfrm>
          <a:prstGeom prst="rect">
            <a:avLst/>
          </a:prstGeom>
        </p:spPr>
        <p:txBody>
          <a:bodyPr wrap="square">
            <a:spAutoFit/>
          </a:bodyPr>
          <a:lstStyle/>
          <a:p>
            <a:pPr indent="228600">
              <a:spcAft>
                <a:spcPts val="0"/>
              </a:spcAft>
            </a:pPr>
            <a:r>
              <a:rPr lang="ru-RU" sz="1600" b="1" dirty="0" smtClean="0">
                <a:solidFill>
                  <a:srgbClr val="111111"/>
                </a:solidFill>
                <a:effectLst/>
                <a:latin typeface="Arial"/>
                <a:ea typeface="Times New Roman"/>
              </a:rPr>
              <a:t>Тип проекта:</a:t>
            </a:r>
            <a:r>
              <a:rPr lang="ru-RU" sz="1600" dirty="0" smtClean="0">
                <a:solidFill>
                  <a:srgbClr val="111111"/>
                </a:solidFill>
                <a:effectLst/>
                <a:latin typeface="Arial"/>
                <a:ea typeface="Times New Roman"/>
              </a:rPr>
              <a:t> групповой, познавательно-творческий, художественно-речевой, краткосрочный.</a:t>
            </a:r>
            <a:endParaRPr lang="ru-RU" sz="1600" dirty="0" smtClean="0">
              <a:effectLst/>
              <a:latin typeface="Times New Roman"/>
              <a:ea typeface="Times New Roman"/>
            </a:endParaRPr>
          </a:p>
          <a:p>
            <a:pPr indent="228600">
              <a:spcAft>
                <a:spcPts val="0"/>
              </a:spcAft>
            </a:pPr>
            <a:r>
              <a:rPr lang="ru-RU" sz="1600" b="1" dirty="0" smtClean="0">
                <a:solidFill>
                  <a:srgbClr val="111111"/>
                </a:solidFill>
                <a:effectLst/>
                <a:latin typeface="Arial"/>
                <a:ea typeface="Times New Roman"/>
              </a:rPr>
              <a:t>Участники проекта:</a:t>
            </a:r>
            <a:r>
              <a:rPr lang="ru-RU" sz="1600" dirty="0" smtClean="0">
                <a:solidFill>
                  <a:srgbClr val="111111"/>
                </a:solidFill>
                <a:effectLst/>
                <a:latin typeface="Arial"/>
                <a:ea typeface="Times New Roman"/>
              </a:rPr>
              <a:t> дети подготовительной к школе группы, воспитатель, родители.</a:t>
            </a:r>
            <a:endParaRPr lang="ru-RU" sz="1600" dirty="0" smtClean="0">
              <a:effectLst/>
              <a:latin typeface="Times New Roman"/>
              <a:ea typeface="Times New Roman"/>
            </a:endParaRPr>
          </a:p>
          <a:p>
            <a:pPr indent="228600">
              <a:spcAft>
                <a:spcPts val="0"/>
              </a:spcAft>
            </a:pPr>
            <a:r>
              <a:rPr lang="ru-RU" sz="1600" b="1" dirty="0" smtClean="0">
                <a:solidFill>
                  <a:srgbClr val="111111"/>
                </a:solidFill>
                <a:effectLst/>
                <a:latin typeface="Arial"/>
                <a:ea typeface="Times New Roman"/>
              </a:rPr>
              <a:t>Актуальность.</a:t>
            </a:r>
            <a:endParaRPr lang="ru-RU" sz="1600" dirty="0" smtClean="0">
              <a:effectLst/>
              <a:latin typeface="Times New Roman"/>
              <a:ea typeface="Times New Roman"/>
            </a:endParaRPr>
          </a:p>
          <a:p>
            <a:pPr indent="228600" algn="just">
              <a:spcBef>
                <a:spcPts val="1125"/>
              </a:spcBef>
              <a:spcAft>
                <a:spcPts val="1125"/>
              </a:spcAft>
            </a:pPr>
            <a:r>
              <a:rPr lang="ru-RU" sz="1600" dirty="0" smtClean="0">
                <a:solidFill>
                  <a:srgbClr val="111111"/>
                </a:solidFill>
                <a:effectLst/>
                <a:latin typeface="Arial"/>
                <a:ea typeface="Times New Roman"/>
              </a:rPr>
              <a:t>Современный мир – мир мультимедийных технологий. С самого раннего возраста ребенка, многие современные родители для того, чтобы занять чем-то усаживают его перед телевизором, компьютером. В связи с этим принижается роль чтения книг. Но значение книг для ребенка очень велико. Книги служат для того, чтоб расширять представление ребенка о мире, знакомить его с вещами, природой, всем, что его окружает, развивать взгляды, мировоззрение, культуру, внутренний мир человека. Книга для ребенка является источником знаний, развития, познания мира. Она помогает воспитывать человека, учит любить свою Родину, оценивать поступки, понимать жизнь.</a:t>
            </a:r>
            <a:endParaRPr lang="ru-RU" sz="1600" dirty="0" smtClean="0">
              <a:effectLst/>
              <a:latin typeface="Times New Roman"/>
              <a:ea typeface="Times New Roman"/>
            </a:endParaRPr>
          </a:p>
          <a:p>
            <a:pPr indent="228600" algn="just">
              <a:spcBef>
                <a:spcPts val="1125"/>
              </a:spcBef>
              <a:spcAft>
                <a:spcPts val="1125"/>
              </a:spcAft>
            </a:pPr>
            <a:r>
              <a:rPr lang="ru-RU" sz="1600" dirty="0" smtClean="0">
                <a:solidFill>
                  <a:srgbClr val="111111"/>
                </a:solidFill>
                <a:effectLst/>
                <a:latin typeface="Arial"/>
                <a:ea typeface="Times New Roman"/>
              </a:rPr>
              <a:t>Чтение в дошкольном возрасте открывает волшебный мир. Юный читатель легко вживается в роли главных героев произведений, вместе с ними сталкивается с трудностями и находит решение. Это развивает социальные навыки, прививает основы нравственности — понятия добра и зла, хорошего и плохого. Чтение книг дошкольникам развивает гибкость ума, делает речь ребёнка богатой и правильной, и конечно же, готовит к успешному обучению в школе.</a:t>
            </a:r>
            <a:endParaRPr lang="ru-RU" sz="1600" dirty="0">
              <a:effectLst/>
              <a:latin typeface="Times New Roman"/>
              <a:ea typeface="Times New Roman"/>
            </a:endParaRPr>
          </a:p>
        </p:txBody>
      </p:sp>
    </p:spTree>
    <p:extLst>
      <p:ext uri="{BB962C8B-B14F-4D97-AF65-F5344CB8AC3E}">
        <p14:creationId xmlns:p14="http://schemas.microsoft.com/office/powerpoint/2010/main" val="680961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2050" name="Picture 2" descr="https://i.pinimg.com/736x/39/c6/f0/39c6f01fcef180a342ee73b6c9da8df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1" y="51018"/>
            <a:ext cx="9180512" cy="6833175"/>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259632" y="328816"/>
            <a:ext cx="7704856" cy="6504345"/>
          </a:xfrm>
          <a:prstGeom prst="rect">
            <a:avLst/>
          </a:prstGeom>
        </p:spPr>
        <p:txBody>
          <a:bodyPr wrap="square">
            <a:spAutoFit/>
          </a:bodyPr>
          <a:lstStyle/>
          <a:p>
            <a:pPr indent="228600">
              <a:spcAft>
                <a:spcPts val="0"/>
              </a:spcAft>
            </a:pPr>
            <a:r>
              <a:rPr lang="ru-RU" b="1" dirty="0" smtClean="0">
                <a:solidFill>
                  <a:srgbClr val="111111"/>
                </a:solidFill>
                <a:effectLst/>
                <a:latin typeface="Arial"/>
                <a:ea typeface="Times New Roman"/>
              </a:rPr>
              <a:t>Цель проекта:</a:t>
            </a:r>
            <a:endParaRPr lang="ru-RU" sz="1600" dirty="0" smtClean="0">
              <a:effectLst/>
              <a:latin typeface="Times New Roman"/>
              <a:ea typeface="Times New Roman"/>
            </a:endParaRPr>
          </a:p>
          <a:p>
            <a:pPr indent="228600">
              <a:spcBef>
                <a:spcPts val="1125"/>
              </a:spcBef>
              <a:spcAft>
                <a:spcPts val="1125"/>
              </a:spcAft>
            </a:pPr>
            <a:r>
              <a:rPr lang="ru-RU" dirty="0" smtClean="0">
                <a:solidFill>
                  <a:srgbClr val="111111"/>
                </a:solidFill>
                <a:effectLst/>
                <a:latin typeface="Arial"/>
                <a:ea typeface="Times New Roman"/>
              </a:rPr>
              <a:t>развитие устойчивого интереса к художественной литературе, воспитание будущих книголюбов.</a:t>
            </a:r>
            <a:endParaRPr lang="ru-RU" sz="1600" dirty="0" smtClean="0">
              <a:effectLst/>
              <a:latin typeface="Times New Roman"/>
              <a:ea typeface="Times New Roman"/>
            </a:endParaRPr>
          </a:p>
          <a:p>
            <a:pPr indent="228600">
              <a:spcAft>
                <a:spcPts val="0"/>
              </a:spcAft>
            </a:pPr>
            <a:r>
              <a:rPr lang="ru-RU" b="1" dirty="0" smtClean="0">
                <a:solidFill>
                  <a:srgbClr val="111111"/>
                </a:solidFill>
                <a:effectLst/>
                <a:latin typeface="Arial"/>
                <a:ea typeface="Times New Roman"/>
              </a:rPr>
              <a:t>Задачи проекта:</a:t>
            </a:r>
            <a:endParaRPr lang="ru-RU" sz="1600" dirty="0" smtClean="0">
              <a:effectLst/>
              <a:latin typeface="Times New Roman"/>
              <a:ea typeface="Times New Roman"/>
            </a:endParaRPr>
          </a:p>
          <a:p>
            <a:pPr indent="228600">
              <a:spcBef>
                <a:spcPts val="1125"/>
              </a:spcBef>
              <a:spcAft>
                <a:spcPts val="1125"/>
              </a:spcAft>
            </a:pPr>
            <a:r>
              <a:rPr lang="ru-RU" dirty="0" smtClean="0">
                <a:solidFill>
                  <a:srgbClr val="111111"/>
                </a:solidFill>
                <a:effectLst/>
                <a:latin typeface="Arial"/>
                <a:ea typeface="Times New Roman"/>
              </a:rPr>
              <a:t>-познакомить с историей создания книги;</a:t>
            </a:r>
            <a:endParaRPr lang="ru-RU" sz="1600" dirty="0" smtClean="0">
              <a:effectLst/>
              <a:latin typeface="Times New Roman"/>
              <a:ea typeface="Times New Roman"/>
            </a:endParaRPr>
          </a:p>
          <a:p>
            <a:pPr indent="228600">
              <a:spcBef>
                <a:spcPts val="1125"/>
              </a:spcBef>
              <a:spcAft>
                <a:spcPts val="1125"/>
              </a:spcAft>
            </a:pPr>
            <a:r>
              <a:rPr lang="ru-RU" dirty="0" smtClean="0">
                <a:solidFill>
                  <a:srgbClr val="111111"/>
                </a:solidFill>
                <a:effectLst/>
                <a:latin typeface="Arial"/>
                <a:ea typeface="Times New Roman"/>
              </a:rPr>
              <a:t>-познакомить с работой библиотеки, с правилами поведения в библиотеке;</a:t>
            </a:r>
            <a:endParaRPr lang="ru-RU" sz="1600" dirty="0" smtClean="0">
              <a:effectLst/>
              <a:latin typeface="Times New Roman"/>
              <a:ea typeface="Times New Roman"/>
            </a:endParaRPr>
          </a:p>
          <a:p>
            <a:pPr indent="228600">
              <a:spcBef>
                <a:spcPts val="1125"/>
              </a:spcBef>
              <a:spcAft>
                <a:spcPts val="1125"/>
              </a:spcAft>
            </a:pPr>
            <a:r>
              <a:rPr lang="ru-RU" dirty="0" smtClean="0">
                <a:solidFill>
                  <a:srgbClr val="111111"/>
                </a:solidFill>
                <a:effectLst/>
                <a:latin typeface="Arial"/>
                <a:ea typeface="Times New Roman"/>
              </a:rPr>
              <a:t>-закреплять правила обращения с книгой;</a:t>
            </a:r>
            <a:endParaRPr lang="ru-RU" sz="1600" dirty="0" smtClean="0">
              <a:effectLst/>
              <a:latin typeface="Times New Roman"/>
              <a:ea typeface="Times New Roman"/>
            </a:endParaRPr>
          </a:p>
          <a:p>
            <a:pPr indent="228600">
              <a:spcBef>
                <a:spcPts val="1125"/>
              </a:spcBef>
              <a:spcAft>
                <a:spcPts val="1125"/>
              </a:spcAft>
            </a:pPr>
            <a:r>
              <a:rPr lang="ru-RU" dirty="0" smtClean="0">
                <a:solidFill>
                  <a:srgbClr val="111111"/>
                </a:solidFill>
                <a:effectLst/>
                <a:latin typeface="Arial"/>
                <a:ea typeface="Times New Roman"/>
              </a:rPr>
              <a:t>-развивать творческий потенциал каждого участника проекта в разных видах детской деятельности;</a:t>
            </a:r>
            <a:endParaRPr lang="ru-RU" sz="1600" dirty="0" smtClean="0">
              <a:effectLst/>
              <a:latin typeface="Times New Roman"/>
              <a:ea typeface="Times New Roman"/>
            </a:endParaRPr>
          </a:p>
          <a:p>
            <a:pPr indent="228600">
              <a:spcBef>
                <a:spcPts val="1125"/>
              </a:spcBef>
              <a:spcAft>
                <a:spcPts val="1125"/>
              </a:spcAft>
            </a:pPr>
            <a:r>
              <a:rPr lang="ru-RU" dirty="0" smtClean="0">
                <a:solidFill>
                  <a:srgbClr val="111111"/>
                </a:solidFill>
                <a:effectLst/>
                <a:latin typeface="Arial"/>
                <a:ea typeface="Times New Roman"/>
              </a:rPr>
              <a:t>-воспитывать интерес к книгам;</a:t>
            </a:r>
            <a:endParaRPr lang="ru-RU" sz="1600" dirty="0" smtClean="0">
              <a:effectLst/>
              <a:latin typeface="Times New Roman"/>
              <a:ea typeface="Times New Roman"/>
            </a:endParaRPr>
          </a:p>
          <a:p>
            <a:pPr indent="228600">
              <a:spcBef>
                <a:spcPts val="1125"/>
              </a:spcBef>
              <a:spcAft>
                <a:spcPts val="1125"/>
              </a:spcAft>
            </a:pPr>
            <a:r>
              <a:rPr lang="ru-RU" dirty="0" smtClean="0">
                <a:solidFill>
                  <a:srgbClr val="111111"/>
                </a:solidFill>
                <a:effectLst/>
                <a:latin typeface="Arial"/>
                <a:ea typeface="Times New Roman"/>
              </a:rPr>
              <a:t>-обогатить словарный запас детей;</a:t>
            </a:r>
            <a:endParaRPr lang="ru-RU" sz="1600" dirty="0" smtClean="0">
              <a:effectLst/>
              <a:latin typeface="Times New Roman"/>
              <a:ea typeface="Times New Roman"/>
            </a:endParaRPr>
          </a:p>
          <a:p>
            <a:pPr indent="228600">
              <a:spcBef>
                <a:spcPts val="1125"/>
              </a:spcBef>
              <a:spcAft>
                <a:spcPts val="1125"/>
              </a:spcAft>
            </a:pPr>
            <a:r>
              <a:rPr lang="ru-RU" dirty="0" smtClean="0">
                <a:solidFill>
                  <a:srgbClr val="111111"/>
                </a:solidFill>
                <a:effectLst/>
                <a:latin typeface="Arial"/>
                <a:ea typeface="Times New Roman"/>
              </a:rPr>
              <a:t>-обогатить педагогический опыт родителей. Привлечь родителей к совместному творчеству с детьми в рамках проекта.</a:t>
            </a:r>
            <a:endParaRPr lang="ru-RU" sz="1600" dirty="0" smtClean="0">
              <a:effectLst/>
              <a:latin typeface="Times New Roman"/>
              <a:ea typeface="Times New Roman"/>
            </a:endParaRPr>
          </a:p>
          <a:p>
            <a:pPr indent="228600">
              <a:spcAft>
                <a:spcPts val="0"/>
              </a:spcAft>
            </a:pPr>
            <a:r>
              <a:rPr lang="ru-RU" b="1" dirty="0" smtClean="0">
                <a:solidFill>
                  <a:srgbClr val="111111"/>
                </a:solidFill>
                <a:effectLst/>
                <a:latin typeface="Arial"/>
                <a:ea typeface="Times New Roman"/>
              </a:rPr>
              <a:t> </a:t>
            </a:r>
            <a:endParaRPr lang="ru-RU" sz="1600" dirty="0">
              <a:effectLst/>
              <a:latin typeface="Times New Roman"/>
              <a:ea typeface="Times New Roman"/>
            </a:endParaRPr>
          </a:p>
        </p:txBody>
      </p:sp>
    </p:spTree>
    <p:extLst>
      <p:ext uri="{BB962C8B-B14F-4D97-AF65-F5344CB8AC3E}">
        <p14:creationId xmlns:p14="http://schemas.microsoft.com/office/powerpoint/2010/main" val="2920957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2050" name="Picture 2" descr="https://i.pinimg.com/736x/39/c6/f0/39c6f01fcef180a342ee73b6c9da8df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647"/>
            <a:ext cx="9180512" cy="6833175"/>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036624" y="188640"/>
            <a:ext cx="7920880" cy="7212231"/>
          </a:xfrm>
          <a:prstGeom prst="rect">
            <a:avLst/>
          </a:prstGeom>
        </p:spPr>
        <p:txBody>
          <a:bodyPr wrap="square">
            <a:spAutoFit/>
          </a:bodyPr>
          <a:lstStyle/>
          <a:p>
            <a:pPr indent="228600">
              <a:spcAft>
                <a:spcPts val="0"/>
              </a:spcAft>
            </a:pPr>
            <a:r>
              <a:rPr lang="ru-RU" b="1" dirty="0" smtClean="0">
                <a:solidFill>
                  <a:srgbClr val="111111"/>
                </a:solidFill>
                <a:effectLst/>
                <a:latin typeface="Arial"/>
                <a:ea typeface="Times New Roman"/>
              </a:rPr>
              <a:t>Планируемый результат:</a:t>
            </a:r>
            <a:endParaRPr lang="ru-RU" sz="16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Участие детей, родителей, педагогов в проекте «Удивительный мир книги» максимально расширит, обогатит, сформирует знания и представления о художественной литературе. </a:t>
            </a:r>
            <a:endParaRPr lang="ru-RU" sz="1400" dirty="0" smtClean="0">
              <a:effectLst/>
              <a:latin typeface="Times New Roman"/>
              <a:ea typeface="Times New Roman"/>
            </a:endParaRPr>
          </a:p>
          <a:p>
            <a:pPr indent="228600">
              <a:spcAft>
                <a:spcPts val="0"/>
              </a:spcAft>
            </a:pPr>
            <a:r>
              <a:rPr lang="ru-RU" b="1" dirty="0" smtClean="0">
                <a:solidFill>
                  <a:srgbClr val="111111"/>
                </a:solidFill>
                <a:effectLst/>
                <a:latin typeface="Arial"/>
                <a:ea typeface="Times New Roman"/>
              </a:rPr>
              <a:t>Этапы реализации проекта.</a:t>
            </a:r>
            <a:endParaRPr lang="ru-RU" sz="1600" dirty="0" smtClean="0">
              <a:effectLst/>
              <a:latin typeface="Times New Roman"/>
              <a:ea typeface="Times New Roman"/>
            </a:endParaRPr>
          </a:p>
          <a:p>
            <a:pPr indent="228600">
              <a:spcAft>
                <a:spcPts val="0"/>
              </a:spcAft>
            </a:pPr>
            <a:r>
              <a:rPr lang="ru-RU" b="1" dirty="0" smtClean="0">
                <a:solidFill>
                  <a:srgbClr val="111111"/>
                </a:solidFill>
                <a:effectLst/>
                <a:latin typeface="Arial"/>
                <a:ea typeface="Times New Roman"/>
              </a:rPr>
              <a:t>1 этап-подготовительный.</a:t>
            </a:r>
            <a:endParaRPr lang="ru-RU" sz="16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1. Изучение и подбор материала.</a:t>
            </a:r>
            <a:endParaRPr lang="ru-RU" sz="14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2. Разработка структуры проекта.</a:t>
            </a:r>
            <a:endParaRPr lang="ru-RU" sz="14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3. Составление тематического планирования мероприятий</a:t>
            </a:r>
            <a:endParaRPr lang="ru-RU" sz="1400" dirty="0" smtClean="0">
              <a:effectLst/>
              <a:latin typeface="Times New Roman"/>
              <a:ea typeface="Times New Roman"/>
            </a:endParaRPr>
          </a:p>
          <a:p>
            <a:pPr indent="228600">
              <a:spcAft>
                <a:spcPts val="0"/>
              </a:spcAft>
            </a:pPr>
            <a:r>
              <a:rPr lang="ru-RU" b="1" dirty="0" smtClean="0">
                <a:solidFill>
                  <a:srgbClr val="111111"/>
                </a:solidFill>
                <a:effectLst/>
                <a:latin typeface="Arial"/>
                <a:ea typeface="Times New Roman"/>
              </a:rPr>
              <a:t>2 этап-основной (практический).</a:t>
            </a:r>
            <a:endParaRPr lang="ru-RU" sz="1600" dirty="0" smtClean="0">
              <a:effectLst/>
              <a:latin typeface="Times New Roman"/>
              <a:ea typeface="Times New Roman"/>
            </a:endParaRPr>
          </a:p>
          <a:p>
            <a:pPr indent="228600">
              <a:spcAft>
                <a:spcPts val="0"/>
              </a:spcAft>
            </a:pPr>
            <a:r>
              <a:rPr lang="ru-RU" b="1" i="1" dirty="0" smtClean="0">
                <a:solidFill>
                  <a:srgbClr val="111111"/>
                </a:solidFill>
                <a:effectLst/>
                <a:latin typeface="Arial"/>
                <a:ea typeface="Times New Roman"/>
              </a:rPr>
              <a:t>Познавательное развитие:</a:t>
            </a:r>
            <a:endParaRPr lang="ru-RU" sz="1600" dirty="0" smtClean="0">
              <a:effectLst/>
              <a:latin typeface="Times New Roman"/>
              <a:ea typeface="Times New Roman"/>
            </a:endParaRPr>
          </a:p>
          <a:p>
            <a:pPr indent="228600">
              <a:spcBef>
                <a:spcPts val="1125"/>
              </a:spcBef>
              <a:spcAft>
                <a:spcPts val="1125"/>
              </a:spcAft>
            </a:pPr>
            <a:r>
              <a:rPr lang="ru-RU" dirty="0" smtClean="0">
                <a:solidFill>
                  <a:srgbClr val="111111"/>
                </a:solidFill>
                <a:effectLst/>
                <a:latin typeface="Arial"/>
                <a:ea typeface="Times New Roman"/>
              </a:rPr>
              <a:t>-</a:t>
            </a:r>
            <a:r>
              <a:rPr lang="ru-RU" sz="1400" dirty="0" smtClean="0">
                <a:solidFill>
                  <a:srgbClr val="111111"/>
                </a:solidFill>
                <a:effectLst/>
                <a:latin typeface="Arial"/>
                <a:ea typeface="Times New Roman"/>
              </a:rPr>
              <a:t>Тематические занятия: «Откуда книга к нам пришла», «Писатели – детям», «Профессия библиотекарь»,</a:t>
            </a:r>
            <a:endParaRPr lang="ru-RU" sz="14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 Беседы: «Мои любимые книги», «Почему надо беречь книги», «Путешествие по сказкам», «Если бы я был писателем», «Как книга к нам пришла», "Библиотека. Правила поведения".</a:t>
            </a:r>
            <a:endParaRPr lang="ru-RU" sz="14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 Показ мультфильмов из серии «Мои любимые сказки»</a:t>
            </a:r>
            <a:endParaRPr lang="ru-RU" sz="14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 Презентация: «Как книга к нам пришла»</a:t>
            </a:r>
            <a:endParaRPr lang="ru-RU" sz="1400" dirty="0" smtClean="0">
              <a:effectLst/>
              <a:latin typeface="Times New Roman"/>
              <a:ea typeface="Times New Roman"/>
            </a:endParaRPr>
          </a:p>
          <a:p>
            <a:pPr indent="228600">
              <a:spcAft>
                <a:spcPts val="0"/>
              </a:spcAft>
            </a:pPr>
            <a:r>
              <a:rPr lang="ru-RU" b="1" i="1" dirty="0" smtClean="0">
                <a:solidFill>
                  <a:srgbClr val="111111"/>
                </a:solidFill>
                <a:effectLst/>
                <a:latin typeface="Arial"/>
                <a:ea typeface="Times New Roman"/>
              </a:rPr>
              <a:t> </a:t>
            </a:r>
            <a:endParaRPr lang="ru-RU" sz="1600" dirty="0" smtClean="0">
              <a:effectLst/>
              <a:latin typeface="Times New Roman"/>
              <a:ea typeface="Times New Roman"/>
            </a:endParaRPr>
          </a:p>
          <a:p>
            <a:pPr indent="228600">
              <a:spcAft>
                <a:spcPts val="0"/>
              </a:spcAft>
            </a:pPr>
            <a:r>
              <a:rPr lang="ru-RU" b="1" i="1" dirty="0" smtClean="0">
                <a:solidFill>
                  <a:srgbClr val="111111"/>
                </a:solidFill>
                <a:effectLst/>
                <a:latin typeface="Arial"/>
                <a:ea typeface="Times New Roman"/>
              </a:rPr>
              <a:t> </a:t>
            </a:r>
            <a:endParaRPr lang="ru-RU" sz="1600" dirty="0" smtClean="0">
              <a:effectLst/>
              <a:latin typeface="Times New Roman"/>
              <a:ea typeface="Times New Roman"/>
            </a:endParaRPr>
          </a:p>
          <a:p>
            <a:pPr indent="228600">
              <a:spcAft>
                <a:spcPts val="0"/>
              </a:spcAft>
            </a:pPr>
            <a:r>
              <a:rPr lang="ru-RU" b="1" i="1" dirty="0" smtClean="0">
                <a:solidFill>
                  <a:srgbClr val="111111"/>
                </a:solidFill>
                <a:effectLst/>
                <a:latin typeface="Arial"/>
                <a:ea typeface="Times New Roman"/>
              </a:rPr>
              <a:t> </a:t>
            </a:r>
            <a:endParaRPr lang="ru-RU" sz="1600" dirty="0">
              <a:effectLst/>
              <a:latin typeface="Times New Roman"/>
              <a:ea typeface="Times New Roman"/>
            </a:endParaRPr>
          </a:p>
        </p:txBody>
      </p:sp>
    </p:spTree>
    <p:extLst>
      <p:ext uri="{BB962C8B-B14F-4D97-AF65-F5344CB8AC3E}">
        <p14:creationId xmlns:p14="http://schemas.microsoft.com/office/powerpoint/2010/main" val="4215739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2050" name="Picture 2" descr="https://i.pinimg.com/736x/39/c6/f0/39c6f01fcef180a342ee73b6c9da8df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647"/>
            <a:ext cx="9180512" cy="6833175"/>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187624" y="476672"/>
            <a:ext cx="7776864" cy="5040560"/>
          </a:xfrm>
          <a:prstGeom prst="rect">
            <a:avLst/>
          </a:prstGeom>
        </p:spPr>
        <p:txBody>
          <a:bodyPr wrap="square">
            <a:spAutoFit/>
          </a:bodyPr>
          <a:lstStyle/>
          <a:p>
            <a:pPr lvl="0" indent="228600"/>
            <a:r>
              <a:rPr lang="ru-RU" b="1" i="1" dirty="0">
                <a:solidFill>
                  <a:srgbClr val="111111"/>
                </a:solidFill>
                <a:latin typeface="Arial"/>
                <a:ea typeface="Times New Roman"/>
              </a:rPr>
              <a:t>Игровая деятельность:</a:t>
            </a:r>
            <a:endParaRPr lang="ru-RU" sz="1600" dirty="0">
              <a:solidFill>
                <a:prstClr val="black"/>
              </a:solidFill>
              <a:latin typeface="Times New Roman"/>
              <a:ea typeface="Times New Roman"/>
            </a:endParaRPr>
          </a:p>
          <a:p>
            <a:pPr lvl="0" indent="228600">
              <a:spcBef>
                <a:spcPts val="1125"/>
              </a:spcBef>
              <a:spcAft>
                <a:spcPts val="1125"/>
              </a:spcAft>
            </a:pPr>
            <a:r>
              <a:rPr lang="ru-RU" dirty="0">
                <a:solidFill>
                  <a:srgbClr val="111111"/>
                </a:solidFill>
                <a:latin typeface="Arial"/>
                <a:ea typeface="Times New Roman"/>
              </a:rPr>
              <a:t>- Сюжетно – ролевые игры: «Семья», «Библиотека», «Книжный магазин»</a:t>
            </a:r>
            <a:endParaRPr lang="ru-RU" sz="1600" dirty="0">
              <a:solidFill>
                <a:prstClr val="black"/>
              </a:solidFill>
              <a:latin typeface="Times New Roman"/>
              <a:ea typeface="Times New Roman"/>
            </a:endParaRPr>
          </a:p>
          <a:p>
            <a:pPr lvl="0" indent="228600">
              <a:spcBef>
                <a:spcPts val="1125"/>
              </a:spcBef>
              <a:spcAft>
                <a:spcPts val="1125"/>
              </a:spcAft>
            </a:pPr>
            <a:r>
              <a:rPr lang="ru-RU" dirty="0">
                <a:solidFill>
                  <a:srgbClr val="111111"/>
                </a:solidFill>
                <a:latin typeface="Arial"/>
                <a:ea typeface="Times New Roman"/>
              </a:rPr>
              <a:t>- Дидактические игры: «Подбери атрибут сказочному герою», «Угадай по описанию», «Из какого произведения герой»</a:t>
            </a:r>
            <a:endParaRPr lang="ru-RU" sz="1600" dirty="0">
              <a:solidFill>
                <a:prstClr val="black"/>
              </a:solidFill>
              <a:latin typeface="Times New Roman"/>
              <a:ea typeface="Times New Roman"/>
            </a:endParaRPr>
          </a:p>
          <a:p>
            <a:pPr lvl="0" indent="228600">
              <a:spcBef>
                <a:spcPts val="1125"/>
              </a:spcBef>
              <a:spcAft>
                <a:spcPts val="1125"/>
              </a:spcAft>
            </a:pPr>
            <a:r>
              <a:rPr lang="ru-RU" dirty="0">
                <a:solidFill>
                  <a:srgbClr val="111111"/>
                </a:solidFill>
                <a:latin typeface="Arial"/>
                <a:ea typeface="Times New Roman"/>
              </a:rPr>
              <a:t>- Настольно – печатные игры: «Сложи картинку», «Герои сказок», «Подбери предмет герою», «Исправь ошибку художника»</a:t>
            </a:r>
            <a:endParaRPr lang="ru-RU" sz="1600" dirty="0">
              <a:solidFill>
                <a:prstClr val="black"/>
              </a:solidFill>
              <a:latin typeface="Times New Roman"/>
              <a:ea typeface="Times New Roman"/>
            </a:endParaRPr>
          </a:p>
          <a:p>
            <a:pPr lvl="0" indent="228600"/>
            <a:r>
              <a:rPr lang="ru-RU" b="1" i="1" dirty="0">
                <a:solidFill>
                  <a:srgbClr val="111111"/>
                </a:solidFill>
                <a:latin typeface="Arial"/>
                <a:ea typeface="Times New Roman"/>
              </a:rPr>
              <a:t>Речевое развитие:</a:t>
            </a:r>
            <a:endParaRPr lang="ru-RU" sz="1600" dirty="0">
              <a:solidFill>
                <a:prstClr val="black"/>
              </a:solidFill>
              <a:latin typeface="Times New Roman"/>
              <a:ea typeface="Times New Roman"/>
            </a:endParaRPr>
          </a:p>
          <a:p>
            <a:pPr lvl="0" indent="228600">
              <a:spcBef>
                <a:spcPts val="1125"/>
              </a:spcBef>
              <a:spcAft>
                <a:spcPts val="1125"/>
              </a:spcAft>
            </a:pPr>
            <a:r>
              <a:rPr lang="ru-RU" dirty="0">
                <a:solidFill>
                  <a:srgbClr val="111111"/>
                </a:solidFill>
                <a:latin typeface="Arial"/>
                <a:ea typeface="Times New Roman"/>
              </a:rPr>
              <a:t>- Чтение художественной литературы.</a:t>
            </a:r>
            <a:endParaRPr lang="ru-RU" sz="1600" dirty="0">
              <a:solidFill>
                <a:prstClr val="black"/>
              </a:solidFill>
              <a:latin typeface="Times New Roman"/>
              <a:ea typeface="Times New Roman"/>
            </a:endParaRPr>
          </a:p>
          <a:p>
            <a:pPr lvl="0" indent="228600">
              <a:spcBef>
                <a:spcPts val="1125"/>
              </a:spcBef>
              <a:spcAft>
                <a:spcPts val="1125"/>
              </a:spcAft>
            </a:pPr>
            <a:r>
              <a:rPr lang="ru-RU" dirty="0">
                <a:solidFill>
                  <a:srgbClr val="111111"/>
                </a:solidFill>
                <a:latin typeface="Arial"/>
                <a:ea typeface="Times New Roman"/>
              </a:rPr>
              <a:t>- Заучивание стихотворений.</a:t>
            </a:r>
            <a:endParaRPr lang="ru-RU" sz="1600" dirty="0">
              <a:solidFill>
                <a:prstClr val="black"/>
              </a:solidFill>
              <a:latin typeface="Times New Roman"/>
              <a:ea typeface="Times New Roman"/>
            </a:endParaRPr>
          </a:p>
          <a:p>
            <a:pPr lvl="0" indent="228600">
              <a:spcBef>
                <a:spcPts val="1125"/>
              </a:spcBef>
              <a:spcAft>
                <a:spcPts val="1125"/>
              </a:spcAft>
            </a:pPr>
            <a:r>
              <a:rPr lang="ru-RU" dirty="0">
                <a:solidFill>
                  <a:srgbClr val="111111"/>
                </a:solidFill>
                <a:latin typeface="Arial"/>
                <a:ea typeface="Times New Roman"/>
              </a:rPr>
              <a:t>- Дидактические словесные игры: «Расскажи сказку», «Узнай по описанию», «В гостях у сказки», «Мой любимый герой»</a:t>
            </a:r>
            <a:endParaRPr lang="ru-RU" sz="1600" dirty="0">
              <a:solidFill>
                <a:prstClr val="black"/>
              </a:solidFill>
              <a:latin typeface="Times New Roman"/>
              <a:ea typeface="Times New Roman"/>
            </a:endParaRPr>
          </a:p>
        </p:txBody>
      </p:sp>
    </p:spTree>
    <p:extLst>
      <p:ext uri="{BB962C8B-B14F-4D97-AF65-F5344CB8AC3E}">
        <p14:creationId xmlns:p14="http://schemas.microsoft.com/office/powerpoint/2010/main" val="2264127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2050" name="Picture 2" descr="https://i.pinimg.com/736x/39/c6/f0/39c6f01fcef180a342ee73b6c9da8df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647"/>
            <a:ext cx="9180512" cy="6833175"/>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331640" y="620688"/>
            <a:ext cx="7704856" cy="4691028"/>
          </a:xfrm>
          <a:prstGeom prst="rect">
            <a:avLst/>
          </a:prstGeom>
        </p:spPr>
        <p:txBody>
          <a:bodyPr wrap="square">
            <a:spAutoFit/>
          </a:bodyPr>
          <a:lstStyle/>
          <a:p>
            <a:pPr indent="228600">
              <a:spcAft>
                <a:spcPts val="0"/>
              </a:spcAft>
            </a:pPr>
            <a:r>
              <a:rPr lang="ru-RU" b="1" i="1" dirty="0" smtClean="0">
                <a:solidFill>
                  <a:srgbClr val="111111"/>
                </a:solidFill>
                <a:effectLst/>
                <a:latin typeface="Arial"/>
                <a:ea typeface="Times New Roman"/>
              </a:rPr>
              <a:t>Художественно – творческая деятельность:</a:t>
            </a:r>
            <a:endParaRPr lang="ru-RU" sz="1600" dirty="0" smtClean="0">
              <a:effectLst/>
              <a:latin typeface="Times New Roman"/>
              <a:ea typeface="Times New Roman"/>
            </a:endParaRPr>
          </a:p>
          <a:p>
            <a:pPr indent="228600">
              <a:spcBef>
                <a:spcPts val="1125"/>
              </a:spcBef>
              <a:spcAft>
                <a:spcPts val="1125"/>
              </a:spcAft>
            </a:pPr>
            <a:r>
              <a:rPr lang="ru-RU" dirty="0" smtClean="0">
                <a:solidFill>
                  <a:srgbClr val="111111"/>
                </a:solidFill>
                <a:effectLst/>
                <a:latin typeface="Arial"/>
                <a:ea typeface="Times New Roman"/>
              </a:rPr>
              <a:t>- Лепка «Сказочный герой», «Посуда для Федоры»</a:t>
            </a:r>
            <a:endParaRPr lang="ru-RU" sz="1600" dirty="0" smtClean="0">
              <a:effectLst/>
              <a:latin typeface="Times New Roman"/>
              <a:ea typeface="Times New Roman"/>
            </a:endParaRPr>
          </a:p>
          <a:p>
            <a:pPr indent="228600">
              <a:spcBef>
                <a:spcPts val="1125"/>
              </a:spcBef>
              <a:spcAft>
                <a:spcPts val="1125"/>
              </a:spcAft>
            </a:pPr>
            <a:r>
              <a:rPr lang="ru-RU" dirty="0" smtClean="0">
                <a:solidFill>
                  <a:srgbClr val="111111"/>
                </a:solidFill>
                <a:effectLst/>
                <a:latin typeface="Arial"/>
                <a:ea typeface="Times New Roman"/>
              </a:rPr>
              <a:t>- Рисование «Сказки Пушкина», «Иллюстрации к моей любимой книге»</a:t>
            </a:r>
            <a:endParaRPr lang="ru-RU" sz="1600" dirty="0" smtClean="0">
              <a:effectLst/>
              <a:latin typeface="Times New Roman"/>
              <a:ea typeface="Times New Roman"/>
            </a:endParaRPr>
          </a:p>
          <a:p>
            <a:pPr indent="228600">
              <a:spcBef>
                <a:spcPts val="1125"/>
              </a:spcBef>
              <a:spcAft>
                <a:spcPts val="1125"/>
              </a:spcAft>
            </a:pPr>
            <a:r>
              <a:rPr lang="ru-RU" dirty="0" smtClean="0">
                <a:solidFill>
                  <a:srgbClr val="111111"/>
                </a:solidFill>
                <a:effectLst/>
                <a:latin typeface="Arial"/>
                <a:ea typeface="Times New Roman"/>
              </a:rPr>
              <a:t>-Изготовление книги своими руками.</a:t>
            </a:r>
            <a:endParaRPr lang="ru-RU" sz="1600" dirty="0" smtClean="0">
              <a:effectLst/>
              <a:latin typeface="Times New Roman"/>
              <a:ea typeface="Times New Roman"/>
            </a:endParaRPr>
          </a:p>
          <a:p>
            <a:pPr indent="228600">
              <a:spcAft>
                <a:spcPts val="0"/>
              </a:spcAft>
            </a:pPr>
            <a:r>
              <a:rPr lang="ru-RU" b="1" i="1" dirty="0" smtClean="0">
                <a:solidFill>
                  <a:srgbClr val="111111"/>
                </a:solidFill>
                <a:effectLst/>
                <a:latin typeface="Arial"/>
                <a:ea typeface="Times New Roman"/>
              </a:rPr>
              <a:t>Работа с родителями:</a:t>
            </a:r>
            <a:endParaRPr lang="ru-RU" sz="1600" dirty="0" smtClean="0">
              <a:effectLst/>
              <a:latin typeface="Times New Roman"/>
              <a:ea typeface="Times New Roman"/>
            </a:endParaRPr>
          </a:p>
          <a:p>
            <a:pPr indent="228600">
              <a:spcBef>
                <a:spcPts val="1125"/>
              </a:spcBef>
              <a:spcAft>
                <a:spcPts val="1125"/>
              </a:spcAft>
            </a:pPr>
            <a:r>
              <a:rPr lang="ru-RU" dirty="0" smtClean="0">
                <a:solidFill>
                  <a:srgbClr val="111111"/>
                </a:solidFill>
                <a:effectLst/>
                <a:latin typeface="Arial"/>
                <a:ea typeface="Times New Roman"/>
              </a:rPr>
              <a:t>-Помощь родителей в оформление книжного уголка. </a:t>
            </a:r>
            <a:endParaRPr lang="ru-RU" sz="1600" dirty="0" smtClean="0">
              <a:effectLst/>
              <a:latin typeface="Times New Roman"/>
              <a:ea typeface="Times New Roman"/>
            </a:endParaRPr>
          </a:p>
          <a:p>
            <a:pPr indent="228600">
              <a:spcBef>
                <a:spcPts val="1125"/>
              </a:spcBef>
              <a:spcAft>
                <a:spcPts val="1125"/>
              </a:spcAft>
            </a:pPr>
            <a:r>
              <a:rPr lang="ru-RU" dirty="0" smtClean="0">
                <a:solidFill>
                  <a:srgbClr val="111111"/>
                </a:solidFill>
                <a:effectLst/>
                <a:latin typeface="Arial"/>
                <a:ea typeface="Times New Roman"/>
              </a:rPr>
              <a:t>-Участие в организации выставки «Моя любимая книга</a:t>
            </a:r>
            <a:endParaRPr lang="ru-RU" sz="1600" dirty="0" smtClean="0">
              <a:effectLst/>
              <a:latin typeface="Times New Roman"/>
              <a:ea typeface="Times New Roman"/>
            </a:endParaRPr>
          </a:p>
          <a:p>
            <a:pPr indent="228600">
              <a:spcBef>
                <a:spcPts val="1125"/>
              </a:spcBef>
              <a:spcAft>
                <a:spcPts val="1125"/>
              </a:spcAft>
            </a:pPr>
            <a:r>
              <a:rPr lang="ru-RU" dirty="0" smtClean="0">
                <a:solidFill>
                  <a:srgbClr val="111111"/>
                </a:solidFill>
                <a:effectLst/>
                <a:latin typeface="Arial"/>
                <a:ea typeface="Times New Roman"/>
              </a:rPr>
              <a:t>-Консультации для родителей: «Как заучивать стихи с детьми», «Что почитать малышу», «Развитие интереса к чтению художественной литературы»</a:t>
            </a:r>
            <a:endParaRPr lang="ru-RU" sz="1600" dirty="0">
              <a:effectLst/>
              <a:latin typeface="Times New Roman"/>
              <a:ea typeface="Times New Roman"/>
            </a:endParaRPr>
          </a:p>
        </p:txBody>
      </p:sp>
    </p:spTree>
    <p:extLst>
      <p:ext uri="{BB962C8B-B14F-4D97-AF65-F5344CB8AC3E}">
        <p14:creationId xmlns:p14="http://schemas.microsoft.com/office/powerpoint/2010/main" val="1413440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2050" name="Picture 2" descr="https://i.pinimg.com/736x/39/c6/f0/39c6f01fcef180a342ee73b6c9da8df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647"/>
            <a:ext cx="9180512" cy="6833175"/>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115616" y="404665"/>
            <a:ext cx="7776864" cy="6127318"/>
          </a:xfrm>
          <a:prstGeom prst="rect">
            <a:avLst/>
          </a:prstGeom>
        </p:spPr>
        <p:txBody>
          <a:bodyPr wrap="square">
            <a:spAutoFit/>
          </a:bodyPr>
          <a:lstStyle/>
          <a:p>
            <a:pPr indent="228600">
              <a:spcAft>
                <a:spcPts val="0"/>
              </a:spcAft>
            </a:pPr>
            <a:r>
              <a:rPr lang="ru-RU" b="1" dirty="0" smtClean="0">
                <a:solidFill>
                  <a:srgbClr val="111111"/>
                </a:solidFill>
                <a:effectLst/>
                <a:latin typeface="Arial"/>
                <a:ea typeface="Times New Roman"/>
              </a:rPr>
              <a:t>3 этап-заключительный.</a:t>
            </a:r>
            <a:endParaRPr lang="ru-RU" sz="16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-Выставка рисунков "Сказки Пушкина".</a:t>
            </a:r>
            <a:endParaRPr lang="ru-RU" sz="14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 Инсценировка: «Муха – цокотуха».</a:t>
            </a:r>
            <a:endParaRPr lang="ru-RU" sz="14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-Пополнение книжного уголка.</a:t>
            </a:r>
            <a:endParaRPr lang="ru-RU" sz="14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 Выставка книг своими руками.</a:t>
            </a:r>
            <a:endParaRPr lang="ru-RU" sz="1400" dirty="0" smtClean="0">
              <a:effectLst/>
              <a:latin typeface="Times New Roman"/>
              <a:ea typeface="Times New Roman"/>
            </a:endParaRPr>
          </a:p>
          <a:p>
            <a:pPr indent="228600">
              <a:spcAft>
                <a:spcPts val="0"/>
              </a:spcAft>
            </a:pPr>
            <a:r>
              <a:rPr lang="ru-RU" b="1" dirty="0" smtClean="0">
                <a:solidFill>
                  <a:srgbClr val="111111"/>
                </a:solidFill>
                <a:effectLst/>
                <a:latin typeface="Arial"/>
                <a:ea typeface="Times New Roman"/>
              </a:rPr>
              <a:t>Результаты проекта:</a:t>
            </a:r>
            <a:endParaRPr lang="ru-RU" sz="16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-обогащение предметно - развивающей среды художественными книгами (книжного уголка);</a:t>
            </a:r>
            <a:endParaRPr lang="ru-RU" sz="14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-ручной труд «Книжный доктор», «Книжный формуляр»(для сюжетно-ролевой игры "Библиотека");</a:t>
            </a:r>
            <a:endParaRPr lang="ru-RU" sz="14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-выставка рисунков «Иллюстрации к моей любимой книге»;</a:t>
            </a:r>
            <a:endParaRPr lang="ru-RU" sz="14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-у детей подготовительной к школе группе значительно обогатились и сформировались знания и представления о художественной литературе </a:t>
            </a:r>
            <a:endParaRPr lang="ru-RU" sz="14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-расширился и обогатился словарный запас детей;</a:t>
            </a:r>
            <a:endParaRPr lang="ru-RU" sz="1400" dirty="0" smtClean="0">
              <a:effectLst/>
              <a:latin typeface="Times New Roman"/>
              <a:ea typeface="Times New Roman"/>
            </a:endParaRPr>
          </a:p>
          <a:p>
            <a:pPr indent="228600">
              <a:spcBef>
                <a:spcPts val="1125"/>
              </a:spcBef>
              <a:spcAft>
                <a:spcPts val="1125"/>
              </a:spcAft>
            </a:pPr>
            <a:r>
              <a:rPr lang="ru-RU" sz="1400" dirty="0" smtClean="0">
                <a:solidFill>
                  <a:srgbClr val="111111"/>
                </a:solidFill>
                <a:effectLst/>
                <a:latin typeface="Arial"/>
                <a:ea typeface="Times New Roman"/>
              </a:rPr>
              <a:t>-родители воспитанников стали больше времени уделять чтению с детьми.</a:t>
            </a:r>
            <a:endParaRPr lang="ru-RU" sz="1400" dirty="0">
              <a:effectLst/>
              <a:latin typeface="Times New Roman"/>
              <a:ea typeface="Times New Roman"/>
            </a:endParaRPr>
          </a:p>
        </p:txBody>
      </p:sp>
    </p:spTree>
    <p:extLst>
      <p:ext uri="{BB962C8B-B14F-4D97-AF65-F5344CB8AC3E}">
        <p14:creationId xmlns:p14="http://schemas.microsoft.com/office/powerpoint/2010/main" val="361734583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531</Words>
  <Application>Microsoft Office PowerPoint</Application>
  <PresentationFormat>Экран (4:3)</PresentationFormat>
  <Paragraphs>71</Paragraphs>
  <Slides>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Arial</vt:lpstr>
      <vt:lpstr>Calibri</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akkf145@gmail.com</cp:lastModifiedBy>
  <cp:revision>5</cp:revision>
  <dcterms:created xsi:type="dcterms:W3CDTF">2021-04-04T07:41:15Z</dcterms:created>
  <dcterms:modified xsi:type="dcterms:W3CDTF">2024-08-25T13:15:13Z</dcterms:modified>
</cp:coreProperties>
</file>