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69" r:id="rId3"/>
    <p:sldId id="273" r:id="rId4"/>
    <p:sldId id="275" r:id="rId5"/>
    <p:sldId id="276" r:id="rId6"/>
    <p:sldId id="278" r:id="rId7"/>
    <p:sldId id="277" r:id="rId8"/>
    <p:sldId id="280" r:id="rId9"/>
    <p:sldId id="281" r:id="rId10"/>
    <p:sldId id="282" r:id="rId11"/>
    <p:sldId id="290" r:id="rId12"/>
    <p:sldId id="291" r:id="rId13"/>
    <p:sldId id="283" r:id="rId14"/>
    <p:sldId id="284" r:id="rId15"/>
    <p:sldId id="287" r:id="rId16"/>
    <p:sldId id="286" r:id="rId17"/>
    <p:sldId id="288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2E72-9DC5-4177-B404-D9CFBB6C03F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21FCF-6C0C-4E5B-9134-9D49536E9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3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21FCF-6C0C-4E5B-9134-9D49536E92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4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128792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Великий биатлон</a:t>
            </a:r>
            <a:endParaRPr lang="ru-RU" dirty="0"/>
          </a:p>
        </p:txBody>
      </p:sp>
      <p:pic>
        <p:nvPicPr>
          <p:cNvPr id="5" name="Объект 4" descr="https://ds04.infourok.ru/uploads/ex/0b53/00141c0a-d2f85407/img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060848"/>
            <a:ext cx="475252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2132856"/>
            <a:ext cx="3610744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феерическое </a:t>
            </a:r>
            <a:r>
              <a:rPr lang="ru-RU" sz="2600" dirty="0"/>
              <a:t>сочетание лыжной гонки и стрельбы на меткость – является действительно увлекательным зрелищем.</a:t>
            </a:r>
            <a:endParaRPr lang="ru-RU" sz="2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Работу выполнил:</a:t>
            </a:r>
          </a:p>
          <a:p>
            <a:pPr marL="0" indent="0" algn="r">
              <a:buNone/>
            </a:pPr>
            <a:r>
              <a:rPr lang="ru-RU" sz="1600" dirty="0" smtClean="0"/>
              <a:t> ученик 6 «а» класса </a:t>
            </a:r>
          </a:p>
          <a:p>
            <a:pPr marL="0" indent="0" algn="r">
              <a:buNone/>
            </a:pPr>
            <a:r>
              <a:rPr lang="ru-RU" sz="1600" dirty="0" err="1" smtClean="0"/>
              <a:t>Ожегин</a:t>
            </a:r>
            <a:r>
              <a:rPr lang="ru-RU" sz="1600" dirty="0" smtClean="0"/>
              <a:t> </a:t>
            </a:r>
            <a:r>
              <a:rPr lang="ru-RU" sz="1600" dirty="0" smtClean="0"/>
              <a:t>Константин</a:t>
            </a:r>
          </a:p>
          <a:p>
            <a:pPr marL="0" indent="0" algn="r">
              <a:buNone/>
            </a:pPr>
            <a:r>
              <a:rPr lang="ru-RU" sz="1600" dirty="0" smtClean="0"/>
              <a:t>Р</a:t>
            </a:r>
            <a:r>
              <a:rPr lang="ru-RU" sz="1600" dirty="0" smtClean="0"/>
              <a:t>уководитель: </a:t>
            </a:r>
          </a:p>
          <a:p>
            <a:pPr marL="0" indent="0" algn="r">
              <a:buNone/>
            </a:pPr>
            <a:r>
              <a:rPr lang="ru-RU" sz="1600" smtClean="0"/>
              <a:t>учитель физической</a:t>
            </a:r>
          </a:p>
          <a:p>
            <a:pPr marL="0" indent="0" algn="r">
              <a:buNone/>
            </a:pPr>
            <a:r>
              <a:rPr lang="ru-RU" sz="1600" smtClean="0"/>
              <a:t> культуры </a:t>
            </a:r>
          </a:p>
          <a:p>
            <a:pPr marL="0" indent="0" algn="r">
              <a:buNone/>
            </a:pPr>
            <a:r>
              <a:rPr lang="ru-RU" sz="1600" dirty="0" err="1" smtClean="0"/>
              <a:t>Р</a:t>
            </a:r>
            <a:r>
              <a:rPr lang="ru-RU" sz="1600" dirty="0" err="1" smtClean="0"/>
              <a:t>адостева</a:t>
            </a:r>
            <a:r>
              <a:rPr lang="ru-RU" sz="1600" dirty="0" smtClean="0"/>
              <a:t> С.А.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48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4536504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Разновидности гонок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7880920" cy="4048473"/>
          </a:xfrm>
        </p:spPr>
        <p:txBody>
          <a:bodyPr/>
          <a:lstStyle/>
          <a:p>
            <a:pPr algn="l"/>
            <a:r>
              <a:rPr lang="ru-RU" dirty="0" smtClean="0"/>
              <a:t>1.Спринт </a:t>
            </a:r>
          </a:p>
          <a:p>
            <a:pPr algn="l"/>
            <a:r>
              <a:rPr lang="ru-RU" dirty="0" smtClean="0"/>
              <a:t>2.</a:t>
            </a:r>
            <a:r>
              <a:rPr lang="ru-RU" dirty="0"/>
              <a:t> Гонка преследования </a:t>
            </a:r>
            <a:endParaRPr lang="ru-RU" dirty="0" smtClean="0"/>
          </a:p>
          <a:p>
            <a:pPr algn="l"/>
            <a:r>
              <a:rPr lang="ru-RU" dirty="0" smtClean="0"/>
              <a:t>3.</a:t>
            </a:r>
            <a:r>
              <a:rPr lang="ru-RU" dirty="0"/>
              <a:t> </a:t>
            </a:r>
            <a:r>
              <a:rPr lang="ru-RU" dirty="0" smtClean="0"/>
              <a:t> Масс-старт</a:t>
            </a:r>
          </a:p>
          <a:p>
            <a:pPr algn="l"/>
            <a:r>
              <a:rPr lang="ru-RU" dirty="0" smtClean="0"/>
              <a:t>4.</a:t>
            </a:r>
            <a:r>
              <a:rPr lang="ru-RU" dirty="0"/>
              <a:t> Эстафетная гонка </a:t>
            </a:r>
            <a:endParaRPr lang="ru-RU" dirty="0" smtClean="0"/>
          </a:p>
          <a:p>
            <a:pPr algn="l"/>
            <a:r>
              <a:rPr lang="ru-RU" dirty="0" smtClean="0"/>
              <a:t>5. </a:t>
            </a:r>
            <a:r>
              <a:rPr lang="ru-RU" dirty="0"/>
              <a:t>Смешанная эстафета </a:t>
            </a:r>
            <a:endParaRPr lang="ru-RU" dirty="0" smtClean="0"/>
          </a:p>
          <a:p>
            <a:pPr algn="l"/>
            <a:r>
              <a:rPr lang="ru-RU" dirty="0" smtClean="0"/>
              <a:t>6.  </a:t>
            </a:r>
            <a:r>
              <a:rPr lang="ru-RU" dirty="0"/>
              <a:t>Индивидуальная гонка </a:t>
            </a:r>
          </a:p>
        </p:txBody>
      </p:sp>
      <p:pic>
        <p:nvPicPr>
          <p:cNvPr id="4" name="Рисунок 3" descr="https://s-cdn.sportbox.ru/images/styles/upload/fp_fotos/d1/1c/_bimu_4e2fab65f0119816_e3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56" y="4653136"/>
            <a:ext cx="3960441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hototass4.cdnvideo.ru/width/1200_4ce85301/tass/m2/uploads/i/20200216/53819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9" y="4005064"/>
            <a:ext cx="274286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eurosport.com/2016/03/20/1819866-38394576-2560-14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816425" cy="165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.gazeta.ru/files3/409/5843409/461386717-pic4_zoom-1000x1000-799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74888"/>
            <a:ext cx="3384377" cy="194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blogs.reuters.com/sport/files/2009/02/biathmdf6654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09" y="1844824"/>
            <a:ext cx="2671649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34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Лучшие биатлонисты нашего времени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2200" u="sng" dirty="0" smtClean="0">
                <a:solidFill>
                  <a:schemeClr val="tx1"/>
                </a:solidFill>
              </a:rPr>
              <a:t>Уле </a:t>
            </a:r>
            <a:r>
              <a:rPr lang="ru-RU" sz="2200" u="sng" dirty="0" err="1">
                <a:solidFill>
                  <a:schemeClr val="tx1"/>
                </a:solidFill>
              </a:rPr>
              <a:t>Эйнар</a:t>
            </a:r>
            <a:r>
              <a:rPr lang="ru-RU" sz="2200" u="sng" dirty="0">
                <a:solidFill>
                  <a:schemeClr val="tx1"/>
                </a:solidFill>
              </a:rPr>
              <a:t> </a:t>
            </a:r>
            <a:r>
              <a:rPr lang="ru-RU" sz="2200" u="sng" dirty="0" err="1">
                <a:solidFill>
                  <a:schemeClr val="tx1"/>
                </a:solidFill>
              </a:rPr>
              <a:t>Бьёрндален</a:t>
            </a:r>
            <a:r>
              <a:rPr lang="ru-RU" sz="2200" dirty="0">
                <a:solidFill>
                  <a:schemeClr val="tx1"/>
                </a:solidFill>
              </a:rPr>
              <a:t>  — 8-кратный олимпийский чемпион, продолжающий свои выступления на международных соревнованиях</a:t>
            </a:r>
            <a:r>
              <a:rPr lang="ru-RU" sz="2200" dirty="0"/>
              <a:t>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 descr="https://image.newsru.com/v2/08/2018/04/1/1305824c6df577e111eb69ad09755ed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67" y="3284984"/>
            <a:ext cx="4601633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eszlo.com/wp-content/uploads/2017/11/jtqrgcgxejwkcg9dz0w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5"/>
            <a:ext cx="482453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02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Лучшие биатлонисты нашего времени</a:t>
            </a:r>
            <a:r>
              <a:rPr lang="ru-RU" sz="3100" u="sng" dirty="0"/>
              <a:t/>
            </a:r>
            <a:br>
              <a:rPr lang="ru-RU" sz="3100" u="sng" dirty="0"/>
            </a:br>
            <a:r>
              <a:rPr lang="ru-RU" sz="2400" u="sng" dirty="0"/>
              <a:t/>
            </a:r>
            <a:br>
              <a:rPr lang="ru-RU" sz="2400" u="sng" dirty="0"/>
            </a:br>
            <a:r>
              <a:rPr lang="ru-RU" sz="2400" u="sng" dirty="0" smtClean="0">
                <a:solidFill>
                  <a:schemeClr val="tx1"/>
                </a:solidFill>
              </a:rPr>
              <a:t>Кати </a:t>
            </a:r>
            <a:r>
              <a:rPr lang="ru-RU" sz="2400" u="sng" dirty="0" err="1">
                <a:solidFill>
                  <a:schemeClr val="tx1"/>
                </a:solidFill>
              </a:rPr>
              <a:t>Вильхельм</a:t>
            </a:r>
            <a:r>
              <a:rPr lang="ru-RU" sz="2400" dirty="0">
                <a:solidFill>
                  <a:schemeClr val="tx1"/>
                </a:solidFill>
              </a:rPr>
              <a:t> трехкратная обладательница титула олимпийской чемпионки, пятикратная чемпионка мира</a:t>
            </a:r>
          </a:p>
        </p:txBody>
      </p:sp>
      <p:pic>
        <p:nvPicPr>
          <p:cNvPr id="4" name="Объект 3" descr="https://s-cdn.sportbox.ru/images/styles/upload/fp_fotos/1e/b6/Kati_Vilkhielm_2009_01_18_Reuters_Alexandra-Beie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588418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siteapi.org/6cndgkull3UJ-ovbrVm69p7FIeQ=/0x20:288x374/8684b87fc2be47a.s2.siteapi.org/img/sksnxstpeg0kc8k84c8c8s40sosok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2743200" cy="337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45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338328"/>
            <a:ext cx="3816424" cy="1650512"/>
          </a:xfrm>
        </p:spPr>
        <p:txBody>
          <a:bodyPr>
            <a:normAutofit/>
          </a:bodyPr>
          <a:lstStyle/>
          <a:p>
            <a:r>
              <a:rPr lang="ru-RU" sz="3200" dirty="0"/>
              <a:t>Лучшие биатлонисты нашего времени</a:t>
            </a:r>
          </a:p>
        </p:txBody>
      </p:sp>
      <p:pic>
        <p:nvPicPr>
          <p:cNvPr id="4" name="Объект 3" descr="https://myslide.ru/documents_2/4569cd580afb04cf506cb2634b5675a9/img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4132623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yslide.ru/documents_2/4569cd580afb04cf506cb2634b5675a9/img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428257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78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/>
              <a:t>Сборная России</a:t>
            </a:r>
            <a:r>
              <a:rPr lang="ru-RU" sz="3200" dirty="0"/>
              <a:t> по биатлону имеет большой </a:t>
            </a:r>
            <a:r>
              <a:rPr lang="ru-RU" sz="3200" dirty="0" smtClean="0"/>
              <a:t>успех во всех соревнованиях по биатлону</a:t>
            </a:r>
            <a:endParaRPr lang="ru-RU" sz="3200" dirty="0"/>
          </a:p>
        </p:txBody>
      </p:sp>
      <p:pic>
        <p:nvPicPr>
          <p:cNvPr id="4" name="Объект 3" descr="https://myslide.ru/documents_2/4569cd580afb04cf506cb2634b5675a9/img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840760" cy="417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08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862" y="1916832"/>
            <a:ext cx="489654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1. Занятия </a:t>
            </a:r>
            <a:r>
              <a:rPr lang="ru-RU" sz="1400" dirty="0">
                <a:solidFill>
                  <a:schemeClr val="tx1"/>
                </a:solidFill>
              </a:rPr>
              <a:t>биатлоном прекрасно повышают сопротивляемость организма неблагоприятным факторам </a:t>
            </a:r>
            <a:r>
              <a:rPr lang="ru-RU" sz="1400" dirty="0" smtClean="0">
                <a:solidFill>
                  <a:schemeClr val="tx1"/>
                </a:solidFill>
              </a:rPr>
              <a:t>                    внешней </a:t>
            </a:r>
            <a:r>
              <a:rPr lang="ru-RU" sz="1400" dirty="0">
                <a:solidFill>
                  <a:schemeClr val="tx1"/>
                </a:solidFill>
              </a:rPr>
              <a:t>среды, или другими словами – закаляют его.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2. </a:t>
            </a:r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пособствует </a:t>
            </a:r>
            <a:r>
              <a:rPr lang="ru-RU" sz="1400" dirty="0">
                <a:solidFill>
                  <a:schemeClr val="tx1"/>
                </a:solidFill>
              </a:rPr>
              <a:t>укреплению сердечно-сосудистой системы.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3. </a:t>
            </a:r>
            <a:r>
              <a:rPr lang="ru-RU" sz="1400" dirty="0">
                <a:solidFill>
                  <a:schemeClr val="tx1"/>
                </a:solidFill>
              </a:rPr>
              <a:t>Обогащает организм кислородом и хорошо влияет на дыхательную систему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4. </a:t>
            </a:r>
            <a:r>
              <a:rPr lang="ru-RU" sz="1400" dirty="0">
                <a:solidFill>
                  <a:schemeClr val="tx1"/>
                </a:solidFill>
              </a:rPr>
              <a:t>Биатлон полезен для </a:t>
            </a:r>
            <a:r>
              <a:rPr lang="ru-RU" sz="1400" dirty="0" smtClean="0">
                <a:solidFill>
                  <a:schemeClr val="tx1"/>
                </a:solidFill>
              </a:rPr>
              <a:t>зрения.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5. </a:t>
            </a:r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портсмен </a:t>
            </a:r>
            <a:r>
              <a:rPr lang="ru-RU" sz="1400" dirty="0">
                <a:solidFill>
                  <a:schemeClr val="tx1"/>
                </a:solidFill>
              </a:rPr>
              <a:t>получает в большом количестве витамин </a:t>
            </a:r>
            <a:r>
              <a:rPr lang="ru-RU" sz="1400" dirty="0" smtClean="0">
                <a:solidFill>
                  <a:schemeClr val="tx1"/>
                </a:solidFill>
              </a:rPr>
              <a:t>D.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6. </a:t>
            </a:r>
            <a:r>
              <a:rPr lang="ru-RU" sz="1400" dirty="0">
                <a:solidFill>
                  <a:schemeClr val="tx1"/>
                </a:solidFill>
              </a:rPr>
              <a:t>Развивают выносливость </a:t>
            </a:r>
            <a:r>
              <a:rPr lang="ru-RU" sz="1400" dirty="0" smtClean="0">
                <a:solidFill>
                  <a:schemeClr val="tx1"/>
                </a:solidFill>
              </a:rPr>
              <a:t>организма.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7.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крепляет </a:t>
            </a:r>
            <a:r>
              <a:rPr lang="ru-RU" sz="1400" dirty="0">
                <a:solidFill>
                  <a:schemeClr val="tx1"/>
                </a:solidFill>
              </a:rPr>
              <a:t>нервную систему, повышает настроение, улучшает качество сна.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8. Бесспорную пользу приносит биатлон для формирования характера и развития психологической устойчивости. Развивает такие качества как целеустремленность, самодисциплина, умение анализировать и логически мыслить.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9. У людей, занимающихся биатлоном, не бывает проблем с лишним весом.</a:t>
            </a: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Влияние биатлона на здоровье человека</a:t>
            </a:r>
            <a:r>
              <a:rPr lang="ru-RU" sz="1400" b="1" dirty="0"/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rusbiathlon.ru/foto/172/864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978324" cy="4392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07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Опрос «Мое отношение к биатлону»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978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dirty="0"/>
              <a:t>Мое предположение о том, что биатлон интересен как взрослым, так и детям и несет в себе много полезного, подтвердилось.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 descr="https://pbs.twimg.com/media/CaYDqRwUkAAnnRS.jpg:lar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940425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habinfo.ru/wp-content/uploads/2017/02/IMG_6865_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52941"/>
            <a:ext cx="4608512" cy="334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97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892" y="338328"/>
            <a:ext cx="4024908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149080"/>
            <a:ext cx="3888431" cy="2332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идите к своей поставленной цели и добивайтесь ее</a:t>
            </a:r>
          </a:p>
        </p:txBody>
      </p:sp>
      <p:pic>
        <p:nvPicPr>
          <p:cNvPr id="5" name="Объект 3" descr="https://static.life.ru/posts/2018/09/1148835/0fe0d30109a92b87605a59694d594877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21560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rusbiathlon.ru/foto/148/7419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644281" cy="3773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64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Биатлон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— зимний олимпийский вид спорта, сочетающий лыжные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гонки </a:t>
            </a:r>
            <a:r>
              <a:rPr lang="ru-RU" sz="2200" dirty="0">
                <a:solidFill>
                  <a:schemeClr val="tx1"/>
                </a:solidFill>
              </a:rPr>
              <a:t>со стрельбой по мишеням из мелкокалиберной </a:t>
            </a:r>
            <a:r>
              <a:rPr lang="ru-RU" sz="2200" dirty="0" smtClean="0">
                <a:solidFill>
                  <a:schemeClr val="tx1"/>
                </a:solidFill>
              </a:rPr>
              <a:t>винтовки                                        </a:t>
            </a:r>
            <a:r>
              <a:rPr lang="ru-RU" sz="2200" dirty="0">
                <a:solidFill>
                  <a:schemeClr val="tx1"/>
                </a:solidFill>
              </a:rPr>
              <a:t>(</a:t>
            </a:r>
            <a:r>
              <a:rPr lang="ru-RU" sz="2200" dirty="0" smtClean="0">
                <a:solidFill>
                  <a:schemeClr val="tx1"/>
                </a:solidFill>
              </a:rPr>
              <a:t>из положения </a:t>
            </a:r>
            <a:r>
              <a:rPr lang="ru-RU" sz="2200" dirty="0">
                <a:solidFill>
                  <a:schemeClr val="tx1"/>
                </a:solidFill>
              </a:rPr>
              <a:t>лежа и стоя) на специальных огневых рубежах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Объект 3" descr="https://pbs.twimg.com/media/DTrxNQxU0AA8vL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56895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46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3384376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Franklin Gothic Demi" pitchFamily="34" charset="0"/>
              </a:rPr>
              <a:t>Цель моей проектно-исследовательской работы: изучить историю биатлона.  </a:t>
            </a:r>
            <a:r>
              <a:rPr lang="ru-RU" sz="2000" dirty="0" smtClean="0">
                <a:latin typeface="Franklin Gothic Demi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Demi" pitchFamily="34" charset="0"/>
              </a:rPr>
              <a:t>       </a:t>
            </a:r>
            <a:r>
              <a:rPr lang="ru-RU" sz="2000" dirty="0">
                <a:latin typeface="Franklin Gothic Demi" pitchFamily="34" charset="0"/>
              </a:rPr>
              <a:t>Для достижения поставленной цели мне необходимо решить ряд задач:</a:t>
            </a:r>
            <a:br>
              <a:rPr lang="ru-RU" sz="2000" dirty="0">
                <a:latin typeface="Franklin Gothic Demi" pitchFamily="34" charset="0"/>
              </a:rPr>
            </a:br>
            <a:r>
              <a:rPr lang="ru-RU" sz="2000" dirty="0">
                <a:latin typeface="Franklin Gothic Demi" pitchFamily="34" charset="0"/>
              </a:rPr>
              <a:t>- подобрать и изучить литературу о биатлоне;                                                                                      - рассмотреть вопрос развития биатлона в Пермском крае;                                                                             -подготовить и провести опрос, выявить на сколько этот вид спорта популярный.</a:t>
            </a:r>
          </a:p>
          <a:p>
            <a:endParaRPr lang="ru-RU" sz="2000" dirty="0" smtClean="0">
              <a:latin typeface="Franklin Gothic Demi" pitchFamily="34" charset="0"/>
            </a:endParaRPr>
          </a:p>
          <a:p>
            <a:endParaRPr lang="ru-RU" sz="2000" dirty="0">
              <a:latin typeface="Franklin Gothic Demi" pitchFamily="34" charset="0"/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pic>
        <p:nvPicPr>
          <p:cNvPr id="5" name="Рисунок 4" descr="https://thumbs.dreamstime.com/z/bianca-%D0%BA%D0%BE%D0%BC%D0%BF%D0%BB%D0%B5%D0%BA%D1%82-biathlonists-%D1%81%D0%BF%D0%BE%D1%80%D1%82%D1%81%D0%BC%D0%B5%D0%BD%D0%BE%D0%B2-11247676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1125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60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70368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Гипотеза: биатлон – интересный вид спорта, и его популярность среди людей разного возраста растет.</a:t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bs.twimg.com/media/Bg26nzfCYAAlHve.jpg:lar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4997"/>
            <a:ext cx="316835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s5o.ru/storage/simple/91/60/50/2013.10.09.08.23.06.132916050.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3168352" cy="262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ochi2014.arch.articul.ru/gtcdn.sochi2014.com/photo/YDHEix/470321373_10-693X5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8705"/>
            <a:ext cx="3816424" cy="287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87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600" b="1" dirty="0"/>
              <a:t>История развития </a:t>
            </a:r>
            <a:r>
              <a:rPr lang="ru-RU" sz="3600" b="1" dirty="0" smtClean="0"/>
              <a:t>биатлона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>
                <a:solidFill>
                  <a:schemeClr val="tx1"/>
                </a:solidFill>
              </a:rPr>
              <a:t>Впервые на крупных международных соревнованиях состязания, напоминавшие современный биатлон, были включены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1924 году на I зимних Олимпийских играх во французском </a:t>
            </a:r>
            <a:r>
              <a:rPr lang="ru-RU" sz="2000" dirty="0" err="1">
                <a:solidFill>
                  <a:schemeClr val="tx1"/>
                </a:solidFill>
              </a:rPr>
              <a:t>Шамони</a:t>
            </a:r>
            <a:r>
              <a:rPr lang="ru-RU" sz="2000" dirty="0">
                <a:solidFill>
                  <a:schemeClr val="tx1"/>
                </a:solidFill>
              </a:rPr>
              <a:t>. Назывались они «соревнования военных патрулей»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ello_html_m264ab3a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38437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roofbmo.ru/ssl/u/e3/cc89960b2611e898389f7925d988fb/-/%D0%A1%D0%BD%D0%B8%D0%BC%D0%BE%D0%BA%20%D1%8D%D0%BA%D1%80%D0%B0%D0%BD%D0%B0%202018-02-06%20%D0%B2%2013.14.2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32447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hepetsk.ru/upload/iblock/9e7/9e7fb4dac5ae9b005b2db19ffbf6a9d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4050333" cy="2467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99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3 августа 1948 года была создана Международная федерация современного пятиборья (фр. </a:t>
            </a:r>
            <a:r>
              <a:rPr lang="ru-RU" sz="1600" dirty="0" err="1">
                <a:solidFill>
                  <a:schemeClr val="tx1"/>
                </a:solidFill>
              </a:rPr>
              <a:t>Union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internationale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de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pentathlon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moderne</a:t>
            </a:r>
            <a:r>
              <a:rPr lang="ru-RU" sz="1600" dirty="0">
                <a:solidFill>
                  <a:schemeClr val="tx1"/>
                </a:solidFill>
              </a:rPr>
              <a:t>, UIPM — УИПМ), которая с 1953 года начала курировать биатлон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4247327" cy="4353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1954 году Международный олимпийский комитет признал биатлон как вид </a:t>
            </a:r>
            <a:r>
              <a:rPr lang="ru-RU" dirty="0" smtClean="0"/>
              <a:t>спорта.                  Уже </a:t>
            </a:r>
            <a:r>
              <a:rPr lang="ru-RU" dirty="0"/>
              <a:t>в следующем 1958 году проходит первое крупное международное биатлонное соревнование — чемпионат мира в австрийском </a:t>
            </a:r>
            <a:r>
              <a:rPr lang="ru-RU" dirty="0" err="1"/>
              <a:t>Зальфельдене</a:t>
            </a:r>
            <a:r>
              <a:rPr lang="ru-RU" dirty="0"/>
              <a:t>. </a:t>
            </a:r>
            <a:r>
              <a:rPr lang="ru-RU" dirty="0" smtClean="0"/>
              <a:t>                                       Через </a:t>
            </a:r>
            <a:r>
              <a:rPr lang="ru-RU" dirty="0"/>
              <a:t>два года биатлон включается в официальную программу зимних Олимпийских игр. В 1967 году впервые на чемпионате мира начали соревноваться юниоры</a:t>
            </a:r>
          </a:p>
        </p:txBody>
      </p:sp>
      <p:pic>
        <p:nvPicPr>
          <p:cNvPr id="5" name="Объект 4" descr="http://visualrian.ru/images/old_preview/5/87/58743_preview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248472" cy="374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7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412776"/>
            <a:ext cx="3672408" cy="64807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Первый из </a:t>
            </a:r>
            <a:r>
              <a:rPr lang="ru-RU" sz="2700" b="1" dirty="0" smtClean="0"/>
              <a:t>первых</a:t>
            </a:r>
            <a:br>
              <a:rPr lang="ru-RU" sz="27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Александр </a:t>
            </a:r>
            <a:r>
              <a:rPr lang="ru-RU" sz="1600" b="1" dirty="0">
                <a:solidFill>
                  <a:schemeClr val="tx1"/>
                </a:solidFill>
              </a:rPr>
              <a:t>Иванович Тихонов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 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Советский биатлонист четыре раза выигрывал Олимпийские игры и по праву признан лучшим стреляющим лыжником мира двадцатого века.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2376264" cy="100811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Владимир </a:t>
            </a:r>
            <a:r>
              <a:rPr lang="ru-RU" b="1" dirty="0" err="1">
                <a:solidFill>
                  <a:schemeClr val="tx1"/>
                </a:solidFill>
              </a:rPr>
              <a:t>Мариничев</a:t>
            </a:r>
            <a:r>
              <a:rPr lang="ru-RU" b="1" dirty="0">
                <a:solidFill>
                  <a:schemeClr val="tx1"/>
                </a:solidFill>
              </a:rPr>
              <a:t> - победитель патрульной гонки под Свердловском зимой 1957 года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44208" y="3068960"/>
            <a:ext cx="2232248" cy="648072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Венера Чернышева – Абсолютная Чемпионка Мира 1954г</a:t>
            </a:r>
          </a:p>
          <a:p>
            <a:endParaRPr lang="ru-RU" dirty="0"/>
          </a:p>
        </p:txBody>
      </p:sp>
      <p:pic>
        <p:nvPicPr>
          <p:cNvPr id="7" name="Объект 6" descr="hello_html_m13e5c8d9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73630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ello_html_m32a6e6ba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80831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ello_html_482c556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10445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1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Снаряжение и инвентарь биатлонистов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3463297" cy="4065632"/>
          </a:xfrm>
        </p:spPr>
        <p:txBody>
          <a:bodyPr/>
          <a:lstStyle/>
          <a:p>
            <a:r>
              <a:rPr lang="ru-RU" b="1" dirty="0"/>
              <a:t>Для тренировок и состязаний по биатлону спортсмену необходимы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Лыжи</a:t>
            </a:r>
          </a:p>
          <a:p>
            <a:r>
              <a:rPr lang="ru-RU" dirty="0"/>
              <a:t>Лыжные палки </a:t>
            </a:r>
            <a:endParaRPr lang="ru-RU" dirty="0" smtClean="0"/>
          </a:p>
          <a:p>
            <a:r>
              <a:rPr lang="ru-RU" dirty="0"/>
              <a:t>Мелкокалиберная винтовка </a:t>
            </a:r>
          </a:p>
          <a:p>
            <a:r>
              <a:rPr lang="ru-RU" dirty="0" smtClean="0"/>
              <a:t>Экипировка </a:t>
            </a:r>
          </a:p>
          <a:p>
            <a:endParaRPr lang="ru-RU" dirty="0"/>
          </a:p>
        </p:txBody>
      </p:sp>
      <p:pic>
        <p:nvPicPr>
          <p:cNvPr id="5" name="Объект 4" descr="экипировка для биатлона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536503" cy="4209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11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936104"/>
          </a:xfrm>
        </p:spPr>
        <p:txBody>
          <a:bodyPr/>
          <a:lstStyle/>
          <a:p>
            <a:r>
              <a:rPr lang="ru-RU" dirty="0"/>
              <a:t>Правила гонок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4752528" cy="4104456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1.Участники </a:t>
            </a:r>
            <a:r>
              <a:rPr lang="ru-RU" sz="1400" dirty="0">
                <a:solidFill>
                  <a:schemeClr val="tx1"/>
                </a:solidFill>
              </a:rPr>
              <a:t>биатлонной гонки стартуют по команде судьи.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2. </a:t>
            </a:r>
            <a:r>
              <a:rPr lang="ru-RU" sz="1400" dirty="0">
                <a:solidFill>
                  <a:schemeClr val="tx1"/>
                </a:solidFill>
              </a:rPr>
              <a:t>После прохождения определенной дистанции каждому из спортсменов </a:t>
            </a:r>
            <a:r>
              <a:rPr lang="ru-RU" sz="1400" dirty="0" smtClean="0">
                <a:solidFill>
                  <a:schemeClr val="tx1"/>
                </a:solidFill>
              </a:rPr>
              <a:t>предстоит </a:t>
            </a:r>
            <a:r>
              <a:rPr lang="ru-RU" sz="1400" dirty="0">
                <a:solidFill>
                  <a:schemeClr val="tx1"/>
                </a:solidFill>
              </a:rPr>
              <a:t>стрельба по пяти </a:t>
            </a:r>
            <a:r>
              <a:rPr lang="ru-RU" sz="1400" dirty="0" smtClean="0">
                <a:solidFill>
                  <a:schemeClr val="tx1"/>
                </a:solidFill>
              </a:rPr>
              <a:t>мишеням.</a:t>
            </a:r>
          </a:p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solidFill>
                  <a:schemeClr val="tx1"/>
                </a:solidFill>
              </a:rPr>
              <a:t> В ходе гонки спортсменам запрещено: срезать круги, игнорировать штрафные круги, оказывать умышленное физическое воздействие друг на друга.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400" dirty="0">
                <a:solidFill>
                  <a:schemeClr val="tx1"/>
                </a:solidFill>
              </a:rPr>
              <a:t> Стартовые лыжни должны быть размечены номерами согласно их </a:t>
            </a:r>
            <a:r>
              <a:rPr lang="ru-RU" sz="1400" dirty="0" smtClean="0">
                <a:solidFill>
                  <a:schemeClr val="tx1"/>
                </a:solidFill>
              </a:rPr>
              <a:t>количеству.</a:t>
            </a:r>
          </a:p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>
                <a:solidFill>
                  <a:schemeClr val="tx1"/>
                </a:solidFill>
              </a:rPr>
              <a:t>Соревнования по биатлону проводятся на объектах, которые включают в себя площадь центрального стадиона, окруженного сетью лыжных </a:t>
            </a:r>
            <a:r>
              <a:rPr lang="ru-RU" sz="1400" dirty="0" smtClean="0">
                <a:solidFill>
                  <a:schemeClr val="tx1"/>
                </a:solidFill>
              </a:rPr>
              <a:t>трасс.</a:t>
            </a:r>
          </a:p>
          <a:p>
            <a:pPr marL="342900" indent="-342900" algn="l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4.infourok.ru/uploads/ex/10f3/0014f882-4623daf0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816424" cy="3955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389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340</TotalTime>
  <Words>490</Words>
  <Application>Microsoft Office PowerPoint</Application>
  <PresentationFormat>Экран (4:3)</PresentationFormat>
  <Paragraphs>64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Candara</vt:lpstr>
      <vt:lpstr>Franklin Gothic Demi</vt:lpstr>
      <vt:lpstr>Symbol</vt:lpstr>
      <vt:lpstr>Times New Roman</vt:lpstr>
      <vt:lpstr>Волна</vt:lpstr>
      <vt:lpstr>Великий биатлон</vt:lpstr>
      <vt:lpstr> Биатлон  — зимний олимпийский вид спорта, сочетающий лыжные   гонки со стрельбой по мишеням из мелкокалиберной винтовки                                        (из положения лежа и стоя) на специальных огневых рубежах.</vt:lpstr>
      <vt:lpstr>Цели и задачи</vt:lpstr>
      <vt:lpstr>Гипотеза: биатлон – интересный вид спорта, и его популярность среди людей разного возраста растет. </vt:lpstr>
      <vt:lpstr> История развития биатлона Впервые на крупных международных соревнованиях состязания, напоминавшие современный биатлон, были включены в 1924 году на I зимних Олимпийских играх во французском Шамони. Назывались они «соревнования военных патрулей» </vt:lpstr>
      <vt:lpstr>3 августа 1948 года была создана Международная федерация современного пятиборья (фр. Union internationale de pentathlon moderne, UIPM — УИПМ), которая с 1953 года начала курировать биатлон</vt:lpstr>
      <vt:lpstr>Первый из первых  Александр Иванович Тихонов   Советский биатлонист четыре раза выигрывал Олимпийские игры и по праву признан лучшим стреляющим лыжником мира двадцатого века.    </vt:lpstr>
      <vt:lpstr>Снаряжение и инвентарь биатлонистов</vt:lpstr>
      <vt:lpstr>Правила гонок </vt:lpstr>
      <vt:lpstr>Разновидности гонок</vt:lpstr>
      <vt:lpstr>Лучшие биатлонисты нашего времени  Уле Эйнар Бьёрндален  — 8-кратный олимпийский чемпион, продолжающий свои выступления на международных соревнованиях. </vt:lpstr>
      <vt:lpstr>Лучшие биатлонисты нашего времени  Кати Вильхельм трехкратная обладательница титула олимпийской чемпионки, пятикратная чемпионка мира</vt:lpstr>
      <vt:lpstr>Лучшие биатлонисты нашего времени</vt:lpstr>
      <vt:lpstr>Сборная России по биатлону имеет большой успех во всех соревнованиях по биатлону</vt:lpstr>
      <vt:lpstr>Влияние биатлона на здоровье человека.</vt:lpstr>
      <vt:lpstr>Опрос «Мое отношение к биатлону»</vt:lpstr>
      <vt:lpstr>Мое предположение о том, что биатлон интересен как взрослым, так и детям и несет в себе много полезного, подтвердилось.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биатлон</dc:title>
  <dc:creator>Пользователь</dc:creator>
  <cp:lastModifiedBy>Учитель</cp:lastModifiedBy>
  <cp:revision>26</cp:revision>
  <dcterms:created xsi:type="dcterms:W3CDTF">2021-04-06T05:48:09Z</dcterms:created>
  <dcterms:modified xsi:type="dcterms:W3CDTF">2024-08-26T04:54:02Z</dcterms:modified>
</cp:coreProperties>
</file>