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71" r:id="rId11"/>
    <p:sldId id="264" r:id="rId12"/>
    <p:sldId id="265" r:id="rId13"/>
    <p:sldId id="266" r:id="rId14"/>
    <p:sldId id="267" r:id="rId15"/>
    <p:sldId id="268" r:id="rId16"/>
    <p:sldId id="272" r:id="rId17"/>
    <p:sldId id="26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3000"/>
            <a:lum/>
          </a:blip>
          <a:srcRect/>
          <a:stretch>
            <a:fillRect l="-12000" r="-20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20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«Эффективные приемы работы по формированию  естественнонаучной грамотности  на уроках окружающего мира в начальной школе»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9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1"/>
            <a:ext cx="8229600" cy="352839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Например: На даче перед домом Маша решила посадить свои любимые цветы. Родители сказали Маше, что почва на участке перед домом тяжелая, суглинистая и посоветовали добавить в почву перегной. Предложили Маше посадить цветы позже, когда станет немного теплее.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3933056"/>
            <a:ext cx="7200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-Какая </a:t>
            </a:r>
            <a:r>
              <a:rPr lang="ru-RU" sz="2400" dirty="0"/>
              <a:t>из перечисленных характеристик почвы относится к суглинистой почве?</a:t>
            </a:r>
          </a:p>
          <a:p>
            <a:r>
              <a:rPr lang="ru-RU" sz="2400" dirty="0" smtClean="0"/>
              <a:t>-Объясните</a:t>
            </a:r>
            <a:r>
              <a:rPr lang="ru-RU" sz="2400" dirty="0"/>
              <a:t>, почему перед посадкой растений в почву вносят перегной?</a:t>
            </a:r>
          </a:p>
          <a:p>
            <a:r>
              <a:rPr lang="ru-RU" sz="2400" dirty="0" smtClean="0"/>
              <a:t>-Почему </a:t>
            </a:r>
            <a:r>
              <a:rPr lang="ru-RU" sz="2400" dirty="0"/>
              <a:t>родители посоветовали Маше посадить цветы позже, когда станет теплее?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3997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Исследовательский метод «Наблюдение</a:t>
            </a:r>
            <a:r>
              <a:rPr lang="ru-RU" b="1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Наблюдение – это методы исследования в управляемых условиях. Он помогает лучше понять явления, происходящие в природе, выяснить причинно-следственную связь этих явлений, развивают наблюдательность и мышление учащихся. </a:t>
            </a:r>
          </a:p>
        </p:txBody>
      </p:sp>
    </p:spTree>
    <p:extLst>
      <p:ext uri="{BB962C8B-B14F-4D97-AF65-F5344CB8AC3E}">
        <p14:creationId xmlns:p14="http://schemas.microsoft.com/office/powerpoint/2010/main" val="282831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Карина провела наблюдение за поведением хомяка во время кормления.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Цель </a:t>
            </a:r>
            <a:r>
              <a:rPr lang="ru-RU" dirty="0"/>
              <a:t>наблюдения: какой корм съест вначале. Положить в клетку корм (большие и маленькие зерна).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После </a:t>
            </a:r>
            <a:r>
              <a:rPr lang="ru-RU" dirty="0"/>
              <a:t>наблюдения сделала вывод, что хомяку больше нравятся маленькие зерна, т.к. он их съел вначале, а остальные съедал по необходимости.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650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Приём «Толстый и тонкий вопрос»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Стратегия позволяет формировать: </a:t>
            </a:r>
          </a:p>
          <a:p>
            <a:r>
              <a:rPr lang="ru-RU" dirty="0"/>
              <a:t>умение формулировать вопросы; </a:t>
            </a:r>
          </a:p>
          <a:p>
            <a:r>
              <a:rPr lang="ru-RU" dirty="0"/>
              <a:t>умение соотносить понятия. </a:t>
            </a:r>
          </a:p>
          <a:p>
            <a:pPr marL="0" indent="0">
              <a:buNone/>
            </a:pPr>
            <a:r>
              <a:rPr lang="ru-RU" dirty="0"/>
              <a:t>Тонкий вопрос предполагает однозначный краткий ответ. </a:t>
            </a:r>
          </a:p>
          <a:p>
            <a:pPr marL="0" indent="0">
              <a:buNone/>
            </a:pPr>
            <a:r>
              <a:rPr lang="ru-RU" dirty="0"/>
              <a:t>Толстый вопрос предполагает ответ развернутый. </a:t>
            </a:r>
          </a:p>
          <a:p>
            <a:pPr marL="0" indent="0">
              <a:buNone/>
            </a:pPr>
            <a:r>
              <a:rPr lang="ru-RU" dirty="0"/>
              <a:t>После изучения темы учащимся предлагается сформулировать по три «тонких» и три «толстых» вопроса», связанных с пройденным материалом. Затем они опрашивают друг друга.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062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Вот какие вопросы составили ребята: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1684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Тонкий </a:t>
            </a:r>
            <a:r>
              <a:rPr lang="ru-RU" dirty="0"/>
              <a:t>вопрос. Какое расстояние от Земли до Солнца? </a:t>
            </a:r>
          </a:p>
          <a:p>
            <a:pPr marL="0" indent="0">
              <a:buNone/>
            </a:pPr>
            <a:r>
              <a:rPr lang="ru-RU" dirty="0"/>
              <a:t>Толстый вопрос. Что ты знаешь о Солнце?</a:t>
            </a:r>
          </a:p>
          <a:p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17217" y="3068960"/>
            <a:ext cx="8229600" cy="1684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/>
              <a:t>Тонкий вопрос. Какова масса Солнца?</a:t>
            </a:r>
          </a:p>
          <a:p>
            <a:pPr marL="0" indent="0">
              <a:buNone/>
            </a:pPr>
            <a:r>
              <a:rPr lang="ru-RU" dirty="0"/>
              <a:t>Толстый вопрос. Как ты думаешь, Солнце это планета? Почему да? Почему нет?</a:t>
            </a:r>
          </a:p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13865" y="4753744"/>
            <a:ext cx="8229600" cy="16847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/>
              <a:t>Тонкий вопрос. Какая самая большая планета Солнечной системы?</a:t>
            </a:r>
          </a:p>
          <a:p>
            <a:pPr marL="0" indent="0">
              <a:buNone/>
            </a:pPr>
            <a:r>
              <a:rPr lang="ru-RU" dirty="0"/>
              <a:t>Толстый вопрос. Какие планеты Солнечной системы вы знаете?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722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Приём «Добавь следующее»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Хорошая игра для развития речи и памяти младших школьников. Ученик называет предмет и предает эстафетную палочку соседу, тот придумывает второе слово, относящееся к этой же группе предметов, и называет уже два слова по порядку. Следующий ученик называет два слова и добавляет свое и т. д.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639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Прозрачная. Прозрачная, бесцветная. Прозрачная, бесцветная, не имеет запаха. Прозрачная, бесцветная, не имеет запаха, при нагревании расширяется. Прозрачная, бесцветная, не имеет запаха, при нагревании расширяется, при охлаждении сжимается.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581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460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3100" dirty="0"/>
              <a:t>При определении уровня </a:t>
            </a:r>
            <a:r>
              <a:rPr lang="ru-RU" sz="3100" dirty="0" err="1"/>
              <a:t>сформированности</a:t>
            </a:r>
            <a:r>
              <a:rPr lang="ru-RU" sz="3100" dirty="0"/>
              <a:t> естественно-научной </a:t>
            </a:r>
            <a:r>
              <a:rPr lang="ru-RU" sz="3100" dirty="0" smtClean="0"/>
              <a:t>грамотности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испытывают </a:t>
            </a:r>
            <a:r>
              <a:rPr lang="ru-RU" dirty="0"/>
              <a:t>затруднения в применении предметных знаний и умений в ситуациях, близких к повседневной </a:t>
            </a:r>
            <a:r>
              <a:rPr lang="ru-RU" dirty="0" smtClean="0"/>
              <a:t>жизни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затрудняются </a:t>
            </a:r>
            <a:r>
              <a:rPr lang="ru-RU" dirty="0"/>
              <a:t>с обобщением информации  и её </a:t>
            </a:r>
            <a:r>
              <a:rPr lang="ru-RU" dirty="0" smtClean="0"/>
              <a:t>прогнозированием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имеют </a:t>
            </a:r>
            <a:r>
              <a:rPr lang="ru-RU" dirty="0"/>
              <a:t>проблемы с пониманием прерывистых текстов с использованием графиков и </a:t>
            </a:r>
            <a:r>
              <a:rPr lang="ru-RU" dirty="0" smtClean="0"/>
              <a:t>таблиц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407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Формы </a:t>
            </a:r>
            <a:r>
              <a:rPr lang="ru-RU" sz="3200" b="1" dirty="0"/>
              <a:t>и методы, которые способствуют развитию естественнонаучной грамотности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Font typeface="Wingdings" pitchFamily="2" charset="2"/>
              <a:buChar char="§"/>
            </a:pPr>
            <a:r>
              <a:rPr lang="ru-RU" dirty="0"/>
              <a:t>Групповая форма работы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/>
              <a:t>Игровая форма работы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/>
              <a:t>Творческие задания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/>
              <a:t>Тестовые задания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/>
              <a:t>Практическая работа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/>
              <a:t>Ролевые и деловые игры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/>
              <a:t>Исследовательская деятельность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/>
              <a:t>Технология проблемного обучения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/>
              <a:t>Технология проектной деятельности 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/>
              <a:t>Технология развития критического </a:t>
            </a:r>
            <a:r>
              <a:rPr lang="ru-RU" dirty="0" smtClean="0"/>
              <a:t>мышления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187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Технология </a:t>
            </a:r>
            <a:r>
              <a:rPr lang="ru-RU" dirty="0"/>
              <a:t>развития критического мышления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132857"/>
            <a:ext cx="5976664" cy="417646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Основная </a:t>
            </a:r>
            <a:r>
              <a:rPr lang="ru-RU" dirty="0"/>
              <a:t>цель </a:t>
            </a:r>
            <a:r>
              <a:rPr lang="ru-RU" dirty="0" smtClean="0"/>
              <a:t>- </a:t>
            </a:r>
            <a:r>
              <a:rPr lang="ru-RU" dirty="0"/>
              <a:t>научить ребенка самостоятельно мыслить, структурировать и передавать информацию, чтобы другие узнали о том, что нового он открыл для себя.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745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Приёмы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ru-RU" dirty="0"/>
              <a:t>«Кластер</a:t>
            </a:r>
            <a:r>
              <a:rPr lang="ru-RU" dirty="0" smtClean="0"/>
              <a:t>»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«</a:t>
            </a:r>
            <a:r>
              <a:rPr lang="ru-RU" dirty="0"/>
              <a:t>Корзина идей</a:t>
            </a:r>
            <a:r>
              <a:rPr lang="ru-RU" dirty="0" smtClean="0"/>
              <a:t>»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dirty="0"/>
              <a:t>«Дерево предсказаний</a:t>
            </a:r>
            <a:r>
              <a:rPr lang="ru-RU" dirty="0" smtClean="0"/>
              <a:t>»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«</a:t>
            </a:r>
            <a:r>
              <a:rPr lang="ru-RU" dirty="0"/>
              <a:t>Толстые и тонкие вопросы</a:t>
            </a:r>
            <a:r>
              <a:rPr lang="ru-RU" dirty="0" smtClean="0"/>
              <a:t>»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«</a:t>
            </a:r>
            <a:r>
              <a:rPr lang="ru-RU" dirty="0"/>
              <a:t>Лови ошибку</a:t>
            </a:r>
            <a:r>
              <a:rPr lang="ru-RU" dirty="0" smtClean="0"/>
              <a:t>!»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dirty="0"/>
              <a:t>«Другая точка зрения</a:t>
            </a:r>
            <a:r>
              <a:rPr lang="ru-RU" dirty="0" smtClean="0"/>
              <a:t>»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dirty="0"/>
              <a:t>«Логическая цепочка</a:t>
            </a:r>
            <a:r>
              <a:rPr lang="ru-RU" dirty="0" smtClean="0"/>
              <a:t>»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«</a:t>
            </a:r>
            <a:r>
              <a:rPr lang="ru-RU" dirty="0"/>
              <a:t>Да-нет</a:t>
            </a:r>
            <a:r>
              <a:rPr lang="ru-RU" dirty="0" smtClean="0"/>
              <a:t>»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dirty="0"/>
              <a:t>«Весы</a:t>
            </a:r>
            <a:r>
              <a:rPr lang="ru-RU" dirty="0" smtClean="0"/>
              <a:t>»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dirty="0"/>
              <a:t>«Шесть шляп</a:t>
            </a:r>
            <a:r>
              <a:rPr lang="ru-RU" dirty="0" smtClean="0"/>
              <a:t>»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«</a:t>
            </a:r>
            <a:r>
              <a:rPr lang="ru-RU" dirty="0" err="1"/>
              <a:t>Синквейн</a:t>
            </a:r>
            <a:r>
              <a:rPr lang="ru-RU" dirty="0" smtClean="0"/>
              <a:t>»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356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Приём «Я уже знаю</a:t>
            </a:r>
            <a:r>
              <a:rPr lang="ru-RU" b="1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3917032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Задается </a:t>
            </a:r>
            <a:r>
              <a:rPr lang="ru-RU" sz="2400" dirty="0"/>
              <a:t>прямой вопрос о том, что известно ученикам по той или иной теме.</a:t>
            </a:r>
          </a:p>
          <a:p>
            <a:pPr algn="just"/>
            <a:r>
              <a:rPr lang="ru-RU" sz="2400" dirty="0" smtClean="0"/>
              <a:t>Сначала </a:t>
            </a:r>
            <a:r>
              <a:rPr lang="ru-RU" sz="2400" dirty="0"/>
              <a:t>каждый ученик вспоминает и записывает в тетради всё, что знает по той или иной теме (строго индивидуальная работа, продолжительность 1-2 минуты).</a:t>
            </a:r>
          </a:p>
          <a:p>
            <a:pPr algn="just"/>
            <a:r>
              <a:rPr lang="ru-RU" sz="2400" dirty="0" smtClean="0"/>
              <a:t>Затем </a:t>
            </a:r>
            <a:r>
              <a:rPr lang="ru-RU" sz="2400" dirty="0"/>
              <a:t>происходит обмен информацией в парах или группах. Ученики делятся друг с другом известным знанием (групповая работа). Время на обсуждение не более 3 минут. Это обсуждение должно быть организованным, например, ученики должны выяснить, в чём совпали имеющиеся представления, по поводу чего возникли разногласия.</a:t>
            </a:r>
          </a:p>
          <a:p>
            <a:pPr marL="0" indent="0" algn="just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2394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Далее каждая группа по кругу называет какое-то одно сведение или факт, при этом, не повторяя ранее сказанного (составляется список идей).</a:t>
            </a:r>
          </a:p>
          <a:p>
            <a:pPr algn="just"/>
            <a:r>
              <a:rPr lang="ru-RU" dirty="0"/>
              <a:t>Все сведения кратко в виде тезисов записываются учителем на доске (без комментариев), даже если они ошибочны. В качестве идей можно предлагать  факты, мнения, имена, проблемы, понятия, имеющие отношение к теме урока. Далее в ходе урока эти разрозненные в сознании ребенка факты или мнения, проблемы или понятия могут быть связаны в логические цепи.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09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Вот такие предположения выдвинули группы после обсуждения: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1"/>
            <a:ext cx="8229600" cy="4176464"/>
          </a:xfrm>
        </p:spPr>
        <p:txBody>
          <a:bodyPr>
            <a:normAutofit fontScale="70000" lnSpcReduction="20000"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</a:rPr>
              <a:t>Почва – это …</a:t>
            </a:r>
            <a:endParaRPr lang="ru-RU" dirty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</a:rPr>
              <a:t>- … земля</a:t>
            </a:r>
            <a:endParaRPr lang="ru-RU" dirty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</a:rPr>
              <a:t>- … верхний слой земли на котором растут растения </a:t>
            </a:r>
            <a:endParaRPr lang="ru-RU" dirty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</a:rPr>
              <a:t>- … вещество</a:t>
            </a:r>
            <a:endParaRPr lang="ru-RU" dirty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</a:rPr>
              <a:t>- … горные породы</a:t>
            </a:r>
            <a:endParaRPr lang="ru-RU" dirty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</a:rPr>
              <a:t>- … дом животных, насекомых</a:t>
            </a:r>
            <a:endParaRPr lang="ru-RU" dirty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</a:rPr>
              <a:t>-…. Слой земли, который дает урожай </a:t>
            </a:r>
            <a:endParaRPr lang="ru-RU" dirty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</a:rPr>
              <a:t>-….слой земной коры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5805264"/>
            <a:ext cx="62517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/>
                <a:ea typeface="Calibri"/>
              </a:rPr>
              <a:t>Почва </a:t>
            </a:r>
            <a:r>
              <a:rPr lang="ru-RU" sz="2400" dirty="0">
                <a:latin typeface="Times New Roman"/>
                <a:ea typeface="Calibri"/>
              </a:rPr>
              <a:t>– это </a:t>
            </a:r>
            <a:r>
              <a:rPr lang="ru-RU" sz="2400" dirty="0" smtClean="0">
                <a:latin typeface="Times New Roman"/>
                <a:ea typeface="Calibri"/>
              </a:rPr>
              <a:t>верхний плодородный слой </a:t>
            </a:r>
            <a:r>
              <a:rPr lang="ru-RU" sz="2400" dirty="0">
                <a:latin typeface="Times New Roman"/>
                <a:ea typeface="Calibri"/>
              </a:rPr>
              <a:t>земли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7912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Приём «Решение творческих учебных заданий</a:t>
            </a:r>
            <a:r>
              <a:rPr lang="ru-RU" b="1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8676456" cy="4032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dirty="0"/>
              <a:t>Условие задачи должно соответствовать следующим требованиям:</a:t>
            </a:r>
          </a:p>
          <a:p>
            <a:pPr marL="0" lvl="0" indent="0">
              <a:buNone/>
            </a:pPr>
            <a:r>
              <a:rPr lang="ru-RU" sz="2500" dirty="0"/>
              <a:t>– наличие проблемы, требующей решения;</a:t>
            </a:r>
          </a:p>
          <a:p>
            <a:pPr marL="0" lvl="0" indent="0">
              <a:buNone/>
            </a:pPr>
            <a:r>
              <a:rPr lang="ru-RU" sz="2500" dirty="0"/>
              <a:t>– достаточность условия;</a:t>
            </a:r>
          </a:p>
          <a:p>
            <a:pPr marL="0" lvl="0" indent="0">
              <a:buNone/>
            </a:pPr>
            <a:r>
              <a:rPr lang="ru-RU" sz="2500" dirty="0"/>
              <a:t>– корректность вопроса;</a:t>
            </a:r>
          </a:p>
          <a:p>
            <a:pPr marL="0" lvl="0" indent="0">
              <a:buNone/>
            </a:pPr>
            <a:r>
              <a:rPr lang="ru-RU" sz="2500" dirty="0"/>
              <a:t>– наличие противоречия (неочевидность ответа).</a:t>
            </a:r>
          </a:p>
          <a:p>
            <a:pPr marL="0" indent="0">
              <a:buNone/>
            </a:pPr>
            <a:r>
              <a:rPr lang="ru-RU" sz="2500" dirty="0"/>
              <a:t>Учащиеся решают поставленную задачу самостоятельно или в группах, выдвигают варианты решения.</a:t>
            </a:r>
          </a:p>
          <a:p>
            <a:pPr marL="0" indent="0">
              <a:buNone/>
            </a:pPr>
            <a:r>
              <a:rPr lang="ru-RU" sz="2500" dirty="0"/>
              <a:t>Учитель предлагает школьникам выяснить, как данная ситуация разрешилась в реальности (переход к изучению нового материала</a:t>
            </a:r>
            <a:r>
              <a:rPr lang="ru-RU" sz="2500" dirty="0" smtClean="0"/>
              <a:t>).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90362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862</Words>
  <Application>Microsoft Office PowerPoint</Application>
  <PresentationFormat>Экран (4:3)</PresentationFormat>
  <Paragraphs>81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«Эффективные приемы работы по формированию  естественнонаучной грамотности  на уроках окружающего мира в начальной школе» </vt:lpstr>
      <vt:lpstr>При определении уровня сформированности естественно-научной грамотности</vt:lpstr>
      <vt:lpstr>Формы и методы, которые способствуют развитию естественнонаучной грамотности </vt:lpstr>
      <vt:lpstr>Технология развития критического мышления</vt:lpstr>
      <vt:lpstr>Приёмы</vt:lpstr>
      <vt:lpstr>Приём «Я уже знаю»</vt:lpstr>
      <vt:lpstr>Презентация PowerPoint</vt:lpstr>
      <vt:lpstr>Вот такие предположения выдвинули группы после обсуждения: </vt:lpstr>
      <vt:lpstr>Приём «Решение творческих учебных заданий»</vt:lpstr>
      <vt:lpstr>Презентация PowerPoint</vt:lpstr>
      <vt:lpstr>Исследовательский метод «Наблюдение»</vt:lpstr>
      <vt:lpstr>Презентация PowerPoint</vt:lpstr>
      <vt:lpstr>Приём «Толстый и тонкий вопрос» </vt:lpstr>
      <vt:lpstr>Вот какие вопросы составили ребята: </vt:lpstr>
      <vt:lpstr>Приём «Добавь следующее» 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«Эффективные приемы работы по формированию  естественнонаучной грамотности  на уроках окружающего мира в начальной школе» </dc:title>
  <dc:creator>Дарья</dc:creator>
  <cp:lastModifiedBy>хххх</cp:lastModifiedBy>
  <cp:revision>5</cp:revision>
  <dcterms:created xsi:type="dcterms:W3CDTF">2023-12-05T19:25:58Z</dcterms:created>
  <dcterms:modified xsi:type="dcterms:W3CDTF">2023-12-07T06:56:40Z</dcterms:modified>
</cp:coreProperties>
</file>