
<file path=[Content_Types].xml><?xml version="1.0" encoding="utf-8"?>
<Types xmlns="http://schemas.openxmlformats.org/package/2006/content-types">
  <Default Extension="mp3" ContentType="audio/mpeg"/>
  <Default Extension="png" ContentType="image/png"/>
  <Default Extension="aac" ContentType="audio/aac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F6E9-7346-4EE4-925A-353E6A46B460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AE3B-608A-40D6-B133-4FA06B328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81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F6E9-7346-4EE4-925A-353E6A46B460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AE3B-608A-40D6-B133-4FA06B328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27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F6E9-7346-4EE4-925A-353E6A46B460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AE3B-608A-40D6-B133-4FA06B328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38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F6E9-7346-4EE4-925A-353E6A46B460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AE3B-608A-40D6-B133-4FA06B328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98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F6E9-7346-4EE4-925A-353E6A46B460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AE3B-608A-40D6-B133-4FA06B328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504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F6E9-7346-4EE4-925A-353E6A46B460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AE3B-608A-40D6-B133-4FA06B328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410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F6E9-7346-4EE4-925A-353E6A46B460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AE3B-608A-40D6-B133-4FA06B328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00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F6E9-7346-4EE4-925A-353E6A46B460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AE3B-608A-40D6-B133-4FA06B328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26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F6E9-7346-4EE4-925A-353E6A46B460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AE3B-608A-40D6-B133-4FA06B328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62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F6E9-7346-4EE4-925A-353E6A46B460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AE3B-608A-40D6-B133-4FA06B328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826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F6E9-7346-4EE4-925A-353E6A46B460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AE3B-608A-40D6-B133-4FA06B328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24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5F6E9-7346-4EE4-925A-353E6A46B460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DAE3B-608A-40D6-B133-4FA06B328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81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aac"/><Relationship Id="rId1" Type="http://schemas.microsoft.com/office/2007/relationships/media" Target="../media/media3.aac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aac"/><Relationship Id="rId1" Type="http://schemas.microsoft.com/office/2007/relationships/media" Target="../media/media4.aac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aac"/><Relationship Id="rId1" Type="http://schemas.microsoft.com/office/2007/relationships/media" Target="../media/media5.aac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3.jpg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3.jfif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microsoft.com/office/2007/relationships/media" Target="../media/media6.mp3"/><Relationship Id="rId7" Type="http://schemas.openxmlformats.org/officeDocument/2006/relationships/audio" Target="../media/media8.aac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microsoft.com/office/2007/relationships/media" Target="../media/media8.aac"/><Relationship Id="rId11" Type="http://schemas.openxmlformats.org/officeDocument/2006/relationships/image" Target="../media/image17.gif"/><Relationship Id="rId5" Type="http://schemas.openxmlformats.org/officeDocument/2006/relationships/audio" Target="../media/media7.aac"/><Relationship Id="rId10" Type="http://schemas.openxmlformats.org/officeDocument/2006/relationships/image" Target="../media/image2.png"/><Relationship Id="rId4" Type="http://schemas.microsoft.com/office/2007/relationships/media" Target="../media/media7.aac"/><Relationship Id="rId9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aac"/><Relationship Id="rId1" Type="http://schemas.microsoft.com/office/2007/relationships/media" Target="../media/media7.aac"/><Relationship Id="rId6" Type="http://schemas.openxmlformats.org/officeDocument/2006/relationships/image" Target="../media/image2.png"/><Relationship Id="rId5" Type="http://schemas.openxmlformats.org/officeDocument/2006/relationships/image" Target="../media/image18.gif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28" y="-35834"/>
            <a:ext cx="12264428" cy="68938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638" y="4955848"/>
            <a:ext cx="1210351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-презентация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оставитель и компьютерная вёрстка:</a:t>
            </a:r>
          </a:p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иблиотекарь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Кутейниковского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отдела №8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Штокалова С.И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                                                               12+</a:t>
            </a: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749a36d1d8428f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0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4"/>
    </mc:Choice>
    <mc:Fallback xmlns="">
      <p:transition spd="slow" advTm="7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316" y="383458"/>
            <a:ext cx="7472515" cy="59093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Чужого горя не бывает,</a:t>
            </a:r>
          </a:p>
          <a:p>
            <a:pPr algn="ctr"/>
            <a:r>
              <a:rPr lang="ru-RU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не бывает и чужой беды.</a:t>
            </a:r>
          </a:p>
          <a:p>
            <a:pPr algn="ctr"/>
            <a:r>
              <a:rPr lang="ru-RU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терроризма мир страдает</a:t>
            </a:r>
          </a:p>
          <a:p>
            <a:pPr algn="ctr"/>
            <a:r>
              <a:rPr lang="ru-RU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перед ним мы все равны.</a:t>
            </a:r>
          </a:p>
          <a:p>
            <a:pPr algn="ctr"/>
            <a:r>
              <a:rPr lang="ru-RU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Террор – палач, он губит души</a:t>
            </a:r>
          </a:p>
          <a:p>
            <a:pPr algn="ctr"/>
            <a:r>
              <a:rPr lang="ru-RU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Невинных и беспомощных людей,</a:t>
            </a:r>
          </a:p>
          <a:p>
            <a:pPr algn="ctr"/>
            <a:r>
              <a:rPr lang="ru-RU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Нет, и не может ничего быть хуже,</a:t>
            </a:r>
          </a:p>
          <a:p>
            <a:pPr algn="ctr"/>
            <a:r>
              <a:rPr lang="ru-RU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Чем беззащитных расстрелять детей.</a:t>
            </a:r>
          </a:p>
          <a:p>
            <a:endParaRPr lang="ru-RU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 является крайней формой проявления экстремизма. Это одно из наиболее тяжких преступлений, совершаемое с прямым умыслом насильственными </a:t>
            </a:r>
            <a:r>
              <a:rPr lang="ru-RU" b="1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общеопасными</a:t>
            </a:r>
            <a:r>
              <a:rPr lang="ru-RU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способами (поджог, взрыв, распыление отравляющих веществ, похищение людей, покушение на жизнь и убийство отдельных граждан, захват транспортных средств и зданий, вооружённое нападение, нападение на компьютерные сети и др.). Терроризм влечёт за собой гибель ни в чём не повинных людей, нарушает нормальные условия жизнедеятельности, сеет страх и панику среди населения. Таким образом террористы стремятся добиться своих преступных политических целей.</a:t>
            </a:r>
          </a:p>
          <a:p>
            <a:endParaRPr lang="ru-RU" b="0" i="0" dirty="0">
              <a:solidFill>
                <a:srgbClr val="000000"/>
              </a:solidFill>
              <a:effectLst/>
              <a:latin typeface="PT Sans"/>
            </a:endParaRPr>
          </a:p>
        </p:txBody>
      </p:sp>
      <p:pic>
        <p:nvPicPr>
          <p:cNvPr id="3" name="28 авг.,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18"/>
    </mc:Choice>
    <mc:Fallback xmlns="">
      <p:transition spd="slow" advTm="61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61673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0942" y="550606"/>
            <a:ext cx="7010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сентября в России памятная дата – День солидарности в борьбе с терроризмом.</a:t>
            </a:r>
          </a:p>
          <a:p>
            <a:pPr algn="just" fontAlgn="base"/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памятной даты связано с трагическими событиями, произошедшими в сентябре 2004 года, когда в результате террористического акта в школе № 1 города Беслана Республики Северная Осетия-Алания погибло 334 человека, среди которых 186 детей. </a:t>
            </a:r>
            <a:r>
              <a:rPr lang="ru-RU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Бесланские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события потрясли весь мир, никого не оставив равнодушным. Эту трагедию забыть невозможно, как нельзя забыть и тех, кто отдал свои жизни ради спасения детей.</a:t>
            </a:r>
          </a:p>
          <a:p>
            <a:pPr algn="just" fontAlgn="base"/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мы вспоминаем жертв других трагических событий, произошедших в Будённовске, Буйнакске, Владикавказе, Волгограде, Волгодонске, Махачкале, Москве, Первомайском, Санкт-Петербурге и других городах нашей страны.</a:t>
            </a:r>
          </a:p>
          <a:p>
            <a:pPr algn="just" fontAlgn="base"/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Важно помнить, что терроризм можно одолеть только объединив усилия всего российского общества. Совместные усилия всех граждан страны позволят пресечь разрастание терроризма и экстремизма, лишат преступников поддержки. Все люди в России и за рубежом должны сплотить свои ряды против террористической угрозы, сделать все для того, чтобы спасти планету от этой чумы XXI века.</a:t>
            </a:r>
          </a:p>
          <a:p>
            <a:pPr algn="just" fontAlgn="base"/>
            <a:endParaRPr lang="ru-RU" b="0" i="0" dirty="0">
              <a:solidFill>
                <a:srgbClr val="000000"/>
              </a:solidFill>
              <a:effectLst/>
              <a:latin typeface="Lato"/>
            </a:endParaRPr>
          </a:p>
        </p:txBody>
      </p:sp>
      <p:pic>
        <p:nvPicPr>
          <p:cNvPr id="2" name="28 авг.,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10"/>
    </mc:Choice>
    <mc:Fallback xmlns="">
      <p:transition spd="slow" advTm="81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" objId="2"/>
        <p14:stopEvt time="81810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1110" y="462115"/>
            <a:ext cx="692190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Память…Человеческая память… Она вновь и вновь возвращает нас в то сентябрьское утро 1 сентября 2004 года в Северную Осетию, в Беслан, в школу номер 1.</a:t>
            </a:r>
          </a:p>
          <a:p>
            <a:pPr algn="just"/>
            <a:r>
              <a:rPr lang="ru-RU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b="1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анда боевиков численностью свыше 30 человек захватила во время торжественной линейки более 1 200 учащихся общеобразовательной школы №1, их родственников и учителей. Почти три дня террористы удерживали заложников в заминированном здании школы. 2 сентября после переговоров с экс-президентом Ингушетии Русланом Аушевым бандиты отпустили около 25 женщин и детей. 3 сентября в ходе штурма большинство заложников были освобождены.</a:t>
            </a:r>
          </a:p>
          <a:p>
            <a:pPr algn="just"/>
            <a:endParaRPr lang="ru-RU" b="1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беспрецедентного по своей жестокости террористического акта </a:t>
            </a:r>
            <a:r>
              <a:rPr lang="ru-RU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огибли 334 человека, в том числе 186 детей в возрасте от года до 17 лет, 17 учителей и сотрудников школы, десять сотрудников Центра специального назначения ФСБ РФ и два сотрудника отряда МЧС России. </a:t>
            </a:r>
            <a:r>
              <a:rPr lang="ru-RU" b="1" i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Ранения получили </a:t>
            </a:r>
            <a:r>
              <a:rPr lang="ru-RU" b="1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810 человек. Инвалидами стали 126 бывших заложников, в том числе 70 детей.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8 авг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8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64"/>
    </mc:Choice>
    <mc:Fallback xmlns="">
      <p:transition spd="slow" advTm="74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74164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4" y="154052"/>
            <a:ext cx="4328537" cy="28832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09" y="154051"/>
            <a:ext cx="4409039" cy="2799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1557337"/>
            <a:ext cx="5619750" cy="3743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667" y="253638"/>
            <a:ext cx="4226813" cy="2815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4" y="3069125"/>
            <a:ext cx="5441415" cy="3743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94" y="3625771"/>
            <a:ext cx="4784073" cy="31866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25" y="3168711"/>
            <a:ext cx="5456857" cy="3634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194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7"/>
    </mc:Choice>
    <mc:Fallback xmlns="">
      <p:transition spd="slow" advTm="1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0773" y="245806"/>
            <a:ext cx="715788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Беслане с 1 по 3 сентября проходит Вахта памяти. </a:t>
            </a:r>
          </a:p>
          <a:p>
            <a:pPr algn="just"/>
            <a:r>
              <a:rPr lang="ru-RU" b="1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Северной Осетии 3 сентября указом главы республики объявлен Днем траура в память о жертвах Беслана. </a:t>
            </a:r>
          </a:p>
          <a:p>
            <a:pPr algn="just"/>
            <a:r>
              <a:rPr lang="ru-RU" b="1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Почти семь лет в развалинах спортзала школы №1 находился стихийный мемориал, куда к портретам погибших люди приносили свечи, записки и детские игрушки. Части школьного здания были законсервированы для предотвращения их дальнейшего разрушения. Во дворе построен православный храм. В 2024 году на территории бывшей школы, прошедшей дополнительную реставрацию, открылся международный культурно-патриотический центр профилактики терроризма «Беслан. Школа №1». </a:t>
            </a:r>
          </a:p>
          <a:p>
            <a:pPr algn="just"/>
            <a:r>
              <a:rPr lang="ru-RU" b="1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память жертв </a:t>
            </a:r>
            <a:r>
              <a:rPr lang="ru-RU" b="1" i="0" dirty="0" err="1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бесланского</a:t>
            </a:r>
            <a:r>
              <a:rPr lang="ru-RU" b="1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теракта и участников спасательной операции установлены монументы в разных городах России и мира. Это, в частности, скульптурная композиция «Древо скорби» и памятник «Погибшим бойцам ФСБ», мемориальное кладбище «Город ангелов» в Беслане, «Детям Беслана» в Санкт-Петербурге, «В память о жертвах трагедии в Беслане» в Москве, «Площадь мальчиков и девочек Беслана» во Флоренции (Италия), памятники во Владикавказе, Балаково, Ульяновске, Орске, Краснодаре, селе </a:t>
            </a:r>
            <a:r>
              <a:rPr lang="ru-RU" b="1" i="0" dirty="0" err="1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Юрово</a:t>
            </a:r>
            <a:r>
              <a:rPr lang="ru-RU" b="1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деревне </a:t>
            </a:r>
            <a:r>
              <a:rPr lang="ru-RU" b="1" i="0" dirty="0" err="1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Мураново</a:t>
            </a:r>
            <a:r>
              <a:rPr lang="ru-RU" b="1" i="0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(Московская область), в Карачаево-Черкесии, в Минске (Белоруссия).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8 авг.,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21"/>
    </mc:Choice>
    <mc:Fallback xmlns="">
      <p:transition spd="slow" advTm="81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81221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8" y="0"/>
            <a:ext cx="6017342" cy="33602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82" y="3172181"/>
            <a:ext cx="5852160" cy="3892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" y="3662"/>
            <a:ext cx="4075429" cy="3509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903" y="2281305"/>
            <a:ext cx="4876800" cy="3252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546" y="1"/>
            <a:ext cx="5589803" cy="4192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522"/>
            <a:ext cx="6341806" cy="3557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08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7"/>
    </mc:Choice>
    <mc:Fallback xmlns="">
      <p:transition spd="slow" advTm="1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770" y="245806"/>
            <a:ext cx="70595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скорбим по маленьким жителям Беслана, чьи имена навсегда останутся в памяти человечества, их учителям, наставникам, до последней минуты сердцами прикрывавших своих питомцев и разделивших тяжесть выпавших на их долю испытаний.  </a:t>
            </a:r>
          </a:p>
          <a:p>
            <a:pPr algn="just"/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скорбим по бойцам спецназа, с честью выполнившим свой долг, по всем, кто погиб в страшном пекле пылающего ада.</a:t>
            </a:r>
          </a:p>
          <a:p>
            <a:pPr algn="just"/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Пусть буря терроризма не оборвёт больше ни одну человеческую жизнь!</a:t>
            </a:r>
          </a:p>
          <a:p>
            <a:pPr algn="just"/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Почтим память погибших школьников Беслана и всех жертв терактов минутой молчания.</a:t>
            </a:r>
            <a:endParaRPr lang="ru-RU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етроно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1578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02" y="4353077"/>
            <a:ext cx="4876800" cy="2504923"/>
          </a:xfrm>
          <a:prstGeom prst="rect">
            <a:avLst/>
          </a:prstGeom>
        </p:spPr>
      </p:pic>
      <p:pic>
        <p:nvPicPr>
          <p:cNvPr id="4" name="28 авг.,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28 авг., 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000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27"/>
    </mc:Choice>
    <mc:Fallback xmlns="">
      <p:transition spd="slow" advTm="81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286" objId="6"/>
        <p14:stopEvt time="46440" objId="6"/>
        <p14:playEvt time="50583" objId="5"/>
        <p14:stopEvt time="80597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0103" y="393290"/>
            <a:ext cx="71873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Чужого горя не бывает и оно отзывается болью в сердце каждого человека, умеющего чувствовать и сопереживать. И пока он чувствует чужую боль, он остается человеком, а значит, никогда не пойдет по пути экстремизма.</a:t>
            </a:r>
          </a:p>
          <a:p>
            <a:pPr lvl="0"/>
            <a:r>
              <a:rPr lang="ru-RU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может развиваться только тогда, когда в нём нет террора.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618"/>
            <a:ext cx="8572500" cy="5715000"/>
          </a:xfrm>
          <a:prstGeom prst="rect">
            <a:avLst/>
          </a:prstGeom>
        </p:spPr>
      </p:pic>
      <p:pic>
        <p:nvPicPr>
          <p:cNvPr id="2" name="28 авг.,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4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2"/>
    </mc:Choice>
    <mc:Fallback xmlns="">
      <p:transition spd="slow" advTm="19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19982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2|2|1.8|1.5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4|2|1.7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9.9|1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560</Words>
  <Application>Microsoft Office PowerPoint</Application>
  <PresentationFormat>Широкоэкранный</PresentationFormat>
  <Paragraphs>35</Paragraphs>
  <Slides>9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Lato</vt:lpstr>
      <vt:lpstr>PT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Штокалова Светлана Ивановна</dc:creator>
  <cp:lastModifiedBy>Штокалова Светлана Ивановна</cp:lastModifiedBy>
  <cp:revision>34</cp:revision>
  <dcterms:created xsi:type="dcterms:W3CDTF">2024-08-28T06:15:19Z</dcterms:created>
  <dcterms:modified xsi:type="dcterms:W3CDTF">2024-09-02T06:53:51Z</dcterms:modified>
</cp:coreProperties>
</file>