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344" r:id="rId2"/>
    <p:sldId id="345" r:id="rId3"/>
    <p:sldId id="346" r:id="rId4"/>
    <p:sldId id="347" r:id="rId5"/>
    <p:sldId id="270" r:id="rId6"/>
    <p:sldId id="271" r:id="rId7"/>
    <p:sldId id="258" r:id="rId8"/>
    <p:sldId id="259" r:id="rId9"/>
    <p:sldId id="288" r:id="rId10"/>
    <p:sldId id="260" r:id="rId11"/>
    <p:sldId id="312" r:id="rId12"/>
    <p:sldId id="278" r:id="rId13"/>
    <p:sldId id="313" r:id="rId14"/>
    <p:sldId id="281" r:id="rId15"/>
    <p:sldId id="314" r:id="rId16"/>
    <p:sldId id="279" r:id="rId17"/>
    <p:sldId id="315" r:id="rId18"/>
    <p:sldId id="261" r:id="rId19"/>
    <p:sldId id="316" r:id="rId20"/>
    <p:sldId id="282" r:id="rId21"/>
    <p:sldId id="317" r:id="rId22"/>
    <p:sldId id="283" r:id="rId23"/>
    <p:sldId id="318" r:id="rId24"/>
    <p:sldId id="262" r:id="rId25"/>
    <p:sldId id="319" r:id="rId26"/>
    <p:sldId id="284" r:id="rId27"/>
    <p:sldId id="320" r:id="rId28"/>
    <p:sldId id="285" r:id="rId29"/>
    <p:sldId id="321" r:id="rId30"/>
    <p:sldId id="286" r:id="rId31"/>
    <p:sldId id="322" r:id="rId32"/>
    <p:sldId id="266" r:id="rId33"/>
    <p:sldId id="323" r:id="rId34"/>
    <p:sldId id="287" r:id="rId35"/>
    <p:sldId id="324" r:id="rId36"/>
    <p:sldId id="264" r:id="rId37"/>
    <p:sldId id="325" r:id="rId38"/>
    <p:sldId id="289" r:id="rId39"/>
    <p:sldId id="326" r:id="rId40"/>
    <p:sldId id="265" r:id="rId41"/>
    <p:sldId id="327" r:id="rId42"/>
    <p:sldId id="290" r:id="rId43"/>
    <p:sldId id="328" r:id="rId44"/>
    <p:sldId id="291" r:id="rId45"/>
    <p:sldId id="338" r:id="rId46"/>
    <p:sldId id="269" r:id="rId47"/>
    <p:sldId id="339" r:id="rId48"/>
    <p:sldId id="300" r:id="rId49"/>
    <p:sldId id="337" r:id="rId50"/>
    <p:sldId id="302" r:id="rId51"/>
    <p:sldId id="336" r:id="rId52"/>
    <p:sldId id="301" r:id="rId53"/>
    <p:sldId id="340" r:id="rId54"/>
    <p:sldId id="303" r:id="rId55"/>
    <p:sldId id="334" r:id="rId56"/>
    <p:sldId id="267" r:id="rId57"/>
    <p:sldId id="333" r:id="rId58"/>
    <p:sldId id="304" r:id="rId59"/>
    <p:sldId id="332" r:id="rId60"/>
    <p:sldId id="305" r:id="rId61"/>
    <p:sldId id="331" r:id="rId62"/>
    <p:sldId id="306" r:id="rId63"/>
    <p:sldId id="343" r:id="rId64"/>
    <p:sldId id="307" r:id="rId65"/>
    <p:sldId id="330" r:id="rId66"/>
    <p:sldId id="308" r:id="rId67"/>
    <p:sldId id="329" r:id="rId68"/>
    <p:sldId id="309" r:id="rId69"/>
    <p:sldId id="341" r:id="rId70"/>
    <p:sldId id="272" r:id="rId71"/>
    <p:sldId id="273" r:id="rId72"/>
    <p:sldId id="274" r:id="rId73"/>
    <p:sldId id="275" r:id="rId74"/>
    <p:sldId id="294" r:id="rId75"/>
    <p:sldId id="311" r:id="rId76"/>
    <p:sldId id="348" r:id="rId77"/>
    <p:sldId id="350" r:id="rId78"/>
    <p:sldId id="310" r:id="rId79"/>
    <p:sldId id="342" r:id="rId80"/>
    <p:sldId id="349" r:id="rId81"/>
    <p:sldId id="351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B6B6B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33" autoAdjust="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93980-506C-4B8D-A849-F5BB1B1506B1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CE4BD-C58F-4E38-BC6D-C87C072AA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/>
              <a:t>Обучающая цель:</a:t>
            </a:r>
            <a:r>
              <a:rPr lang="ru-RU" sz="1200" dirty="0" smtClean="0"/>
              <a:t> повторение, обобщение, применение изученных знаний.</a:t>
            </a:r>
          </a:p>
          <a:p>
            <a:r>
              <a:rPr lang="ru-RU" sz="1200" b="1" dirty="0" smtClean="0"/>
              <a:t>Развивающая цель:</a:t>
            </a:r>
            <a:r>
              <a:rPr lang="ru-RU" sz="1200" dirty="0" smtClean="0"/>
              <a:t> развитие логического мышления и пространственного воображения, развитие культуры взаимоотношений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E4BD-C58F-4E38-BC6D-C87C072AAF4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E4BD-C58F-4E38-BC6D-C87C072AAF4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E4BD-C58F-4E38-BC6D-C87C072AAF43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E4BD-C58F-4E38-BC6D-C87C072AAF43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858E-C669-4A6A-B418-F0D01DBF82DA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E9F-E8E5-4A9E-BD0D-6272919FD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858E-C669-4A6A-B418-F0D01DBF82DA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E9F-E8E5-4A9E-BD0D-6272919FD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858E-C669-4A6A-B418-F0D01DBF82DA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E9F-E8E5-4A9E-BD0D-6272919FD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858E-C669-4A6A-B418-F0D01DBF82DA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E9F-E8E5-4A9E-BD0D-6272919FD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858E-C669-4A6A-B418-F0D01DBF82DA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E9F-E8E5-4A9E-BD0D-6272919FD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858E-C669-4A6A-B418-F0D01DBF82DA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E9F-E8E5-4A9E-BD0D-6272919FD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858E-C669-4A6A-B418-F0D01DBF82DA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E9F-E8E5-4A9E-BD0D-6272919FD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858E-C669-4A6A-B418-F0D01DBF82DA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E9F-E8E5-4A9E-BD0D-6272919FD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858E-C669-4A6A-B418-F0D01DBF82DA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E9F-E8E5-4A9E-BD0D-6272919FD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858E-C669-4A6A-B418-F0D01DBF82DA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E9F-E8E5-4A9E-BD0D-6272919FD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858E-C669-4A6A-B418-F0D01DBF82DA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E9F-E8E5-4A9E-BD0D-6272919FD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858E-C669-4A6A-B418-F0D01DBF82DA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FDE9F-E8E5-4A9E-BD0D-6272919FD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8e8a5d083cc0acccf19e03c14a9577bc91662245-10697673-images-thumbs&amp;n=13"/>
          <p:cNvPicPr/>
          <p:nvPr/>
        </p:nvPicPr>
        <p:blipFill>
          <a:blip r:embed="rId2" cstate="print"/>
          <a:srcRect b="86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23728" y="1772816"/>
            <a:ext cx="5256584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23728" y="1772816"/>
            <a:ext cx="525658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B6B6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endParaRPr lang="ru-RU" sz="5400" b="1" spc="50" dirty="0">
              <a:ln w="11430"/>
              <a:solidFill>
                <a:srgbClr val="B6B6B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270892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Знатоки инженерной графики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5085184"/>
            <a:ext cx="3831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Выполнила:</a:t>
            </a:r>
          </a:p>
          <a:p>
            <a:r>
              <a:rPr lang="ru-RU" sz="2400" b="1" dirty="0" smtClean="0">
                <a:latin typeface="Monotype Corsiva" pitchFamily="66" charset="0"/>
              </a:rPr>
              <a:t> преподаватель</a:t>
            </a:r>
          </a:p>
          <a:p>
            <a:r>
              <a:rPr lang="ru-RU" sz="2400" b="1" dirty="0" smtClean="0">
                <a:latin typeface="Monotype Corsiva" pitchFamily="66" charset="0"/>
              </a:rPr>
              <a:t>Юдина Валентина Игнатьевна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 cstate="print"/>
          <a:srcRect l="3478" t="3947" r="3479" b="56579"/>
          <a:stretch>
            <a:fillRect/>
          </a:stretch>
        </p:blipFill>
        <p:spPr bwMode="auto">
          <a:xfrm>
            <a:off x="179512" y="2276872"/>
            <a:ext cx="87129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04248" y="566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4868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103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3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636912"/>
            <a:ext cx="425328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ОТВЕТ:    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Линейка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700808"/>
            <a:ext cx="78488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Какие размеры по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ГОСТу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имеет формат А4?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297х210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210х420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420х841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780928"/>
            <a:ext cx="45400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        а) 210*297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fsd.multiurok.ru/html/2017/06/26/s_5950cd03b1a17/653901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081" y="2852936"/>
            <a:ext cx="3916127" cy="34711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556792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Найдите ошибки в словах, написанных стандартным шрифтом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132856"/>
            <a:ext cx="695010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КАРАНДАш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КАРАНДАШ</a:t>
            </a: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кроншТейн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кронштейн</a:t>
            </a: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флАнец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фланец</a:t>
            </a: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черченИе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черчение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132856"/>
            <a:ext cx="76526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Какую длину имеют штрихи штриховой линии?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1 – 2 мм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8 – 10 мм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2 – 8 мм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463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</a:t>
            </a:r>
            <a:endParaRPr lang="ru-RU" sz="4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463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4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7" y="3140968"/>
            <a:ext cx="5712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       в) 2 – 8 мм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cture background"/>
          <p:cNvPicPr/>
          <p:nvPr/>
        </p:nvPicPr>
        <p:blipFill>
          <a:blip r:embed="rId2" cstate="print"/>
          <a:srcRect l="53636" t="19292" r="6362" b="17675"/>
          <a:stretch>
            <a:fillRect/>
          </a:stretch>
        </p:blipFill>
        <p:spPr bwMode="auto">
          <a:xfrm>
            <a:off x="5364088" y="1916832"/>
            <a:ext cx="309634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Picture background"/>
          <p:cNvPicPr/>
          <p:nvPr/>
        </p:nvPicPr>
        <p:blipFill>
          <a:blip r:embed="rId2" cstate="print"/>
          <a:srcRect l="8786" t="37071" r="46363" b="17675"/>
          <a:stretch>
            <a:fillRect/>
          </a:stretch>
        </p:blipFill>
        <p:spPr bwMode="auto">
          <a:xfrm>
            <a:off x="611560" y="2132856"/>
            <a:ext cx="38884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54868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276872"/>
            <a:ext cx="3414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циркуль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5689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Цели мероприятия:</a:t>
            </a:r>
          </a:p>
          <a:p>
            <a:pPr algn="ctr"/>
            <a:endParaRPr lang="ru-RU" sz="4400" b="1" cap="all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Обучающая цель</a:t>
            </a:r>
            <a:r>
              <a:rPr lang="ru-RU" sz="3200" b="1" dirty="0" smtClean="0"/>
              <a:t>:</a:t>
            </a:r>
            <a:r>
              <a:rPr lang="ru-RU" sz="3200" dirty="0" smtClean="0"/>
              <a:t> повторение, обобщение, применение изученных знаний.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Развивающая цель:</a:t>
            </a:r>
            <a:r>
              <a:rPr lang="ru-RU" sz="3200" dirty="0" smtClean="0"/>
              <a:t> развитие логического мышления и пространственного воображения, развитие культуры взаимоотношений при работе в коллективе.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Воспитательная цель:</a:t>
            </a:r>
            <a:r>
              <a:rPr lang="ru-RU" sz="3200" dirty="0" smtClean="0"/>
              <a:t> повышение интереса к изучаемой дисциплине, воспитание культуры общения.</a:t>
            </a:r>
            <a:endParaRPr lang="ru-RU" sz="3200" b="1" dirty="0">
              <a:ln w="1905"/>
              <a:solidFill>
                <a:srgbClr val="00808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на листе формата принято размещать основную надпись</a:t>
            </a:r>
            <a:r>
              <a:rPr lang="ru-RU" sz="2400" dirty="0" smtClean="0"/>
              <a:t>?</a:t>
            </a:r>
          </a:p>
          <a:p>
            <a:endParaRPr lang="ru-RU" sz="2400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в левом нижнем углу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в правом нижнем углу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с) в правом верхнем углу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2708920"/>
            <a:ext cx="68649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    б) в правом нижнем углу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12475" t="42705" r="32634" b="6511"/>
          <a:stretch>
            <a:fillRect/>
          </a:stretch>
        </p:blipFill>
        <p:spPr bwMode="auto">
          <a:xfrm>
            <a:off x="5364088" y="2258087"/>
            <a:ext cx="3600400" cy="3835209"/>
          </a:xfrm>
          <a:prstGeom prst="rect">
            <a:avLst/>
          </a:prstGeom>
          <a:noFill/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9980" t="6791" b="57430"/>
          <a:stretch>
            <a:fillRect/>
          </a:stretch>
        </p:blipFill>
        <p:spPr bwMode="auto">
          <a:xfrm>
            <a:off x="251520" y="2617640"/>
            <a:ext cx="5112568" cy="25395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155679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Найдите чертеж, соответствующий детали 1, 4 и 6 полученной в результате преобразования исходной формы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276872"/>
            <a:ext cx="3863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1-Г;  4-А;  6-Д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11812" t="28350" r="12589" b="16526"/>
          <a:stretch>
            <a:fillRect/>
          </a:stretch>
        </p:blipFill>
        <p:spPr bwMode="auto">
          <a:xfrm>
            <a:off x="611560" y="811959"/>
            <a:ext cx="8208912" cy="44892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8</a:t>
            </a:r>
            <a:endParaRPr lang="ru-RU" sz="4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8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348880"/>
            <a:ext cx="3134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ластик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13285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772816"/>
            <a:ext cx="87849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Масштаб – это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расстояние между точками на плоскости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отношение размеров на чертеже к действительным размерам детали, предмета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в)уменьшение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г)увеличение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636912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б) отношение размеров на чертеже к действительным размерам детали, предмета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avatars.mds.yandex.net/i?id=50f067f1fd4b96f8716bf9c6d34829af3ac2c727-1009695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5040560" cy="46483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1340768"/>
            <a:ext cx="592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геометрические тела изображены?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348880"/>
            <a:ext cx="6180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цилиндр, призма, пирамида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71296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Ход мероприятия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916832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/>
              <a:t>1.  Приветствие</a:t>
            </a:r>
          </a:p>
          <a:p>
            <a:pPr lvl="0"/>
            <a:r>
              <a:rPr lang="ru-RU" sz="3600" b="1" dirty="0" smtClean="0"/>
              <a:t>2.  Разминка</a:t>
            </a:r>
          </a:p>
          <a:p>
            <a:pPr lvl="0"/>
            <a:r>
              <a:rPr lang="ru-RU" sz="3600" b="1" dirty="0" smtClean="0"/>
              <a:t>3.  Викторина</a:t>
            </a:r>
          </a:p>
          <a:p>
            <a:pPr lvl="0"/>
            <a:r>
              <a:rPr lang="ru-RU" sz="3600" b="1" dirty="0" smtClean="0"/>
              <a:t>4.  Ребусы</a:t>
            </a:r>
          </a:p>
          <a:p>
            <a:pPr lvl="0"/>
            <a:r>
              <a:rPr lang="ru-RU" sz="3600" b="1" dirty="0" smtClean="0"/>
              <a:t>5. Кроссворд</a:t>
            </a:r>
          </a:p>
          <a:p>
            <a:pPr marL="342900" lvl="0" indent="-342900">
              <a:buAutoNum type="arabicPeriod" startAt="6"/>
            </a:pPr>
            <a:r>
              <a:rPr lang="ru-RU" sz="3600" b="1" dirty="0" smtClean="0"/>
              <a:t> Конкурс болельщиков</a:t>
            </a:r>
          </a:p>
          <a:p>
            <a:pPr marL="342900" lvl="0" indent="-342900">
              <a:buAutoNum type="arabicPeriod" startAt="6"/>
            </a:pPr>
            <a:r>
              <a:rPr lang="ru-RU" sz="3600" b="1" dirty="0" smtClean="0"/>
              <a:t>Прочитать выражение</a:t>
            </a:r>
          </a:p>
          <a:p>
            <a:pPr marL="342900" lvl="0" indent="-342900">
              <a:buAutoNum type="arabicPeriod" startAt="6"/>
            </a:pPr>
            <a:r>
              <a:rPr lang="ru-RU" sz="3600" b="1" dirty="0" smtClean="0"/>
              <a:t>Подведение итогов</a:t>
            </a:r>
            <a:endParaRPr lang="ru-RU" sz="36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r="61006" b="25306"/>
          <a:stretch>
            <a:fillRect/>
          </a:stretch>
        </p:blipFill>
        <p:spPr bwMode="auto">
          <a:xfrm>
            <a:off x="4283968" y="1772816"/>
            <a:ext cx="4464496" cy="47525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1484784"/>
            <a:ext cx="4559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плоскости проекций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060848"/>
            <a:ext cx="69127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фронтальная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горизонтальная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-профильная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23625" t="26775" r="20857" b="51175"/>
          <a:stretch>
            <a:fillRect/>
          </a:stretch>
        </p:blipFill>
        <p:spPr bwMode="auto">
          <a:xfrm>
            <a:off x="179512" y="2204864"/>
            <a:ext cx="8702681" cy="32403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276872"/>
            <a:ext cx="3466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масштаб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7" y="2636912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разделить окружность на шесть равных частей, от любой её точки нужно отложить отрезки, равные …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половине радиуса окружности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радиусу окружности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четвертую часть радиуса окружности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708920"/>
            <a:ext cx="616874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 б) радиусу окружности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РЕБУСЫ «ЧЕРТЕЖНЫЕ ИНСТРУМЕНТЫ И ПРИНАДЛЕЖНОСТИ» ПеналСтёрка12"/>
          <p:cNvPicPr>
            <a:picLocks noChangeAspect="1" noChangeArrowheads="1"/>
          </p:cNvPicPr>
          <p:nvPr/>
        </p:nvPicPr>
        <p:blipFill>
          <a:blip r:embed="rId2" cstate="print"/>
          <a:srcRect l="13650" t="22400" r="61151" b="38401"/>
          <a:stretch>
            <a:fillRect/>
          </a:stretch>
        </p:blipFill>
        <p:spPr bwMode="auto">
          <a:xfrm>
            <a:off x="1835696" y="1428158"/>
            <a:ext cx="4248472" cy="49565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852936"/>
            <a:ext cx="29358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пенал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91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18582" b="3993"/>
          <a:stretch>
            <a:fillRect/>
          </a:stretch>
        </p:blipFill>
        <p:spPr bwMode="auto">
          <a:xfrm>
            <a:off x="755576" y="1988840"/>
            <a:ext cx="7578385" cy="4536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48478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Найти для детали соответствующие проекции</a:t>
            </a:r>
            <a:endParaRPr lang="ru-RU" sz="2400" b="1" dirty="0"/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18582" b="3993"/>
          <a:stretch>
            <a:fillRect/>
          </a:stretch>
        </p:blipFill>
        <p:spPr bwMode="auto">
          <a:xfrm>
            <a:off x="907976" y="2141240"/>
            <a:ext cx="7578385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91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924944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А-4; В-3 ; С-3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453" y="1700808"/>
            <a:ext cx="83050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1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ПРЕДСТАВЛЕНИЕ КОМАНД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indslide.org/img/tmb/7/646862/ab6bb8198cc4546626ec4ce6ca8ae31f-720x.jpg"/>
          <p:cNvPicPr>
            <a:picLocks noChangeAspect="1" noChangeArrowheads="1"/>
          </p:cNvPicPr>
          <p:nvPr/>
        </p:nvPicPr>
        <p:blipFill>
          <a:blip r:embed="rId2" cstate="print"/>
          <a:srcRect l="12600" t="51799" r="52751" b="14601"/>
          <a:stretch>
            <a:fillRect/>
          </a:stretch>
        </p:blipFill>
        <p:spPr bwMode="auto">
          <a:xfrm>
            <a:off x="1259632" y="1628800"/>
            <a:ext cx="6921769" cy="50340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996952"/>
            <a:ext cx="3175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ватман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12201" t="15750" r="12200" b="6551"/>
          <a:stretch>
            <a:fillRect/>
          </a:stretch>
        </p:blipFill>
        <p:spPr bwMode="auto">
          <a:xfrm>
            <a:off x="1259632" y="1916832"/>
            <a:ext cx="6120680" cy="4718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1340768"/>
            <a:ext cx="537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Найди ошибку в нанесении размеров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852936"/>
            <a:ext cx="897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</a:t>
            </a:r>
          </a:p>
          <a:p>
            <a:endParaRPr lang="ru-RU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12201" t="15750" r="12200" b="6551"/>
          <a:stretch>
            <a:fillRect/>
          </a:stretch>
        </p:blipFill>
        <p:spPr bwMode="auto">
          <a:xfrm>
            <a:off x="2699792" y="1412776"/>
            <a:ext cx="6120680" cy="4718024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3707904" y="2276872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004048" y="3501008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812360" y="3429000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948264" y="5733256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8532440" y="2708920"/>
            <a:ext cx="14401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724128" y="5157192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3" y="1556792"/>
            <a:ext cx="87129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Аксонометрическая проекция (прямоугольная изометрическая) выполняется в осях, расположенных под углами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120, 120,120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б)135, 135, 90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90,90,90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2492896"/>
            <a:ext cx="4847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   а) 120, 120,120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roki-sovy.ru/images/200/181/69.jpg"/>
          <p:cNvPicPr/>
          <p:nvPr/>
        </p:nvPicPr>
        <p:blipFill>
          <a:blip r:embed="rId2" cstate="print"/>
          <a:srcRect l="71152" t="74043" r="7831" b="8958"/>
          <a:stretch>
            <a:fillRect/>
          </a:stretch>
        </p:blipFill>
        <p:spPr bwMode="auto">
          <a:xfrm>
            <a:off x="611560" y="1628800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2924944"/>
            <a:ext cx="32586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шаблон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12784" r="4504" b="3413"/>
          <a:stretch>
            <a:fillRect/>
          </a:stretch>
        </p:blipFill>
        <p:spPr bwMode="auto">
          <a:xfrm>
            <a:off x="683568" y="2204864"/>
            <a:ext cx="8024705" cy="4509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26876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Найдите чертеж, соответствующий детали, полученной в результате преобразования исходной формы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2852936"/>
            <a:ext cx="2044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 2</a:t>
            </a:r>
            <a:r>
              <a:rPr lang="ru-RU" sz="3600" b="1" i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Разминка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856895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1.Что означает слово «Проекция»?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2.ГОСТ – это организация или что-нибудь другое? Дайте расшифровку.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3.Кто считается творцом начертательной геометрии?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4.Какие размеры имеет лист формата А4?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5.Чему соответствует размер шрифта?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6.Чем отличается технический рисунок от аксонометрического изображения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Как называется чертежный инструмент и для чего его применяют?</a:t>
            </a:r>
          </a:p>
          <a:p>
            <a:endParaRPr lang="ru-RU" sz="2800" b="1" dirty="0" smtClean="0"/>
          </a:p>
          <a:p>
            <a:endParaRPr lang="ru-RU" sz="2000" b="1" dirty="0" smtClean="0"/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301208"/>
            <a:ext cx="2823842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3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21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132856"/>
            <a:ext cx="6535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означает знак  </a:t>
            </a:r>
            <a:r>
              <a:rPr lang="en-US" sz="4000" dirty="0" smtClean="0"/>
              <a:t>Ø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размерным числом?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3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21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2708920"/>
            <a:ext cx="3134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диа</a:t>
            </a:r>
            <a:r>
              <a:rPr lang="ru-RU" sz="3200" b="1" dirty="0" smtClean="0"/>
              <a:t>метр</a:t>
            </a:r>
            <a:endParaRPr lang="ru-RU" sz="3200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22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148478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наглядному изображению и видам детали, найдите главный вид, вид сверху и слева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Picture background"/>
          <p:cNvPicPr/>
          <p:nvPr/>
        </p:nvPicPr>
        <p:blipFill>
          <a:blip r:embed="rId2" cstate="print"/>
          <a:srcRect l="58916" t="9858" r="25906" b="73126"/>
          <a:stretch>
            <a:fillRect/>
          </a:stretch>
        </p:blipFill>
        <p:spPr bwMode="auto">
          <a:xfrm>
            <a:off x="251520" y="3356992"/>
            <a:ext cx="2376264" cy="2088232"/>
          </a:xfrm>
          <a:prstGeom prst="rect">
            <a:avLst/>
          </a:prstGeom>
          <a:noFill/>
        </p:spPr>
      </p:pic>
      <p:pic>
        <p:nvPicPr>
          <p:cNvPr id="16" name="Рисунок 15" descr="Picture background"/>
          <p:cNvPicPr/>
          <p:nvPr/>
        </p:nvPicPr>
        <p:blipFill>
          <a:blip r:embed="rId2" cstate="print"/>
          <a:srcRect l="8263" t="27946" r="9838" b="13901"/>
          <a:stretch>
            <a:fillRect/>
          </a:stretch>
        </p:blipFill>
        <p:spPr bwMode="auto">
          <a:xfrm>
            <a:off x="2555776" y="2348880"/>
            <a:ext cx="6264696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2564904"/>
            <a:ext cx="240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9;1;7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6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31484"/>
          <a:stretch>
            <a:fillRect/>
          </a:stretch>
        </p:blipFill>
        <p:spPr bwMode="auto">
          <a:xfrm>
            <a:off x="395536" y="2348880"/>
            <a:ext cx="8244408" cy="42310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34076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Дана точка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которая принадлежит плоскости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Укажите её координаты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220486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ru-RU" dirty="0"/>
          </a:p>
        </p:txBody>
      </p:sp>
      <p:pic>
        <p:nvPicPr>
          <p:cNvPr id="7" name="Рисунок 6" descr="Обозначение плоскостей на чертеже"/>
          <p:cNvPicPr/>
          <p:nvPr/>
        </p:nvPicPr>
        <p:blipFill>
          <a:blip r:embed="rId3" cstate="print"/>
          <a:srcRect l="873" t="80079" r="95685" b="13408"/>
          <a:stretch>
            <a:fillRect/>
          </a:stretch>
        </p:blipFill>
        <p:spPr bwMode="auto">
          <a:xfrm>
            <a:off x="7020272" y="1340768"/>
            <a:ext cx="432048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2564904"/>
            <a:ext cx="33570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D(45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;0;30)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55fb2eef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40960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420888"/>
            <a:ext cx="2755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лекало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349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6121" r="43265" b="42437"/>
          <a:stretch>
            <a:fillRect/>
          </a:stretch>
        </p:blipFill>
        <p:spPr bwMode="auto">
          <a:xfrm>
            <a:off x="539552" y="1988840"/>
            <a:ext cx="5760640" cy="38610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340768"/>
            <a:ext cx="596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геометрические тела изображены?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2348880"/>
            <a:ext cx="5593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конус; призма; цилин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4076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3.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3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88840"/>
            <a:ext cx="83485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элементы, обязательные в любом сопряжении.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Центры сопряжений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Точки сопряжений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Центр, точки и радиус сопряжения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780928"/>
            <a:ext cx="718799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в) центр, точки и радиус сопряжения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10395" t="22680" r="14006" b="5501"/>
          <a:stretch>
            <a:fillRect/>
          </a:stretch>
        </p:blipFill>
        <p:spPr bwMode="auto">
          <a:xfrm>
            <a:off x="1691679" y="2204864"/>
            <a:ext cx="6164895" cy="43924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141277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Проверьте чертеж и найдите 5 ошибок в нанесении размеров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10395" t="22680" r="14006" b="5501"/>
          <a:stretch>
            <a:fillRect/>
          </a:stretch>
        </p:blipFill>
        <p:spPr bwMode="auto">
          <a:xfrm>
            <a:off x="1691679" y="2204864"/>
            <a:ext cx="6164895" cy="4392488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4788024" y="4797152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635896" y="1844824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7380312" y="2996952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131840" y="5589240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572000" y="2420888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1484784"/>
            <a:ext cx="690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означают знаки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Webdings"/>
              </a:rPr>
              <a:t> перед размерным числом?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cf4.ppt-online.org/files4/slide/b/bWDf1JPmjNgIXxOdcYLlqMkrpUtyA0CZa3sTBR/slide-4.jpg"/>
          <p:cNvPicPr/>
          <p:nvPr/>
        </p:nvPicPr>
        <p:blipFill>
          <a:blip r:embed="rId3" cstate="print"/>
          <a:srcRect l="57573" t="49057" r="29206" b="37641"/>
          <a:stretch>
            <a:fillRect/>
          </a:stretch>
        </p:blipFill>
        <p:spPr bwMode="auto">
          <a:xfrm>
            <a:off x="2627784" y="2996952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f4.ppt-online.org/files4/slide/b/bWDf1JPmjNgIXxOdcYLlqMkrpUtyA0CZa3sTBR/slide-4.jpg"/>
          <p:cNvPicPr/>
          <p:nvPr/>
        </p:nvPicPr>
        <p:blipFill>
          <a:blip r:embed="rId3" cstate="print"/>
          <a:srcRect l="57573" t="66286" r="29206" b="21417"/>
          <a:stretch>
            <a:fillRect/>
          </a:stretch>
        </p:blipFill>
        <p:spPr bwMode="auto">
          <a:xfrm>
            <a:off x="4932040" y="2996952"/>
            <a:ext cx="15841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4.ppt-online.org/files4/slide/b/bWDf1JPmjNgIXxOdcYLlqMkrpUtyA0CZa3sTBR/slide-4.jpg"/>
          <p:cNvPicPr/>
          <p:nvPr/>
        </p:nvPicPr>
        <p:blipFill>
          <a:blip r:embed="rId3" cstate="print"/>
          <a:srcRect l="57573" t="33854" r="29206" b="53794"/>
          <a:stretch>
            <a:fillRect/>
          </a:stretch>
        </p:blipFill>
        <p:spPr bwMode="auto">
          <a:xfrm>
            <a:off x="395536" y="2996952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cf4.ppt-online.org/files4/slide/b/bWDf1JPmjNgIXxOdcYLlqMkrpUtyA0CZa3sTBR/slide-4.jpg"/>
          <p:cNvPicPr/>
          <p:nvPr/>
        </p:nvPicPr>
        <p:blipFill>
          <a:blip r:embed="rId3" cstate="print"/>
          <a:srcRect l="57573" t="82502" r="29206" b="5336"/>
          <a:stretch>
            <a:fillRect/>
          </a:stretch>
        </p:blipFill>
        <p:spPr bwMode="auto">
          <a:xfrm>
            <a:off x="7236296" y="2924944"/>
            <a:ext cx="15841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3068960"/>
            <a:ext cx="83529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Радиус 14; диаметр 15; квадрат 10;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толщина3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91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avatars.mds.yandex.net/i?id=164176f4a3a77cd67a30e01000394a3c170d5211-10803837-images-thumbs&amp;n=13"/>
          <p:cNvPicPr>
            <a:picLocks noChangeAspect="1" noChangeArrowheads="1"/>
          </p:cNvPicPr>
          <p:nvPr/>
        </p:nvPicPr>
        <p:blipFill>
          <a:blip r:embed="rId2" cstate="print"/>
          <a:srcRect t="10247" r="23402" b="22122"/>
          <a:stretch>
            <a:fillRect/>
          </a:stretch>
        </p:blipFill>
        <p:spPr bwMode="auto">
          <a:xfrm>
            <a:off x="804747" y="2132856"/>
            <a:ext cx="8339253" cy="2991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91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564904"/>
            <a:ext cx="423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транспортир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30</a:t>
            </a:r>
            <a:endParaRPr lang="ru-RU" sz="4000" b="1" dirty="0"/>
          </a:p>
        </p:txBody>
      </p:sp>
      <p:pic>
        <p:nvPicPr>
          <p:cNvPr id="3" name="Рисунок 2" descr="Picture background"/>
          <p:cNvPicPr/>
          <p:nvPr/>
        </p:nvPicPr>
        <p:blipFill>
          <a:blip r:embed="rId2" cstate="print"/>
          <a:srcRect l="74947" t="9154" r="9838" b="72746"/>
          <a:stretch>
            <a:fillRect/>
          </a:stretch>
        </p:blipFill>
        <p:spPr bwMode="auto">
          <a:xfrm>
            <a:off x="179512" y="3140968"/>
            <a:ext cx="1944216" cy="18722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1484784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наглядному изображению и видам детали, найдите главный вид, вид сверху и слева</a:t>
            </a:r>
            <a:endParaRPr lang="ru-RU" dirty="0"/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2" cstate="print"/>
          <a:srcRect l="8263" t="27946" r="9838" b="13901"/>
          <a:stretch>
            <a:fillRect/>
          </a:stretch>
        </p:blipFill>
        <p:spPr bwMode="auto">
          <a:xfrm>
            <a:off x="2339752" y="2492896"/>
            <a:ext cx="6624736" cy="38164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19872" y="24208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24208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24208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08304" y="24208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04448" y="242088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3" name="Рисунок 12" descr="Picture background"/>
          <p:cNvPicPr/>
          <p:nvPr/>
        </p:nvPicPr>
        <p:blipFill>
          <a:blip r:embed="rId2" cstate="print"/>
          <a:srcRect l="74947" t="9154" r="9838" b="72746"/>
          <a:stretch>
            <a:fillRect/>
          </a:stretch>
        </p:blipFill>
        <p:spPr bwMode="auto">
          <a:xfrm>
            <a:off x="323528" y="3212976"/>
            <a:ext cx="1944216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30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636912"/>
            <a:ext cx="3137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8; 12; 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5" y="260650"/>
          <a:ext cx="8064896" cy="6408710"/>
        </p:xfrm>
        <a:graphic>
          <a:graphicData uri="http://schemas.openxmlformats.org/drawingml/2006/table">
            <a:tbl>
              <a:tblPr/>
              <a:tblGrid>
                <a:gridCol w="1344009"/>
                <a:gridCol w="1344009"/>
                <a:gridCol w="1344431"/>
                <a:gridCol w="1343587"/>
                <a:gridCol w="1344009"/>
                <a:gridCol w="1344851"/>
              </a:tblGrid>
              <a:tr h="1281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1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281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1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281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kopilkaurokov.ru/uploads/user_file_5497d67a52558/vnieklassnoie-mieropriiatiie-po-inzhieniernoi-ghrafiki-riebusy_2.png"/>
          <p:cNvPicPr/>
          <p:nvPr/>
        </p:nvPicPr>
        <p:blipFill>
          <a:blip r:embed="rId3" cstate="print"/>
          <a:srcRect t="3226"/>
          <a:stretch>
            <a:fillRect/>
          </a:stretch>
        </p:blipFill>
        <p:spPr bwMode="auto">
          <a:xfrm>
            <a:off x="611560" y="2276872"/>
            <a:ext cx="39604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sd.kopilkaurokov.ru/uploads/user_file_5497d67a52558/vnieklassnoie-mieropriiatiie-po-inzhieniernoi-ghrafiki-riebusy_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276872"/>
            <a:ext cx="396044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536" y="260648"/>
            <a:ext cx="8245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4.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Ребус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Линии чертежа</a:t>
            </a:r>
          </a:p>
          <a:p>
            <a:r>
              <a:rPr lang="ru-RU" b="1" i="1" dirty="0" smtClean="0"/>
              <a:t>(</a:t>
            </a:r>
            <a:r>
              <a:rPr lang="ru-RU" sz="2400" b="1" i="1" dirty="0"/>
              <a:t>Команды отвечают по очереди, если команда не может ответить , то право ответа переходит к </a:t>
            </a:r>
            <a:r>
              <a:rPr lang="ru-RU" sz="2400" b="1" i="1" dirty="0" smtClean="0"/>
              <a:t>соперникам)</a:t>
            </a: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kopilkaurokov.ru/uploads/user_file_5497d67a52558/vnieklassnoie-mieropriiatiie-po-inzhieniernoi-ghrafiki-riebusy_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2" y="2547937"/>
            <a:ext cx="57054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4.Ребус.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Нанесение размеров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 Вопросы   Вид спереди Длина детали Вид сверху Высота детали Вид слева Ширина детали  Ширина выреза Длина отверстия Высота треугольной  призмы 10. Высота отверстия Ключ к ребусу    Б – ключ  15 – задач  В – терпение  60 – к  65 – есть  70 – плюс  13 – наших  А – желание  30 – всех  20 – решению Ответ Желание плюс терпение есть ключ к решению всех наших задач  "/>
          <p:cNvPicPr/>
          <p:nvPr/>
        </p:nvPicPr>
        <p:blipFill>
          <a:blip r:embed="rId2" cstate="print"/>
          <a:srcRect b="35426"/>
          <a:stretch>
            <a:fillRect/>
          </a:stretch>
        </p:blipFill>
        <p:spPr bwMode="auto">
          <a:xfrm>
            <a:off x="179512" y="1268760"/>
            <a:ext cx="87849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Вопросы   Вид спереди Длина детали Вид сверху Высота детали Вид слева Ширина детали  Ширина выреза Длина отверстия Высота треугольной  призмы 10. Высота отверстия Ключ к ребусу    Б – ключ  15 – задач  В – терпение  60 – к  65 – есть  70 – плюс  13 – наших  А – желание  30 – всех  20 – решению Ответ Желание плюс терпение есть ключ к решению всех наших задач  "/>
          <p:cNvPicPr/>
          <p:nvPr/>
        </p:nvPicPr>
        <p:blipFill>
          <a:blip r:embed="rId2" cstate="print"/>
          <a:srcRect l="38128" t="67325" r="18107" b="21195"/>
          <a:stretch>
            <a:fillRect/>
          </a:stretch>
        </p:blipFill>
        <p:spPr bwMode="auto">
          <a:xfrm>
            <a:off x="395536" y="1556792"/>
            <a:ext cx="84249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628800"/>
          <a:ext cx="8640962" cy="4696639"/>
        </p:xfrm>
        <a:graphic>
          <a:graphicData uri="http://schemas.openxmlformats.org/drawingml/2006/table">
            <a:tbl>
              <a:tblPr/>
              <a:tblGrid>
                <a:gridCol w="392730"/>
                <a:gridCol w="392730"/>
                <a:gridCol w="392730"/>
                <a:gridCol w="392730"/>
                <a:gridCol w="392730"/>
                <a:gridCol w="392730"/>
                <a:gridCol w="392730"/>
                <a:gridCol w="392730"/>
                <a:gridCol w="392730"/>
                <a:gridCol w="392730"/>
                <a:gridCol w="392730"/>
                <a:gridCol w="392730"/>
                <a:gridCol w="392730"/>
                <a:gridCol w="392730"/>
                <a:gridCol w="392730"/>
                <a:gridCol w="392730"/>
                <a:gridCol w="392730"/>
                <a:gridCol w="392730"/>
                <a:gridCol w="392730"/>
                <a:gridCol w="392730"/>
                <a:gridCol w="392730"/>
                <a:gridCol w="393632"/>
              </a:tblGrid>
              <a:tr h="504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Picture background"/>
          <p:cNvPicPr/>
          <p:nvPr/>
        </p:nvPicPr>
        <p:blipFill>
          <a:blip r:embed="rId2" cstate="print"/>
          <a:srcRect l="24165" t="8536" r="68225" b="78049"/>
          <a:stretch>
            <a:fillRect/>
          </a:stretch>
        </p:blipFill>
        <p:spPr bwMode="auto">
          <a:xfrm>
            <a:off x="7452320" y="0"/>
            <a:ext cx="14756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84368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5" name="Рисунок 4" descr="https://fsd.videouroki.net/html/2017/05/19/v_591f56a32ea09/99690043_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6672"/>
            <a:ext cx="1152128" cy="11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32240" y="7647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Открытка Малый формат (126*64) Приглашение 20 экз. 097.460"/>
          <p:cNvPicPr/>
          <p:nvPr/>
        </p:nvPicPr>
        <p:blipFill>
          <a:blip r:embed="rId4" cstate="print"/>
          <a:srcRect l="87441" t="15121" r="3552" b="76976"/>
          <a:stretch>
            <a:fillRect/>
          </a:stretch>
        </p:blipFill>
        <p:spPr bwMode="auto">
          <a:xfrm>
            <a:off x="3779912" y="5445224"/>
            <a:ext cx="1271492" cy="82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flipH="1">
            <a:off x="4139952" y="566124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</a:t>
            </a:r>
          </a:p>
          <a:p>
            <a:endParaRPr lang="ru-RU" dirty="0"/>
          </a:p>
        </p:txBody>
      </p:sp>
      <p:pic>
        <p:nvPicPr>
          <p:cNvPr id="9" name="Рисунок 8" descr="Picture background"/>
          <p:cNvPicPr/>
          <p:nvPr/>
        </p:nvPicPr>
        <p:blipFill>
          <a:blip r:embed="rId2" cstate="print"/>
          <a:srcRect l="77451" t="50614" r="15659" b="40772"/>
          <a:stretch>
            <a:fillRect/>
          </a:stretch>
        </p:blipFill>
        <p:spPr bwMode="auto">
          <a:xfrm>
            <a:off x="1907704" y="1556792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67744" y="1844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Picture background"/>
          <p:cNvPicPr/>
          <p:nvPr/>
        </p:nvPicPr>
        <p:blipFill>
          <a:blip r:embed="rId2" cstate="print"/>
          <a:srcRect l="79092" t="19309" r="8786" b="60589"/>
          <a:stretch>
            <a:fillRect/>
          </a:stretch>
        </p:blipFill>
        <p:spPr bwMode="auto">
          <a:xfrm>
            <a:off x="6156176" y="2564904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88224" y="2996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Picture background"/>
          <p:cNvPicPr/>
          <p:nvPr/>
        </p:nvPicPr>
        <p:blipFill>
          <a:blip r:embed="rId2" cstate="print"/>
          <a:srcRect l="54548" t="50075" r="35322" b="30542"/>
          <a:stretch>
            <a:fillRect/>
          </a:stretch>
        </p:blipFill>
        <p:spPr bwMode="auto">
          <a:xfrm>
            <a:off x="4644008" y="3933056"/>
            <a:ext cx="9361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icture background"/>
          <p:cNvPicPr/>
          <p:nvPr/>
        </p:nvPicPr>
        <p:blipFill>
          <a:blip r:embed="rId2" cstate="print"/>
          <a:srcRect l="65457" t="51690" r="26058" b="37002"/>
          <a:stretch>
            <a:fillRect/>
          </a:stretch>
        </p:blipFill>
        <p:spPr bwMode="auto">
          <a:xfrm>
            <a:off x="3059832" y="3933056"/>
            <a:ext cx="10081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491880" y="4293096"/>
            <a:ext cx="4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Picture background"/>
          <p:cNvPicPr/>
          <p:nvPr/>
        </p:nvPicPr>
        <p:blipFill>
          <a:blip r:embed="rId2" cstate="print"/>
          <a:srcRect l="9943" t="62292" r="78003" b="23399"/>
          <a:stretch>
            <a:fillRect/>
          </a:stretch>
        </p:blipFill>
        <p:spPr bwMode="auto">
          <a:xfrm>
            <a:off x="7236296" y="5301208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596336" y="52292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04048" y="42210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 descr="Picture background"/>
          <p:cNvPicPr/>
          <p:nvPr/>
        </p:nvPicPr>
        <p:blipFill>
          <a:blip r:embed="rId2" cstate="print"/>
          <a:srcRect l="60532" t="10162" r="20454" b="84147"/>
          <a:stretch>
            <a:fillRect/>
          </a:stretch>
        </p:blipFill>
        <p:spPr bwMode="auto">
          <a:xfrm>
            <a:off x="1043608" y="6093296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691680" y="60212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Picture background"/>
          <p:cNvPicPr/>
          <p:nvPr/>
        </p:nvPicPr>
        <p:blipFill>
          <a:blip r:embed="rId2" cstate="print"/>
          <a:srcRect l="67097" t="67843" r="11512" b="20184"/>
          <a:stretch>
            <a:fillRect/>
          </a:stretch>
        </p:blipFill>
        <p:spPr bwMode="auto">
          <a:xfrm>
            <a:off x="3419872" y="5517232"/>
            <a:ext cx="19442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067944" y="5589240"/>
            <a:ext cx="4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pic>
        <p:nvPicPr>
          <p:cNvPr id="25" name="Рисунок 24" descr="Открытка Малый формат (126*64) Приглашение 20 экз. 097.460"/>
          <p:cNvPicPr/>
          <p:nvPr/>
        </p:nvPicPr>
        <p:blipFill>
          <a:blip r:embed="rId4" cstate="print"/>
          <a:srcRect l="87441" t="15121" r="3552" b="76976"/>
          <a:stretch>
            <a:fillRect/>
          </a:stretch>
        </p:blipFill>
        <p:spPr bwMode="auto">
          <a:xfrm>
            <a:off x="7236296" y="1556792"/>
            <a:ext cx="1368152" cy="96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Picture background"/>
          <p:cNvPicPr/>
          <p:nvPr/>
        </p:nvPicPr>
        <p:blipFill>
          <a:blip r:embed="rId2" cstate="print"/>
          <a:srcRect l="9393" t="21969" r="83698" b="62103"/>
          <a:stretch>
            <a:fillRect/>
          </a:stretch>
        </p:blipFill>
        <p:spPr bwMode="auto">
          <a:xfrm>
            <a:off x="5652120" y="5157192"/>
            <a:ext cx="13681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084168" y="55172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 descr="Picture background"/>
          <p:cNvPicPr/>
          <p:nvPr/>
        </p:nvPicPr>
        <p:blipFill>
          <a:blip r:embed="rId5" cstate="print"/>
          <a:srcRect l="81227" t="43654" b="42308"/>
          <a:stretch>
            <a:fillRect/>
          </a:stretch>
        </p:blipFill>
        <p:spPr bwMode="auto">
          <a:xfrm>
            <a:off x="7452320" y="3140968"/>
            <a:ext cx="14401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7740352" y="18448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956376" y="32129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51520" y="18864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5.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Решить кроссворд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84640" y="9171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620686"/>
          <a:ext cx="8712967" cy="5184577"/>
        </p:xfrm>
        <a:graphic>
          <a:graphicData uri="http://schemas.openxmlformats.org/drawingml/2006/table">
            <a:tbl>
              <a:tblPr/>
              <a:tblGrid>
                <a:gridCol w="395993"/>
                <a:gridCol w="396003"/>
                <a:gridCol w="396003"/>
                <a:gridCol w="396003"/>
                <a:gridCol w="396003"/>
                <a:gridCol w="396003"/>
                <a:gridCol w="396003"/>
                <a:gridCol w="396003"/>
                <a:gridCol w="396003"/>
                <a:gridCol w="396003"/>
                <a:gridCol w="396003"/>
                <a:gridCol w="396003"/>
                <a:gridCol w="396003"/>
                <a:gridCol w="396003"/>
                <a:gridCol w="396003"/>
                <a:gridCol w="396003"/>
                <a:gridCol w="396003"/>
                <a:gridCol w="396003"/>
                <a:gridCol w="396003"/>
                <a:gridCol w="396003"/>
                <a:gridCol w="396003"/>
                <a:gridCol w="396914"/>
              </a:tblGrid>
              <a:tr h="672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72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FF"/>
                </a:solidFill>
              </a:rPr>
              <a:t>Конкурс 6</a:t>
            </a:r>
            <a:r>
              <a:rPr lang="ru-RU" sz="4000" dirty="0" smtClean="0">
                <a:solidFill>
                  <a:srgbClr val="FF0000"/>
                </a:solidFill>
              </a:rPr>
              <a:t> </a:t>
            </a:r>
            <a:r>
              <a:rPr lang="ru-RU" sz="4000" b="1" i="1" dirty="0" smtClean="0">
                <a:solidFill>
                  <a:srgbClr val="FF0000"/>
                </a:solidFill>
              </a:rPr>
              <a:t>для болельщиков</a:t>
            </a:r>
          </a:p>
          <a:p>
            <a:r>
              <a:rPr lang="ru-RU" sz="3200" b="1" i="1" dirty="0" smtClean="0"/>
              <a:t> Прочитайте зашифрованные слова, соединив короткие слова в одно слово, использовав все буквы.</a:t>
            </a:r>
          </a:p>
          <a:p>
            <a:r>
              <a:rPr lang="ru-RU" sz="2400" b="1" dirty="0" smtClean="0"/>
              <a:t>1. ТУ + ЕЛЬНИК + РОГ</a:t>
            </a:r>
            <a:endParaRPr lang="ru-RU" sz="2400" dirty="0" smtClean="0"/>
          </a:p>
          <a:p>
            <a:r>
              <a:rPr lang="ru-RU" sz="2400" b="1" dirty="0" smtClean="0"/>
              <a:t>2. Т + АД + ЕЛЬ</a:t>
            </a:r>
            <a:endParaRPr lang="ru-RU" sz="2400" dirty="0" smtClean="0"/>
          </a:p>
          <a:p>
            <a:r>
              <a:rPr lang="ru-RU" sz="2400" b="1" dirty="0" smtClean="0"/>
              <a:t>3. ПИР + ТРАНС + ТОР</a:t>
            </a:r>
            <a:endParaRPr lang="ru-RU" sz="2400" dirty="0" smtClean="0"/>
          </a:p>
          <a:p>
            <a:r>
              <a:rPr lang="ru-RU" sz="2400" b="1" dirty="0" smtClean="0"/>
              <a:t>4. ЖУТЬ + РОК + НОС</a:t>
            </a:r>
            <a:endParaRPr lang="ru-RU" sz="2400" dirty="0" smtClean="0"/>
          </a:p>
          <a:p>
            <a:r>
              <a:rPr lang="ru-RU" sz="2400" b="1" dirty="0" smtClean="0"/>
              <a:t>5. Т + НАСТ + ДАР</a:t>
            </a:r>
            <a:endParaRPr lang="ru-RU" sz="2400" dirty="0" smtClean="0"/>
          </a:p>
          <a:p>
            <a:r>
              <a:rPr lang="ru-RU" sz="2400" b="1" dirty="0" smtClean="0"/>
              <a:t>6. Я + ВАГОН + ТОЛЬ</a:t>
            </a:r>
            <a:endParaRPr lang="ru-RU" sz="2400" dirty="0" smtClean="0"/>
          </a:p>
          <a:p>
            <a:r>
              <a:rPr lang="ru-RU" sz="2400" b="1" dirty="0" smtClean="0"/>
              <a:t>7. ЛАК + ИНЕЙ</a:t>
            </a:r>
            <a:endParaRPr lang="ru-RU" sz="2400" dirty="0" smtClean="0"/>
          </a:p>
          <a:p>
            <a:r>
              <a:rPr lang="ru-RU" sz="2400" b="1" dirty="0" smtClean="0"/>
              <a:t>8. ШИНА + РЕЙС</a:t>
            </a:r>
            <a:endParaRPr lang="ru-RU" sz="2400" dirty="0" smtClean="0"/>
          </a:p>
          <a:p>
            <a:r>
              <a:rPr lang="ru-RU" sz="2400" b="1" dirty="0" smtClean="0"/>
              <a:t>9. ФАТ + РОМ</a:t>
            </a:r>
            <a:endParaRPr lang="ru-RU" sz="2400" dirty="0" smtClean="0"/>
          </a:p>
          <a:p>
            <a:r>
              <a:rPr lang="ru-RU" sz="2400" b="1" dirty="0" smtClean="0"/>
              <a:t>10. ДОМ + ЕЛЬ</a:t>
            </a:r>
            <a:endParaRPr lang="ru-RU" sz="2400" dirty="0" smtClean="0"/>
          </a:p>
          <a:p>
            <a:r>
              <a:rPr lang="ru-RU" sz="2400" b="1" dirty="0" smtClean="0"/>
              <a:t>11. РИМ + ПАЗ</a:t>
            </a:r>
            <a:endParaRPr lang="ru-RU" sz="3200" dirty="0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60648"/>
            <a:ext cx="259228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Ответ: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треугольник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деталь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транспортир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окружность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стандарт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готовальня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линейка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рейсшина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формат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модель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призма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79511" y="54106"/>
            <a:ext cx="85689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онкурс 7</a:t>
            </a:r>
            <a:r>
              <a:rPr lang="ru-RU" sz="36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Даны три проекции модели и аксонометрия модели.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vatars.mds.yandex.net/i?id=adfb5e85a27717b95735a4bf43800b013800c84e-12810245-images-thumbs&amp;n=13"/>
          <p:cNvPicPr>
            <a:picLocks noChangeAspect="1" noChangeArrowheads="1"/>
          </p:cNvPicPr>
          <p:nvPr/>
        </p:nvPicPr>
        <p:blipFill>
          <a:blip r:embed="rId2" cstate="print"/>
          <a:srcRect b="21654"/>
          <a:stretch>
            <a:fillRect/>
          </a:stretch>
        </p:blipFill>
        <p:spPr bwMode="auto">
          <a:xfrm>
            <a:off x="156248" y="1268760"/>
            <a:ext cx="873401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988840"/>
            <a:ext cx="5030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Леонардо да Винч</a:t>
            </a:r>
            <a:r>
              <a:rPr lang="ru-RU" sz="3200" b="1" i="1" dirty="0" smtClean="0"/>
              <a:t>и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1412776"/>
          <a:ext cx="1335702" cy="1265966"/>
        </p:xfrm>
        <a:graphic>
          <a:graphicData uri="http://schemas.openxmlformats.org/drawingml/2006/table">
            <a:tbl>
              <a:tblPr/>
              <a:tblGrid>
                <a:gridCol w="1335702"/>
              </a:tblGrid>
              <a:tr h="1265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664" y="2996952"/>
          <a:ext cx="1344009" cy="1281742"/>
        </p:xfrm>
        <a:graphic>
          <a:graphicData uri="http://schemas.openxmlformats.org/drawingml/2006/table">
            <a:tbl>
              <a:tblPr/>
              <a:tblGrid>
                <a:gridCol w="1344009"/>
              </a:tblGrid>
              <a:tr h="1281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7664" y="1412776"/>
          <a:ext cx="1343587" cy="1281742"/>
        </p:xfrm>
        <a:graphic>
          <a:graphicData uri="http://schemas.openxmlformats.org/drawingml/2006/table">
            <a:tbl>
              <a:tblPr/>
              <a:tblGrid>
                <a:gridCol w="1343587"/>
              </a:tblGrid>
              <a:tr h="12817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262" marR="64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47664" y="4653136"/>
          <a:ext cx="1368152" cy="1353438"/>
        </p:xfrm>
        <a:graphic>
          <a:graphicData uri="http://schemas.openxmlformats.org/drawingml/2006/table">
            <a:tbl>
              <a:tblPr/>
              <a:tblGrid>
                <a:gridCol w="1368152"/>
              </a:tblGrid>
              <a:tr h="1353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19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3848" y="19888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350100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177559" y="5157192"/>
            <a:ext cx="125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РЕБУС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40466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Подведение итогов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484784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Вам понравилось проведение занятия в такой форме?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Комфортно Вам было работать на занятии?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нового вы узнали?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вопросы у Вас остались , что осталось непонятным?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20486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РАБОТУ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587" y="1700808"/>
            <a:ext cx="86960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РЕБУС</a:t>
            </a:r>
          </a:p>
          <a:p>
            <a:pPr algn="ctr"/>
            <a:endParaRPr lang="ru-RU" sz="5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2.1. Это необходимо для выполнения чертежа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4577</TotalTime>
  <Words>831</Words>
  <Application>Microsoft Office PowerPoint</Application>
  <PresentationFormat>Экран (4:3)</PresentationFormat>
  <Paragraphs>361</Paragraphs>
  <Slides>81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-</cp:lastModifiedBy>
  <cp:revision>22</cp:revision>
  <dcterms:created xsi:type="dcterms:W3CDTF">2024-05-05T07:39:03Z</dcterms:created>
  <dcterms:modified xsi:type="dcterms:W3CDTF">2024-09-03T11:35:14Z</dcterms:modified>
</cp:coreProperties>
</file>