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52" r:id="rId1"/>
  </p:sldMasterIdLst>
  <p:sldIdLst>
    <p:sldId id="256" r:id="rId2"/>
    <p:sldId id="303" r:id="rId3"/>
    <p:sldId id="278" r:id="rId4"/>
    <p:sldId id="279" r:id="rId5"/>
    <p:sldId id="283" r:id="rId6"/>
    <p:sldId id="288" r:id="rId7"/>
    <p:sldId id="285" r:id="rId8"/>
    <p:sldId id="287" r:id="rId9"/>
    <p:sldId id="292" r:id="rId10"/>
    <p:sldId id="293" r:id="rId11"/>
    <p:sldId id="296" r:id="rId12"/>
    <p:sldId id="297" r:id="rId13"/>
    <p:sldId id="298" r:id="rId14"/>
    <p:sldId id="299" r:id="rId15"/>
    <p:sldId id="300" r:id="rId16"/>
    <p:sldId id="305" r:id="rId17"/>
    <p:sldId id="270" r:id="rId18"/>
    <p:sldId id="30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320D"/>
    <a:srgbClr val="33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173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05.09.2024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05.09.2024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05.09.2024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05.09.2024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05.09.2024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05.09.2024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05.09.2024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05.09.2024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3" r:id="rId1"/>
    <p:sldLayoutId id="2147484454" r:id="rId2"/>
    <p:sldLayoutId id="2147484455" r:id="rId3"/>
    <p:sldLayoutId id="2147484456" r:id="rId4"/>
    <p:sldLayoutId id="2147484457" r:id="rId5"/>
    <p:sldLayoutId id="2147484458" r:id="rId6"/>
    <p:sldLayoutId id="2147484459" r:id="rId7"/>
    <p:sldLayoutId id="2147484460" r:id="rId8"/>
    <p:sldLayoutId id="2147484461" r:id="rId9"/>
    <p:sldLayoutId id="2147484462" r:id="rId10"/>
    <p:sldLayoutId id="214748446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8675"/>
            <a:ext cx="9144000" cy="6676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636912"/>
            <a:ext cx="7772400" cy="3888432"/>
          </a:xfrm>
        </p:spPr>
        <p:txBody>
          <a:bodyPr>
            <a:normAutofit fontScale="90000"/>
          </a:bodyPr>
          <a:lstStyle/>
          <a:p>
            <a:pPr algn="r"/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>
                <a:solidFill>
                  <a:schemeClr val="tx1"/>
                </a:solidFill>
              </a:rPr>
              <a:t>Проект 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«Управление индивидуальной  траекторией профессионального развития молодого педагога »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000" dirty="0" smtClean="0">
                <a:solidFill>
                  <a:schemeClr val="tx1"/>
                </a:solidFill>
              </a:rPr>
              <a:t>Разработчик: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Лисовская О.В., заместитель директора по УВР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Барыбина О.В., методист</a:t>
            </a: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b="0" dirty="0" smtClean="0">
                <a:solidFill>
                  <a:schemeClr val="tx1"/>
                </a:solidFill>
              </a:rPr>
              <a:t>г. Минусинск,  2020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8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51520" y="332656"/>
            <a:ext cx="6912768" cy="1509712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муниципальное общеобразовательное бюджетное учреждение</a:t>
            </a:r>
          </a:p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«Средняя общеобразовательная школа № 3</a:t>
            </a:r>
          </a:p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 им. А.С. Пушкина» 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119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7499176" cy="395962"/>
          </a:xfrm>
        </p:spPr>
        <p:txBody>
          <a:bodyPr>
            <a:normAutofit fontScale="90000"/>
          </a:bodyPr>
          <a:lstStyle/>
          <a:p>
            <a:r>
              <a:rPr lang="ru-RU" sz="13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Подготовительный этап 2020-2021г</a:t>
            </a:r>
            <a:r>
              <a:rPr lang="ru-RU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cap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51520" y="464820"/>
          <a:ext cx="8640960" cy="58925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3209"/>
                <a:gridCol w="2854603"/>
                <a:gridCol w="2623148"/>
              </a:tblGrid>
              <a:tr h="144015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Мероприятия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Результат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Критерии</a:t>
                      </a:r>
                      <a:endParaRPr lang="ru-RU" sz="1100" dirty="0"/>
                    </a:p>
                  </a:txBody>
                  <a:tcPr/>
                </a:tc>
              </a:tr>
              <a:tr h="56334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Ознакомление </a:t>
                      </a:r>
                      <a:r>
                        <a:rPr lang="ru-RU" sz="13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молодых педагогов </a:t>
                      </a:r>
                      <a:r>
                        <a:rPr lang="ru-RU" sz="13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 целями, задачами проекта, положениями регионального проекта «Учитель будущего», требованиями профессиональных стандартов, едиными для Российской Федерации требованиями к уровневому профессиональному квалификационному испытанию (аттестации) согласно НСУР (национальной системе учительского роста); </a:t>
                      </a:r>
                      <a:endParaRPr lang="ru-RU" sz="13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Ознакомление   молодых педагогических </a:t>
                      </a:r>
                      <a:r>
                        <a:rPr lang="ru-RU" sz="13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работников с ключевыми компетенциями и формирование понимания значимости непрерывного профессионального развития и роста; </a:t>
                      </a:r>
                      <a:endParaRPr lang="ru-RU" sz="13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Определение  структурных</a:t>
                      </a:r>
                      <a:r>
                        <a:rPr lang="ru-RU" sz="13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компонентов </a:t>
                      </a:r>
                      <a:r>
                        <a:rPr lang="ru-RU" sz="13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3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карты профессионального </a:t>
                      </a:r>
                      <a:r>
                        <a:rPr lang="ru-RU" sz="13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роста молодого  </a:t>
                      </a:r>
                      <a:r>
                        <a:rPr lang="ru-RU" sz="13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педагога и утверждение ее на педагогическом совете.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Педагоги знакомы с положениями регионального проекта «Учитель будущего», знают и понимают требования профессиональных </a:t>
                      </a:r>
                      <a:r>
                        <a:rPr lang="ru-RU" sz="13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стандартов.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Собрана </a:t>
                      </a:r>
                      <a:r>
                        <a:rPr lang="ru-RU" sz="13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информация об индивидуальных </a:t>
                      </a:r>
                      <a:r>
                        <a:rPr lang="ru-RU" sz="13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потребностях,</a:t>
                      </a:r>
                      <a:r>
                        <a:rPr lang="ru-RU" sz="13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ресурсах </a:t>
                      </a:r>
                      <a:r>
                        <a:rPr lang="ru-RU" sz="13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молодых специалистов по </a:t>
                      </a:r>
                      <a:r>
                        <a:rPr lang="ru-RU" sz="13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направлениям повышения уровня профессиональных </a:t>
                      </a:r>
                      <a:r>
                        <a:rPr lang="ru-RU" sz="13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компетенций;</a:t>
                      </a:r>
                      <a:r>
                        <a:rPr lang="ru-RU" sz="13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Создана рабочая группа  по разработке структуры карты профессионального роста педагога.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aseline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Определены компетенции современного учителя в соответствии с положениями регионального проекта «Учитель будущего», требованиями профессиональных </a:t>
                      </a:r>
                      <a:r>
                        <a:rPr lang="ru-RU" sz="13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стандартов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Сводная таблица затруднений</a:t>
                      </a:r>
                      <a:r>
                        <a:rPr lang="ru-RU" sz="13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и ресурсов молодых  педагогов;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aseline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aseline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aseline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Наличие карты профессионального роста </a:t>
                      </a:r>
                      <a:r>
                        <a:rPr lang="ru-RU" sz="130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молодого педагога.</a:t>
                      </a:r>
                      <a:endParaRPr lang="ru-RU" sz="13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507288" cy="395962"/>
          </a:xfrm>
        </p:spPr>
        <p:txBody>
          <a:bodyPr>
            <a:normAutofit/>
          </a:bodyPr>
          <a:lstStyle/>
          <a:p>
            <a:r>
              <a:rPr lang="ru-RU" sz="16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Основной этап 2021-2022гг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23528" y="620688"/>
          <a:ext cx="8424936" cy="5528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  <a:gridCol w="2808312"/>
                <a:gridCol w="2808312"/>
              </a:tblGrid>
              <a:tr h="375784">
                <a:tc>
                  <a:txBody>
                    <a:bodyPr/>
                    <a:lstStyle/>
                    <a:p>
                      <a:r>
                        <a:rPr lang="ru-RU" dirty="0" smtClean="0"/>
                        <a:t>Мероприятия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Результат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Критерии </a:t>
                      </a:r>
                      <a:endParaRPr lang="ru-RU" dirty="0"/>
                    </a:p>
                  </a:txBody>
                  <a:tcPr/>
                </a:tc>
              </a:tr>
              <a:tr h="50970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Изучение и анализ потребностей педагогических работников по направлениям повышения уровня развития профессиональных компетенций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изучение рынка образовательных услуг по повышению квалификации педагогических работников, отбор необходимых курсов; </a:t>
                      </a:r>
                      <a:endParaRPr lang="ru-RU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определение 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модели профессионального роста и развития педагогических работников организации; составление плана реализации проекта; </a:t>
                      </a:r>
                      <a:endParaRPr lang="ru-RU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включение 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план </a:t>
                      </a: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финансовой-хозяйственной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деятельности средств на реализацию проекта.</a:t>
                      </a:r>
                      <a:b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</a:b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/>
                      </a:r>
                      <a:b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</a:b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Разработана  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модель профессионального развития и роста педагогических работников.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Утвержден алгоритм 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составления плана индивидуального развития молодого педагога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Определены 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обязательные направления повышения уровня  профессиональных компетенция педагогов: ИКТ, работа с детьми ОВЗ (инклюзивное образование, индивидуальное  обучение на дому), разработка индивидуальных образовательных программ для обучающихся,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профориентационная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работа, исследовательская, проектная деятельность, предметная 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компетенция (план индивидуального развития и т.д.)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507288" cy="395962"/>
          </a:xfrm>
        </p:spPr>
        <p:txBody>
          <a:bodyPr>
            <a:normAutofit/>
          </a:bodyPr>
          <a:lstStyle/>
          <a:p>
            <a:r>
              <a:rPr lang="ru-RU" sz="16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Основной этап 2021-2022гг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23528" y="620688"/>
          <a:ext cx="8424936" cy="5472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/>
                <a:gridCol w="3024336"/>
                <a:gridCol w="2808312"/>
              </a:tblGrid>
              <a:tr h="375784">
                <a:tc>
                  <a:txBody>
                    <a:bodyPr/>
                    <a:lstStyle/>
                    <a:p>
                      <a:r>
                        <a:rPr lang="ru-RU" dirty="0" smtClean="0"/>
                        <a:t>Мероприятия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Результат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Критерии </a:t>
                      </a:r>
                      <a:endParaRPr lang="ru-RU" dirty="0"/>
                    </a:p>
                  </a:txBody>
                  <a:tcPr/>
                </a:tc>
              </a:tr>
              <a:tr h="50970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Разработка, обсуждение и утверждение на педагогическом совете, внедрение внутренней системы стимулирования </a:t>
                      </a: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молодых педагогических работников;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Корректировка индивидуальной траектории развития молодого педагога.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Скорректирована внутренняя 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система стимулирования </a:t>
                      </a: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педагогических 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работников, </a:t>
                      </a:r>
                      <a:endParaRPr lang="ru-RU" sz="16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том числе с учетом результатов добровольной сертификации и подтверждения профессиональных навыков в </a:t>
                      </a:r>
                      <a:r>
                        <a:rPr lang="ru-RU" sz="16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аккредитационном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центре профессионального мастерства работников системы образования.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Внесены изменения 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Положение о стимулирующих выплатах;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Проведение 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уровневого  профессионального квалификационного испытания согласно НСУР на уровне ОУ;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Обновленная карта индивидуального развития педагога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507288" cy="395962"/>
          </a:xfrm>
        </p:spPr>
        <p:txBody>
          <a:bodyPr>
            <a:normAutofit/>
          </a:bodyPr>
          <a:lstStyle/>
          <a:p>
            <a:r>
              <a:rPr lang="ru-RU" sz="16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Основной этап 2022-2024гг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23528" y="908720"/>
          <a:ext cx="8424936" cy="6408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  <a:gridCol w="2808312"/>
                <a:gridCol w="2808312"/>
              </a:tblGrid>
              <a:tr h="21602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Мероприятия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Результат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Критерии </a:t>
                      </a:r>
                      <a:endParaRPr lang="ru-RU" sz="1200" dirty="0"/>
                    </a:p>
                  </a:txBody>
                  <a:tcPr/>
                </a:tc>
              </a:tr>
              <a:tr h="50970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Создание рабочей группы, распределение обязанностей, установка сроков и назначение ответственных за этапы реализации проекта; </a:t>
                      </a:r>
                      <a:endParaRPr lang="ru-RU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Поиск  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образовательного потенциала социальных партнеров, вовлечение их в процесс </a:t>
                      </a:r>
                      <a:r>
                        <a:rPr lang="ru-RU" sz="14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внутришкольного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обучения; </a:t>
                      </a:r>
                      <a:endParaRPr lang="ru-RU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Обучение  молодых педагогов 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 курсах согласно утвержденной программе и в соответствии с картами профессионального роста; </a:t>
                      </a:r>
                      <a:endParaRPr lang="ru-RU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Организация 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 проведение методических совещаний и обучающих семинаров по направлению проекта; </a:t>
                      </a:r>
                      <a:endParaRPr lang="ru-RU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Разработка  программы  </a:t>
                      </a:r>
                      <a:r>
                        <a:rPr lang="ru-RU" sz="14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внутришкольного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обучения и диагностического инструментария выявления  профессиональных затруднений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Определен 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круг социальных партнеров, вовлеченных в процесс непрерывного профессионального роста и развития педагогов.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Составлен  перспективный план график ПК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План методической работы  ОУ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Программа </a:t>
                      </a: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внутришкольного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обучения с приложением диагностического инструментария выявления  профессиональных затруднений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Договоры о сотрудничестве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Педагогические работники документально подтверждают позитивную динамику профессионального роста, в том числе на основе использования современных цифровых технологий.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Динамика </a:t>
                      </a:r>
                      <a:r>
                        <a:rPr lang="ru-RU" sz="14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роста профессиональных компетенций молодых специалистов;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Корректировка  индивидуальной  траектории профессионального развития педагогов.</a:t>
                      </a:r>
                      <a:endParaRPr lang="ru-RU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507288" cy="395962"/>
          </a:xfrm>
        </p:spPr>
        <p:txBody>
          <a:bodyPr>
            <a:normAutofit/>
          </a:bodyPr>
          <a:lstStyle/>
          <a:p>
            <a:r>
              <a:rPr lang="ru-RU" sz="16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Основной этап 2022-2024гг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23528" y="620689"/>
          <a:ext cx="8424936" cy="61444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  <a:gridCol w="2808312"/>
                <a:gridCol w="2808312"/>
              </a:tblGrid>
              <a:tr h="25054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Мероприятия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Критерии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8701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Участие  молодых педагогов в семинарах– практикумах, педагогических НПК; представление  опыта реализации проекта через мастер-классы, консультации;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Организация 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тематических педсоветов, информационно-методических совещаний, круглых столов, конкурсов, фестивалей, иных мероприятий по обмену опытом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Участие молодых</a:t>
                      </a:r>
                      <a:r>
                        <a:rPr lang="ru-RU" sz="14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педагогов в конкурсах профессионального мастерства; прохождение педагогами добровольной независимой оценки профессиональной квалификации.</a:t>
                      </a:r>
                      <a:b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</a:b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/>
                      </a:r>
                      <a:b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</a:b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Педагогические работники принимают участие в деятельности профессиональных ассоциаций, делятся опытом развития и роста профессиональных компетенций посредством мастер-классов, лекций и участия в НПК.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Педагоги-наставники делятся опытом развития профессиональных компетенций молодых специалистов.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 менее 100 % педагогических работников в возрасте до 35 лет вовлечены в различные формы поддержки и сопровождения в первые три года работы.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Увеличение доли молодых педагогов, вовлеченных в проектную и учебно-исследовательскую деятельность с учащимися до 80 %.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 2024 году доля педагогов, прошедших независимую оценку профессиональной деятельности за период реализации программы, составит не менее </a:t>
                      </a:r>
                      <a:r>
                        <a:rPr lang="ru-RU" sz="14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50 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 от числа молодых  педагогических работников ОУ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507288" cy="395962"/>
          </a:xfrm>
        </p:spPr>
        <p:txBody>
          <a:bodyPr>
            <a:normAutofit/>
          </a:bodyPr>
          <a:lstStyle/>
          <a:p>
            <a:r>
              <a:rPr lang="ru-RU" sz="16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Аналитический</a:t>
            </a:r>
            <a:r>
              <a:rPr lang="ru-RU" sz="1600" cap="non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этап  2025г.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23528" y="620689"/>
          <a:ext cx="8424936" cy="61444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  <a:gridCol w="2808312"/>
                <a:gridCol w="2808312"/>
              </a:tblGrid>
              <a:tr h="25054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Мероприятия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Критерии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8701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Оценка</a:t>
                      </a:r>
                      <a:r>
                        <a:rPr lang="ru-RU" sz="14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фактических результатов проекта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ru-RU" sz="1400" baseline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ru-RU" sz="1400" baseline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ru-RU" sz="1400" baseline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ru-RU" sz="1400" baseline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ru-RU" sz="14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Публикация достижений и разработок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ru-RU" sz="1400" baseline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ru-RU" sz="1400" baseline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ru-RU" sz="1400" baseline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ru-RU" sz="14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Обсуждение изменений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ru-RU" sz="14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Организация дискуссионных площадок с участием внешних партнеров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ru-RU" sz="14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Подготовка отчетности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ru-RU" sz="1400" baseline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ru-RU" sz="14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Стратегическое планирование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ru-RU" sz="1400" baseline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Реализация индивидуального маршрута профессионального развития педагога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ru-RU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ru-RU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ru-RU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Карта индивидуальных достижений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ru-RU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ru-RU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ru-RU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ru-RU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Аналитический отчет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ru-RU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ru-RU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ru-RU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ru-RU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Выявление проблем.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Разработка  перспективного плана работы.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100 % молодых педагогов,  разработали  и  реализовали  ИОП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ru-RU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ru-RU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ru-RU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ru-RU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Положительная динамика доли  педагогов,  участвующих в профессиональных конкурсах различного уровня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ru-RU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ru-RU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Обозначены</a:t>
                      </a:r>
                      <a:r>
                        <a:rPr lang="ru-RU" sz="14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проблемы текущего состояния</a:t>
                      </a:r>
                      <a:endParaRPr lang="ru-RU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ru-RU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ru-RU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ru-RU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ru-RU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Перспективный план работы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2859"/>
            <a:ext cx="8424936" cy="5671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516216" y="2636912"/>
            <a:ext cx="18722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   Школьный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236296" y="45811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915816" y="3212976"/>
            <a:ext cx="576064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b="1" dirty="0" smtClean="0"/>
              <a:t>ШМО</a:t>
            </a:r>
            <a:endParaRPr lang="ru-RU" sz="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2718"/>
            <a:ext cx="8003232" cy="683994"/>
          </a:xfrm>
        </p:spPr>
        <p:txBody>
          <a:bodyPr>
            <a:normAutofit/>
          </a:bodyPr>
          <a:lstStyle/>
          <a:p>
            <a:pPr algn="ctr"/>
            <a:r>
              <a:rPr lang="ru-RU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Ресурсы проекта</a:t>
            </a:r>
            <a:endParaRPr lang="ru-RU" cap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899592" y="1412776"/>
            <a:ext cx="3528392" cy="4525963"/>
          </a:xfrm>
        </p:spPr>
        <p:txBody>
          <a:bodyPr>
            <a:normAutofit fontScale="85000" lnSpcReduction="10000"/>
          </a:bodyPr>
          <a:lstStyle/>
          <a:p>
            <a:r>
              <a:rPr lang="ru-RU" b="0" u="sng" dirty="0" smtClean="0">
                <a:latin typeface="Times New Roman" pitchFamily="18" charset="0"/>
                <a:cs typeface="Times New Roman" pitchFamily="18" charset="0"/>
              </a:rPr>
              <a:t>Внутренние ресурсы </a:t>
            </a:r>
          </a:p>
          <a:p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Человеческий ресурс школы (управленцы, учителя, педагоги </a:t>
            </a:r>
            <a:r>
              <a:rPr lang="ru-RU" b="0" dirty="0" err="1" smtClean="0">
                <a:latin typeface="Times New Roman" pitchFamily="18" charset="0"/>
                <a:cs typeface="Times New Roman" pitchFamily="18" charset="0"/>
              </a:rPr>
              <a:t>стажисты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Школьные проекты Программы развития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499992" y="1340768"/>
            <a:ext cx="3810000" cy="4525963"/>
          </a:xfrm>
        </p:spPr>
        <p:txBody>
          <a:bodyPr>
            <a:normAutofit fontScale="85000" lnSpcReduction="10000"/>
          </a:bodyPr>
          <a:lstStyle/>
          <a:p>
            <a:r>
              <a:rPr lang="ru-RU" b="0" u="sng" dirty="0" smtClean="0">
                <a:latin typeface="Times New Roman" pitchFamily="18" charset="0"/>
                <a:cs typeface="Times New Roman" pitchFamily="18" charset="0"/>
              </a:rPr>
              <a:t>Внешние ресурсы </a:t>
            </a:r>
          </a:p>
          <a:p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Национальные проекты «Билет в будущее», «Успех каждого ребенка», «Учитель будущего» «Современная школа», «Цифровая школа» НСУР, </a:t>
            </a:r>
            <a:r>
              <a:rPr lang="ru-RU" b="0" dirty="0" err="1" smtClean="0">
                <a:latin typeface="Times New Roman" pitchFamily="18" charset="0"/>
                <a:cs typeface="Times New Roman" pitchFamily="18" charset="0"/>
              </a:rPr>
              <a:t>профстандарт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, МЦ,  КИПК,  ЦДО, образовательные платформы «</a:t>
            </a:r>
            <a:r>
              <a:rPr lang="ru-RU" b="0" dirty="0" err="1" smtClean="0">
                <a:latin typeface="Times New Roman" pitchFamily="18" charset="0"/>
                <a:cs typeface="Times New Roman" pitchFamily="18" charset="0"/>
              </a:rPr>
              <a:t>Яндексучебник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0" dirty="0" err="1" smtClean="0">
                <a:latin typeface="Times New Roman" pitchFamily="18" charset="0"/>
                <a:cs typeface="Times New Roman" pitchFamily="18" charset="0"/>
              </a:rPr>
              <a:t>Учиру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», образовательный портал «Единый урок»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6297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4294967295"/>
          </p:nvPr>
        </p:nvSpPr>
        <p:spPr>
          <a:xfrm>
            <a:off x="899592" y="260350"/>
            <a:ext cx="8244408" cy="50435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Возможные риски и пути их преодоления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39552" y="764704"/>
          <a:ext cx="8064896" cy="53551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  <a:gridCol w="5904656"/>
              </a:tblGrid>
              <a:tr h="417417">
                <a:tc>
                  <a:txBody>
                    <a:bodyPr/>
                    <a:lstStyle/>
                    <a:p>
                      <a:r>
                        <a:rPr lang="ru-RU" dirty="0" smtClean="0"/>
                        <a:t>Риски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Пути преодоления</a:t>
                      </a:r>
                      <a:endParaRPr lang="ru-RU" dirty="0"/>
                    </a:p>
                  </a:txBody>
                  <a:tcPr/>
                </a:tc>
              </a:tr>
              <a:tr h="1338021">
                <a:tc>
                  <a:txBody>
                    <a:bodyPr/>
                    <a:lstStyle/>
                    <a:p>
                      <a:r>
                        <a:rPr lang="ru-RU" dirty="0" smtClean="0"/>
                        <a:t>Недостаточный профессиональный уровень участников проекта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Привлечение к реализации</a:t>
                      </a:r>
                      <a:r>
                        <a:rPr lang="ru-RU" baseline="0" dirty="0" smtClean="0"/>
                        <a:t> проекта внешних партнеров;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Повышение</a:t>
                      </a:r>
                      <a:r>
                        <a:rPr lang="ru-RU" baseline="0" dirty="0" smtClean="0"/>
                        <a:t> квалификации и переподготовки педагогических кадров </a:t>
                      </a:r>
                      <a:endParaRPr lang="ru-RU" dirty="0"/>
                    </a:p>
                  </a:txBody>
                  <a:tcPr/>
                </a:tc>
              </a:tr>
              <a:tr h="2165703">
                <a:tc>
                  <a:txBody>
                    <a:bodyPr/>
                    <a:lstStyle/>
                    <a:p>
                      <a:r>
                        <a:rPr lang="ru-RU" dirty="0" smtClean="0"/>
                        <a:t>Неэффективные управленческие решения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Повышение</a:t>
                      </a:r>
                      <a:r>
                        <a:rPr lang="ru-RU" baseline="0" dirty="0" smtClean="0"/>
                        <a:t> квалификации и переподготовки управленческих кадров </a:t>
                      </a:r>
                    </a:p>
                    <a:p>
                      <a:endParaRPr lang="ru-RU" baseline="0" dirty="0" smtClean="0"/>
                    </a:p>
                    <a:p>
                      <a:r>
                        <a:rPr lang="ru-RU" baseline="0" dirty="0" smtClean="0"/>
                        <a:t>Постоянный и оперативный мониторинг реализации проекта и корректировка действий на его основе</a:t>
                      </a:r>
                    </a:p>
                    <a:p>
                      <a:r>
                        <a:rPr lang="ru-RU" baseline="0" dirty="0" smtClean="0"/>
                        <a:t>Обсуждение и освещение хода  и результатов реализации проекта на каждом из его этапов</a:t>
                      </a:r>
                      <a:endParaRPr lang="ru-RU" dirty="0"/>
                    </a:p>
                  </a:txBody>
                  <a:tcPr/>
                </a:tc>
              </a:tr>
              <a:tr h="720473">
                <a:tc>
                  <a:txBody>
                    <a:bodyPr/>
                    <a:lstStyle/>
                    <a:p>
                      <a:r>
                        <a:rPr lang="ru-RU" dirty="0" smtClean="0"/>
                        <a:t>Сопротивление</a:t>
                      </a:r>
                      <a:r>
                        <a:rPr lang="ru-RU" baseline="0" dirty="0" smtClean="0"/>
                        <a:t> инновациям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Внесение изменений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 Положение о стимулирующих выплатах (стимулирование инновационных процессов и деятельности педагогов)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260648"/>
            <a:ext cx="83529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Статья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48 Федерального Закона 273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Об образовании в Российской Федерации»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«педагогические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работники обязаны осуществлять свою деятельность на высоком профессиональном уровне, обязаны применять педагогические обоснованные и обеспечивающие высокое качество образования формы, методы обучения и воспитания,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систематически повышать свой профессиональный уровень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(п.1,5,7)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Требование к педагогическим работникам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высокий творческий потенциал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-аналитические и коммуникативные способности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-умение самообразовываться и самосовершенствоваться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408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32994"/>
            <a:ext cx="80648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Актуальность проекта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Увеличение количества молодых педагогов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2019г.- 9%;  2020г.-14%.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Возросшая потребность Учреждения 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педагогах, готовых к системным изменениям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образовании.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Необходимость постоянного профессионального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развития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молодых педагогов в Учреждении.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Отсутствие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эффективной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модели  профессионального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развития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молодых педагогов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 учетом особенностей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потребностей родителей и обучающихся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Учреждения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127795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268760"/>
            <a:ext cx="7772400" cy="5472608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ru-RU" sz="1600" b="0" dirty="0" smtClean="0">
                <a:solidFill>
                  <a:schemeClr val="tx1"/>
                </a:solidFill>
              </a:rPr>
              <a:t>- </a:t>
            </a:r>
            <a:r>
              <a:rPr lang="ru-RU" sz="16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между необходимостью достижения школой новых образовательных результатов и недостаточным уровнем профессиональной компетентности педагогов по их формированию;</a:t>
            </a:r>
            <a:br>
              <a:rPr lang="ru-RU" sz="16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-между традиционными для  Учреждения подходами к управлению педагогическими кадрами и объективной необходимостью изменения этих подходов;</a:t>
            </a:r>
            <a:br>
              <a:rPr lang="ru-RU" sz="16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-между необходимостью создания на уровне ОО  условий для непрерывного повышения уровня профессиональной компетенции  молодых педагогов и отсутствием системы работы в этом направлении в деятельности  руководителей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</a:t>
            </a:r>
            <a:r>
              <a:rPr lang="ru-RU" sz="16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чреждения;</a:t>
            </a:r>
            <a:br>
              <a:rPr lang="ru-RU" sz="16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-между необходимостью персонификации процесса повышения квалификации и не разработанностью индивидуальных программ повышения квалификации  молодого персонала внутри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</a:t>
            </a:r>
            <a:r>
              <a:rPr lang="ru-RU" sz="16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чреждения;</a:t>
            </a:r>
            <a:br>
              <a:rPr lang="ru-RU" sz="16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-между существующими формальными подходами к мотивации и стимулированию труда  молодых педагогов и  потребностью в индивидуализации методов управления профессиональным развитием педагогического персонала внутри учреждения, определения их ресурсного обеспечения, показателей и  критериев оценки результативности.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79512" y="0"/>
            <a:ext cx="8686800" cy="752127"/>
          </a:xfrm>
        </p:spPr>
        <p:txBody>
          <a:bodyPr>
            <a:normAutofit/>
          </a:bodyPr>
          <a:lstStyle/>
          <a:p>
            <a:pPr algn="ctr"/>
            <a:r>
              <a:rPr lang="ru-RU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Проблема</a:t>
            </a:r>
          </a:p>
          <a:p>
            <a:pPr algn="ctr"/>
            <a:r>
              <a:rPr lang="ru-RU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управления профессиональным развитием педагогов</a:t>
            </a:r>
            <a:endParaRPr lang="ru-RU" b="1" cap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629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861048"/>
            <a:ext cx="464400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7772400" cy="5040560"/>
          </a:xfrm>
        </p:spPr>
        <p:txBody>
          <a:bodyPr>
            <a:normAutofit/>
          </a:bodyPr>
          <a:lstStyle/>
          <a:p>
            <a:pPr algn="l"/>
            <a:r>
              <a:rPr lang="ru-RU" sz="28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возможности для непрерывного профессионального роста и развития педагогов в соответствии с требованиями профессионального стандарта и объективными потребностями   образовательного учреждения.</a:t>
            </a:r>
            <a:br>
              <a:rPr lang="ru-RU" sz="28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u="sng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период реализации проекта:</a:t>
            </a:r>
            <a:r>
              <a:rPr lang="ru-RU" sz="28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ru-RU" sz="28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лет </a:t>
            </a:r>
            <a:br>
              <a:rPr lang="ru-RU" sz="28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u="sng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участники проекта:</a:t>
            </a:r>
            <a:r>
              <a:rPr lang="ru-RU" sz="28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педагоги, администрация, молодые педагоги</a:t>
            </a:r>
            <a:endParaRPr lang="ru-RU" sz="2800" cap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824135"/>
          </a:xfrm>
        </p:spPr>
        <p:txBody>
          <a:bodyPr>
            <a:noAutofit/>
          </a:bodyPr>
          <a:lstStyle/>
          <a:p>
            <a:pPr algn="ctr"/>
            <a:r>
              <a:rPr lang="ru-RU" sz="44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 проекта:</a:t>
            </a:r>
            <a:endParaRPr lang="ru-RU" sz="4400" b="1" cap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624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517232"/>
            <a:ext cx="7772400" cy="648072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разработать нормативно-правовые акты, регламентирующие процесс непрерывного профессионального роста и развития  молодых  педагогических работников на основе анализа существующей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нормативной-правовой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базы и опыта разработки нормативно-правовой документации по обеспечению проекта.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обсудить в педагогическом коллективе структуру карты профессионального роста, в соответствии с положениями регионального проекта «Учитель будущего», требованиями профессиональных стандартов к профессиональным компетенциям педагогов и утвердить ее. 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разработать карты профессионального роста, определяющие обязательные направления повышения уровня развития профессиональных компетенций педагогов (икт компетенция; работа с детьми с ОВЗ (включая инклюзивное образование, домашнее обучение); исследовательская и проектная деятельность; предметная компетенция. 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разработать и внедрить внутреннюю систему стимулирования  молодых педагогических работников 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разработать и апробировать программу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внутришкольного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обучения  молодых педагогов, включающую диагностический инструментарий выявления их  профессиональных затруднений . </a:t>
            </a:r>
            <a:r>
              <a:rPr lang="ru-RU" sz="1600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cap="none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6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cap="non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0"/>
            <a:ext cx="7772400" cy="608111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b="1" cap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474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7772400" cy="4536504"/>
          </a:xfrm>
        </p:spPr>
        <p:txBody>
          <a:bodyPr>
            <a:normAutofit fontScale="90000"/>
          </a:bodyPr>
          <a:lstStyle/>
          <a:p>
            <a:pPr algn="l">
              <a:lnSpc>
                <a:spcPct val="200000"/>
              </a:lnSpc>
            </a:pPr>
            <a:r>
              <a:rPr lang="ru-RU" sz="18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Разработаны и утверждены локальные нормативно-правовые акты, регламентирующие процесс непрерывного профессионального роста и развития  молодых педагогов в Учреждении. </a:t>
            </a:r>
            <a:br>
              <a:rPr lang="ru-RU" sz="18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Собрана информация об индивидуальных потребностях молодых специалистов по направлениям повышения уровня профессиональных компетенций.</a:t>
            </a:r>
            <a:r>
              <a:rPr lang="en-US" sz="18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////</a:t>
            </a:r>
            <a:br>
              <a:rPr lang="en-US" sz="18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4.Утверждена модель профессионального развития и роста  молодых педагогов</a:t>
            </a:r>
            <a:r>
              <a:rPr lang="ru-RU" sz="1800" cap="none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800" cap="none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cap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608111"/>
          </a:xfrm>
        </p:spPr>
        <p:txBody>
          <a:bodyPr/>
          <a:lstStyle/>
          <a:p>
            <a:pPr algn="ctr"/>
            <a:r>
              <a:rPr lang="ru-RU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Ожидаемые результаты</a:t>
            </a:r>
            <a:endParaRPr lang="ru-RU" b="1" cap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120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7772400" cy="54006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Разработана и апробирована внутренняя система стимулирования педагогических работников, в том числе с учетом результатов добровольной сертификации и подтверждения профессиональных навыков в </a:t>
            </a:r>
            <a:r>
              <a:rPr lang="ru-RU" sz="2000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аккредитационном</a:t>
            </a:r>
            <a:r>
              <a:rPr lang="ru-RU" sz="20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центре профессионального мастерства  молодых работников системы образования. </a:t>
            </a:r>
            <a:br>
              <a:rPr lang="ru-RU" sz="20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Не менее 100 % педагогических работников в возрасте до 35 лет вовлечены в различные формы поддержки и сопровождения в первые три года работы. </a:t>
            </a:r>
            <a:br>
              <a:rPr lang="ru-RU" sz="20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0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величение доли  молодых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педагогов (до 80 %) , </a:t>
            </a:r>
            <a:r>
              <a:rPr lang="ru-RU" sz="20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вовлеченных в проектную и учебно-исследовательскую деятельность с учащимися. </a:t>
            </a:r>
            <a:br>
              <a:rPr lang="ru-RU" sz="20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К 2024 году доля молодых   педагогов, прошедших независимую оценку профессиональной деятельности за период реализации программы, составит не менее 50 % от числа молодых  педагогических работников ОУ.</a:t>
            </a:r>
            <a:endParaRPr lang="ru-RU" sz="2000" cap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608111"/>
          </a:xfrm>
        </p:spPr>
        <p:txBody>
          <a:bodyPr/>
          <a:lstStyle/>
          <a:p>
            <a:pPr algn="ctr"/>
            <a:r>
              <a:rPr lang="ru-RU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Ожидаемые результаты</a:t>
            </a:r>
            <a:endParaRPr lang="ru-RU" b="1" cap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063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2718"/>
            <a:ext cx="7931224" cy="828010"/>
          </a:xfrm>
        </p:spPr>
        <p:txBody>
          <a:bodyPr>
            <a:normAutofit fontScale="90000"/>
          </a:bodyPr>
          <a:lstStyle/>
          <a:p>
            <a:r>
              <a:rPr lang="ru-RU" sz="1400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0" y="115888"/>
            <a:ext cx="7956550" cy="752475"/>
          </a:xfrm>
        </p:spPr>
        <p:txBody>
          <a:bodyPr>
            <a:noAutofit/>
          </a:bodyPr>
          <a:lstStyle/>
          <a:p>
            <a:pPr algn="ctr"/>
            <a:r>
              <a:rPr lang="ru-RU" sz="1400" dirty="0" smtClean="0"/>
              <a:t>Дорожная карта проекта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Подготовительный этап   2020- 2021г.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67544" y="764704"/>
          <a:ext cx="8424936" cy="5786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  <a:gridCol w="2808312"/>
                <a:gridCol w="2808312"/>
              </a:tblGrid>
              <a:tr h="2334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Мероприятия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Результат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Критерии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528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Анализ существующих нормативно-правовых актов, паспорта Регионального проекта «Учитель будущего», требований профессиональных стандартов педагогических работников, требований к уровневому профессиональному квалификационному испытанию (аттестации) согласно НСУР; </a:t>
                      </a:r>
                      <a:endParaRPr lang="ru-RU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Анализ 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передового опыта по разработке нормативно-правовой документации для реализации проекта; разработка и утверждение нормативно-правовых актов, регламентирующих процесс непрерывного профессионального роста и развития педагогических работников.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Разработаны и утверждены локальные нормативно-правовые акты, регламентирующие процесс непрерывного профессионального роста и развития педагогических работников в образовательном учреждении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Приказ 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 разработке программы </a:t>
                      </a: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внутришкольного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обучения с приложением диагностического инструментария выявления  профессиональных затруднений и ресурсов молодых педагогов.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Положение 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 оценки профессиональных компетенций педагогов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Положение 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 учете индивидуальных достижений 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молодых педагогов  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карта профессионального 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роста)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Положение 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 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ТГ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Пакет 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учебно-методической оценки качества формирования  компетенций педагогов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1364</TotalTime>
  <Words>1214</Words>
  <Application>Microsoft Office PowerPoint</Application>
  <PresentationFormat>Экран (4:3)</PresentationFormat>
  <Paragraphs>235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Аспект</vt:lpstr>
      <vt:lpstr> Проект  «Управление индивидуальной  траекторией профессионального развития молодого педагога »   Разработчик: Лисовская О.В., заместитель директора по УВР Барыбина О.В., методист   г. Минусинск,  2020  </vt:lpstr>
      <vt:lpstr>Слайд 2</vt:lpstr>
      <vt:lpstr>Слайд 3</vt:lpstr>
      <vt:lpstr>- между необходимостью достижения школой новых образовательных результатов и недостаточным уровнем профессиональной компетентности педагогов по их формированию; -между традиционными для  Учреждения подходами к управлению педагогическими кадрами и объективной необходимостью изменения этих подходов;  -между необходимостью создания на уровне ОО  условий для непрерывного повышения уровня профессиональной компетенции  молодых педагогов и отсутствием системы работы в этом направлении в деятельности  руководителей  Учреждения;   -между необходимостью персонификации процесса повышения квалификации и не разработанностью индивидуальных программ повышения квалификации  молодого персонала внутри  Учреждения;  -между существующими формальными подходами к мотивации и стимулированию труда  молодых педагогов и  потребностью в индивидуализации методов управления профессиональным развитием педагогического персонала внутри учреждения, определения их ресурсного обеспечения, показателей и  критериев оценки результативности.   </vt:lpstr>
      <vt:lpstr>обеспечение возможности для непрерывного профессионального роста и развития педагогов в соответствии с требованиями профессионального стандарта и объективными потребностями   образовательного учреждения.   период реализации проекта:   5 лет  участники проекта: педагоги, администрация, молодые педагоги</vt:lpstr>
      <vt:lpstr>         1. разработать нормативно-правовые акты, регламентирующие процесс непрерывного профессионального роста и развития  молодых  педагогических работников на основе анализа существующей нормативной-правовой базы и опыта разработки нормативно-правовой документации по обеспечению проекта.  2. обсудить в педагогическом коллективе структуру карты профессионального роста, в соответствии с положениями регионального проекта «Учитель будущего», требованиями профессиональных стандартов к профессиональным компетенциям педагогов и утвердить ее.   3. разработать карты профессионального роста, определяющие обязательные направления повышения уровня развития профессиональных компетенций педагогов (икт компетенция; работа с детьми с ОВЗ (включая инклюзивное образование, домашнее обучение); исследовательская и проектная деятельность; предметная компетенция.   4 разработать и внедрить внутреннюю систему стимулирования  молодых педагогических работников  5:разработать и апробировать программу внутришкольного обучения  молодых педагогов, включающую диагностический инструментарий выявления их  профессиональных затруднений .       </vt:lpstr>
      <vt:lpstr>1. Разработаны и утверждены локальные нормативно-правовые акты, регламентирующие процесс непрерывного профессионального роста и развития  молодых педагогов в Учреждении.  2. Собрана информация об индивидуальных потребностях молодых специалистов по направлениям повышения уровня профессиональных компетенций.//// 4.Утверждена модель профессионального развития и роста  молодых педагогов. </vt:lpstr>
      <vt:lpstr>1. Разработана и апробирована внутренняя система стимулирования педагогических работников, в том числе с учетом результатов добровольной сертификации и подтверждения профессиональных навыков в аккредитационном центре профессионального мастерства  молодых работников системы образования.  2. Не менее 100 % педагогических работников в возрасте до 35 лет вовлечены в различные формы поддержки и сопровождения в первые три года работы.  3. Увеличение доли  молодых педагогов (до 80 %) , вовлеченных в проектную и учебно-исследовательскую деятельность с учащимися.  4. К 2024 году доля молодых   педагогов, прошедших независимую оценку профессиональной деятельности за период реализации программы, составит не менее 50 % от числа молодых  педагогических работников ОУ.</vt:lpstr>
      <vt:lpstr>     </vt:lpstr>
      <vt:lpstr>Подготовительный этап 2020-2021г.</vt:lpstr>
      <vt:lpstr>Основной этап 2021-2022гг</vt:lpstr>
      <vt:lpstr>Основной этап 2021-2022гг</vt:lpstr>
      <vt:lpstr>Основной этап 2022-2024гг</vt:lpstr>
      <vt:lpstr>Основной этап 2022-2024гг</vt:lpstr>
      <vt:lpstr>Аналитический этап  2025г.</vt:lpstr>
      <vt:lpstr>Слайд 16</vt:lpstr>
      <vt:lpstr>Ресурсы проекта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Проект  «Стимулирующие механизмы, ориентированные на закрепление молодых специалистов в школе»  Разработчик: Курыпова Светлана Александровна директор МОБУ «СОШ № 3», г. Минусинск   г. Минусинск 2020  </dc:title>
  <dc:creator>ACER</dc:creator>
  <cp:lastModifiedBy>Пользователь Windows</cp:lastModifiedBy>
  <cp:revision>120</cp:revision>
  <dcterms:created xsi:type="dcterms:W3CDTF">2020-11-05T11:37:03Z</dcterms:created>
  <dcterms:modified xsi:type="dcterms:W3CDTF">2024-09-05T06:23:20Z</dcterms:modified>
</cp:coreProperties>
</file>