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02" r:id="rId4"/>
    <p:sldId id="303" r:id="rId5"/>
    <p:sldId id="304" r:id="rId6"/>
    <p:sldId id="305" r:id="rId7"/>
    <p:sldId id="306" r:id="rId8"/>
    <p:sldId id="308" r:id="rId9"/>
    <p:sldId id="307" r:id="rId10"/>
    <p:sldId id="309" r:id="rId11"/>
    <p:sldId id="327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8" r:id="rId24"/>
    <p:sldId id="329" r:id="rId25"/>
    <p:sldId id="330" r:id="rId26"/>
    <p:sldId id="321" r:id="rId27"/>
    <p:sldId id="322" r:id="rId28"/>
    <p:sldId id="323" r:id="rId29"/>
    <p:sldId id="325" r:id="rId30"/>
    <p:sldId id="324" r:id="rId31"/>
    <p:sldId id="332" r:id="rId32"/>
    <p:sldId id="326" r:id="rId33"/>
    <p:sldId id="331" r:id="rId34"/>
    <p:sldId id="291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97" autoAdjust="0"/>
  </p:normalViewPr>
  <p:slideViewPr>
    <p:cSldViewPr>
      <p:cViewPr varScale="1">
        <p:scale>
          <a:sx n="73" d="100"/>
          <a:sy n="73" d="100"/>
        </p:scale>
        <p:origin x="129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167B-5F79-4831-A627-662E73A41170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FC27-51F1-42CA-AE4A-F30420ADE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DE865-E241-4D18-8FBF-D425E156C79C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6FC4D-ABCC-49FA-A5D8-77D821531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D25DA-1DF5-4F47-8269-11F51489224A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DAA8-FA93-40B2-89F3-D58B7A289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E55BC-973B-4A68-931F-75FB9B22B2DE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E83D-0074-48A8-B42E-9483518F2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64BE-892C-473B-8826-A0D4C1CFB3B9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32E87-1046-4241-90B4-5520D39C7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67B99-B624-4E1D-9DD0-8A195A4A3827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6697-F675-4CCC-BCD4-BF7EFEECE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1DE35-B133-4071-8193-9F775F631157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6B45-4BF6-42D4-96F0-E85294CE6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C78A-B425-4EEA-820B-028F64BF7DDE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8443-46C4-4543-AF14-A4FFF8FE9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8BEB-53A2-48D3-A839-168D581C0CB8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EDC1A-4B36-4393-B3E4-D93D64F22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B1A4D-E40D-4D2A-8F0F-A0B6B6B1F850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CF621-F75F-421C-A83B-CAB3B7C8C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1B861-97FC-4753-8451-D4897F6212DD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5E3A-D700-4A88-952F-FE92BBF05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92572B-BFA4-4D2A-B7F7-13AF1E465227}" type="datetimeFigureOut">
              <a:rPr lang="ru-RU"/>
              <a:pPr>
                <a:defRPr/>
              </a:pPr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E5B754-C5CF-4ECA-BA14-8D63E9B6C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Relationship Id="rId9" Type="http://schemas.openxmlformats.org/officeDocument/2006/relationships/image" Target="../media/image9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https://avatars.mds.yandex.net/get-pdb/216982/8d736862-8606-4ef1-ae41-87d49d85377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20880" cy="360040"/>
          </a:xfrm>
        </p:spPr>
        <p:txBody>
          <a:bodyPr/>
          <a:lstStyle/>
          <a:p>
            <a:pPr eaLnBrk="1" hangingPunct="1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Новосибирска Детский сад №84 «Благодать»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3384376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6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«От зёрнышка до хлебушка»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редняя группа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комбинированной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направленности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10 «Радуга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Рисунок 15" descr="Wheat-8371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911600"/>
            <a:ext cx="3500438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80312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3911600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Андреева Т.Н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(Высшая кв. категория)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Бекленищева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Ю.В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кв. категория)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Кривых А.А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(Высшая кв. категория)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87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5" r="-2204" b="8975"/>
          <a:stretch/>
        </p:blipFill>
        <p:spPr>
          <a:xfrm>
            <a:off x="323528" y="4033492"/>
            <a:ext cx="2607239" cy="282450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 b="9051"/>
          <a:stretch/>
        </p:blipFill>
        <p:spPr>
          <a:xfrm>
            <a:off x="3372613" y="3936176"/>
            <a:ext cx="2398772" cy="293829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-4109" r="4233" b="1"/>
          <a:stretch/>
        </p:blipFill>
        <p:spPr>
          <a:xfrm>
            <a:off x="173529" y="805872"/>
            <a:ext cx="2900001" cy="25884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29000" b="9050"/>
          <a:stretch/>
        </p:blipFill>
        <p:spPr>
          <a:xfrm>
            <a:off x="6586886" y="844459"/>
            <a:ext cx="2309169" cy="254981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2401" b="8000"/>
          <a:stretch/>
        </p:blipFill>
        <p:spPr>
          <a:xfrm>
            <a:off x="6245524" y="3973574"/>
            <a:ext cx="2732911" cy="290089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6951" r="7475" b="4850"/>
          <a:stretch/>
        </p:blipFill>
        <p:spPr>
          <a:xfrm>
            <a:off x="3237763" y="841893"/>
            <a:ext cx="3129708" cy="255238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" y="-297"/>
            <a:ext cx="898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Опытно-экспериментальная деятельность </a:t>
            </a:r>
            <a:endParaRPr lang="ru-RU" sz="28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«</a:t>
            </a:r>
            <a:r>
              <a:rPr lang="ru-RU" sz="2800" dirty="0">
                <a:latin typeface="Monotype Corsiva" panose="03010101010201010101" pitchFamily="66" charset="0"/>
              </a:rPr>
              <a:t>Заплесневелый хлеб</a:t>
            </a:r>
            <a:r>
              <a:rPr lang="ru-RU" sz="2800" dirty="0" smtClean="0">
                <a:latin typeface="Monotype Corsiva" panose="03010101010201010101" pitchFamily="66" charset="0"/>
              </a:rPr>
              <a:t>»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3942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Ребята установили, что рост </a:t>
            </a:r>
            <a:r>
              <a:rPr lang="ru-RU" sz="2400" dirty="0" smtClean="0">
                <a:latin typeface="Monotype Corsiva" panose="03010101010201010101" pitchFamily="66" charset="0"/>
              </a:rPr>
              <a:t>грибка </a:t>
            </a:r>
            <a:r>
              <a:rPr lang="ru-RU" sz="2400" dirty="0">
                <a:latin typeface="Monotype Corsiva" panose="03010101010201010101" pitchFamily="66" charset="0"/>
              </a:rPr>
              <a:t>наблюдается в определенных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37864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4" y="57730"/>
            <a:ext cx="3755718" cy="281678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65" y="1426477"/>
            <a:ext cx="3861068" cy="514809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2" y="4074849"/>
            <a:ext cx="3596981" cy="26994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534542" y="188640"/>
            <a:ext cx="414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Беседа с детьми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« Блокадный кусочек хлеба»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2874520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И никто из нас не усомнится в том, что запах </a:t>
            </a:r>
            <a:r>
              <a:rPr lang="ru-RU" sz="2400" dirty="0" smtClean="0">
                <a:latin typeface="Monotype Corsiva" panose="03010101010201010101" pitchFamily="66" charset="0"/>
              </a:rPr>
              <a:t>свежего </a:t>
            </a:r>
            <a:r>
              <a:rPr lang="ru-RU" sz="2400" dirty="0">
                <a:latin typeface="Monotype Corsiva" panose="03010101010201010101" pitchFamily="66" charset="0"/>
              </a:rPr>
              <a:t>хлеба, один из самых лучших на свете. </a:t>
            </a:r>
          </a:p>
        </p:txBody>
      </p:sp>
    </p:spTree>
    <p:extLst>
      <p:ext uri="{BB962C8B-B14F-4D97-AF65-F5344CB8AC3E}">
        <p14:creationId xmlns:p14="http://schemas.microsoft.com/office/powerpoint/2010/main" val="178134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2607" r="5551"/>
          <a:stretch/>
        </p:blipFill>
        <p:spPr>
          <a:xfrm>
            <a:off x="6839645" y="306436"/>
            <a:ext cx="2232248" cy="3122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r="14635" b="5516"/>
          <a:stretch/>
        </p:blipFill>
        <p:spPr>
          <a:xfrm>
            <a:off x="397952" y="2003663"/>
            <a:ext cx="184648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6486" b="4137"/>
          <a:stretch/>
        </p:blipFill>
        <p:spPr>
          <a:xfrm>
            <a:off x="3817998" y="4235324"/>
            <a:ext cx="1842578" cy="2632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6748" r="8409" b="476"/>
          <a:stretch/>
        </p:blipFill>
        <p:spPr>
          <a:xfrm rot="16200000">
            <a:off x="647154" y="-429260"/>
            <a:ext cx="2016226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78" y="63325"/>
            <a:ext cx="2830326" cy="2124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 r="585" b="19603"/>
          <a:stretch/>
        </p:blipFill>
        <p:spPr>
          <a:xfrm>
            <a:off x="2742481" y="2154225"/>
            <a:ext cx="3993613" cy="2032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9" t="13140" r="17295" b="9572"/>
          <a:stretch/>
        </p:blipFill>
        <p:spPr>
          <a:xfrm>
            <a:off x="536962" y="4463986"/>
            <a:ext cx="2160240" cy="2330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r="10108" b="5854"/>
          <a:stretch/>
        </p:blipFill>
        <p:spPr>
          <a:xfrm>
            <a:off x="6786223" y="4197308"/>
            <a:ext cx="2183780" cy="26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15350" r="3830" b="6951"/>
          <a:stretch/>
        </p:blipFill>
        <p:spPr>
          <a:xfrm>
            <a:off x="6002604" y="89227"/>
            <a:ext cx="2685704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17451" r="19219" b="12200"/>
          <a:stretch/>
        </p:blipFill>
        <p:spPr>
          <a:xfrm>
            <a:off x="467544" y="84754"/>
            <a:ext cx="2324316" cy="3460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18500" r="5085" b="6951"/>
          <a:stretch/>
        </p:blipFill>
        <p:spPr>
          <a:xfrm>
            <a:off x="160014" y="3717032"/>
            <a:ext cx="3569183" cy="2534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17451" r="9427" b="1700"/>
          <a:stretch/>
        </p:blipFill>
        <p:spPr>
          <a:xfrm>
            <a:off x="3358030" y="152121"/>
            <a:ext cx="2317821" cy="3305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1403" r="5471" b="5885"/>
          <a:stretch/>
        </p:blipFill>
        <p:spPr>
          <a:xfrm>
            <a:off x="6329730" y="3477383"/>
            <a:ext cx="2358578" cy="3327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800" r="12201" b="10101"/>
          <a:stretch/>
        </p:blipFill>
        <p:spPr>
          <a:xfrm>
            <a:off x="3889608" y="3545402"/>
            <a:ext cx="2146342" cy="32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-9939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1" y="526808"/>
            <a:ext cx="3460420" cy="259531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8184" y="765335"/>
            <a:ext cx="2880319" cy="216024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0" r="5201"/>
          <a:stretch/>
        </p:blipFill>
        <p:spPr>
          <a:xfrm>
            <a:off x="3283470" y="4274112"/>
            <a:ext cx="3068550" cy="252045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1700" r="2721" b="6951"/>
          <a:stretch/>
        </p:blipFill>
        <p:spPr>
          <a:xfrm>
            <a:off x="3703497" y="519794"/>
            <a:ext cx="2731229" cy="266985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2750" r="-431" b="2750"/>
          <a:stretch/>
        </p:blipFill>
        <p:spPr>
          <a:xfrm>
            <a:off x="6491216" y="4281401"/>
            <a:ext cx="2652784" cy="251316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9" y="4437112"/>
            <a:ext cx="3143269" cy="235745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14791" y="3285614"/>
            <a:ext cx="915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Проигрывание детьми в д/ игры: « Откуда хлеб пришёл»? «Какие бывают культуры?» « Весёлый счёт» Рассматривание тематических альбомов.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52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2" y="63397"/>
            <a:ext cx="4451987" cy="333899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77" y="3450866"/>
            <a:ext cx="4379979" cy="328498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32040" y="47667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Экскурсия в музей « Русская изба»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Знакомство с ремеслом хлебопечения на Руси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1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1" y="0"/>
            <a:ext cx="2382974" cy="317729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0" y="3793475"/>
            <a:ext cx="2309729" cy="307963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58" y="12738"/>
            <a:ext cx="2382529" cy="317670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10" y="3757694"/>
            <a:ext cx="2317701" cy="30902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55" y="12738"/>
            <a:ext cx="2376170" cy="31682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18" y="3793475"/>
            <a:ext cx="2282893" cy="304385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180527" y="3068960"/>
            <a:ext cx="9324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Маленькие помощники на кухне-всегда в радость! 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Дети группы « Радуга» не исключение, они очень любят себя в роли кулинаров</a:t>
            </a:r>
            <a:r>
              <a:rPr lang="ru-RU" sz="2400" dirty="0" smtClean="0">
                <a:latin typeface="Monotype Corsiva" panose="03010101010201010101" pitchFamily="66" charset="0"/>
              </a:rPr>
              <a:t>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079112" cy="305933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19" y="149336"/>
            <a:ext cx="4035472" cy="302849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4" y="3823360"/>
            <a:ext cx="4032448" cy="302433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45" y="3851068"/>
            <a:ext cx="3958020" cy="296851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3068961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onotype Corsiva" panose="03010101010201010101" pitchFamily="66" charset="0"/>
              </a:rPr>
              <a:t>Традиционно, по окончанию мастер-класса маленькие кулинары </a:t>
            </a:r>
            <a:r>
              <a:rPr lang="ru-RU" sz="2400" dirty="0" smtClean="0">
                <a:latin typeface="Monotype Corsiva" panose="03010101010201010101" pitchFamily="66" charset="0"/>
              </a:rPr>
              <a:t>угостились своей же выпечкой!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00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-9939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23829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Лепка «Хлебобулочные изделия» из солёного теста.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37" y="3924645"/>
            <a:ext cx="3780420" cy="283531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97" y="1627658"/>
            <a:ext cx="2447259" cy="33034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1576515"/>
            <a:ext cx="2750932" cy="311996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89" y="1012796"/>
            <a:ext cx="3751350" cy="281351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058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" y="1314608"/>
            <a:ext cx="2955562" cy="221667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99" y="619951"/>
            <a:ext cx="2987824" cy="22408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69" y="1261764"/>
            <a:ext cx="3096480" cy="232236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9592" y="11663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Лепка «Хлебные сладости» 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547664" y="320976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« Колосок»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97288"/>
            <a:ext cx="3757988" cy="263059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97288"/>
            <a:ext cx="3596817" cy="264765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6143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216982/8d736862-8606-4ef1-ae41-87d49d85377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19256" cy="194907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435280" cy="5433467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Являясь основой питания многих народов, хлеб рассматривается как источник жизни и символ труда. С хлебом связано много обрядов. Буханка хлеба и каждый его кусок, особенно первый, или крошка воплощали собой долю человека; считалось, что от обращения с ними зависят его сила, здоровье и удача. Хлеб это символ благополучия, достатка. С хлебом дети встречаются ежедневно и, возможно, у них теряется значимость этого главного продукта. Это проявляется небрежным отношением к хлебу. Вместе с ребятами 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мы решили, проследить весь путь хлеба: от зернышка до нашего стола. Данный проект позволяет в условиях воспитательно-образовательного процесса расширить знания детей о пользе хлеба, о его ценности, о тяжелом труде людей, выращивающих хлеб.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dirty="0"/>
              <a:t/>
            </a:r>
            <a:br>
              <a:rPr lang="ru-RU" sz="9600" dirty="0"/>
            </a:br>
            <a:endParaRPr lang="ru-RU" sz="9600" dirty="0"/>
          </a:p>
        </p:txBody>
      </p:sp>
      <p:pic>
        <p:nvPicPr>
          <p:cNvPr id="3077" name="Рисунок 4" descr="колоски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5286375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5" descr="колоски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5929313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Рисунок 6" descr="колоски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5857875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7" descr="колоски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5357813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8" descr="колоски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5715000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9992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11776" r="5900"/>
          <a:stretch/>
        </p:blipFill>
        <p:spPr>
          <a:xfrm>
            <a:off x="2267744" y="3418749"/>
            <a:ext cx="4161780" cy="33682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r="650"/>
          <a:stretch/>
        </p:blipFill>
        <p:spPr>
          <a:xfrm>
            <a:off x="323528" y="570829"/>
            <a:ext cx="3662052" cy="275734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12817"/>
            <a:ext cx="3672408" cy="275430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9552" y="-19991"/>
            <a:ext cx="7848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Рисование « Корзина с колосьями»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1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-9939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Речевое развитие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2" y="485383"/>
            <a:ext cx="3800996" cy="285074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83968" y="3742384"/>
            <a:ext cx="4608512" cy="224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Чтение рассказов о хлебе 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« Лисичкин хлеб», « Откуда хлеб пришёл?», « Лёгкий хлеб» « Хлеб </a:t>
            </a:r>
            <a:r>
              <a:rPr lang="ru-RU" sz="2800" dirty="0" err="1" smtClean="0">
                <a:latin typeface="Monotype Corsiva" panose="03010101010201010101" pitchFamily="66" charset="0"/>
              </a:rPr>
              <a:t>святой»сказки</a:t>
            </a:r>
            <a:endParaRPr lang="ru-RU" sz="28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« Колосок», « </a:t>
            </a:r>
            <a:r>
              <a:rPr lang="ru-RU" sz="2800" dirty="0" err="1" smtClean="0">
                <a:latin typeface="Monotype Corsiva" panose="03010101010201010101" pitchFamily="66" charset="0"/>
              </a:rPr>
              <a:t>Крепенечка</a:t>
            </a:r>
            <a:r>
              <a:rPr lang="ru-RU" sz="2800" dirty="0" smtClean="0">
                <a:latin typeface="Monotype Corsiva" panose="03010101010201010101" pitchFamily="66" charset="0"/>
              </a:rPr>
              <a:t>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05" y="477007"/>
            <a:ext cx="3878026" cy="291033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9" r="-1657"/>
          <a:stretch/>
        </p:blipFill>
        <p:spPr>
          <a:xfrm>
            <a:off x="717902" y="3435525"/>
            <a:ext cx="3344444" cy="33674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8797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741"/>
            <a:ext cx="3294640" cy="333782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440" y="1732764"/>
            <a:ext cx="3085410" cy="33123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59632" y="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Составление и  рассказывание сказки « Колосок»</a:t>
            </a:r>
            <a:endParaRPr lang="ru-RU" sz="28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2399" b="12201"/>
          <a:stretch/>
        </p:blipFill>
        <p:spPr>
          <a:xfrm>
            <a:off x="5914304" y="3244326"/>
            <a:ext cx="3230092" cy="361397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226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2698" r="1635"/>
          <a:stretch/>
        </p:blipFill>
        <p:spPr>
          <a:xfrm>
            <a:off x="476774" y="925469"/>
            <a:ext cx="3735186" cy="27100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r="777"/>
          <a:stretch/>
        </p:blipFill>
        <p:spPr>
          <a:xfrm>
            <a:off x="4968682" y="3945484"/>
            <a:ext cx="3684902" cy="27585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r="1701" b="7077"/>
          <a:stretch/>
        </p:blipFill>
        <p:spPr>
          <a:xfrm>
            <a:off x="4820912" y="998953"/>
            <a:ext cx="4015188" cy="26590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52" r="6951" b="17768"/>
          <a:stretch/>
        </p:blipFill>
        <p:spPr>
          <a:xfrm>
            <a:off x="239872" y="3920583"/>
            <a:ext cx="4237998" cy="28083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1560" y="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Используем новую технологию « Кубик </a:t>
            </a:r>
            <a:r>
              <a:rPr lang="ru-RU" sz="2400" dirty="0" err="1" smtClean="0">
                <a:latin typeface="Monotype Corsiva" panose="03010101010201010101" pitchFamily="66" charset="0"/>
              </a:rPr>
              <a:t>Блума</a:t>
            </a:r>
            <a:r>
              <a:rPr lang="ru-RU" sz="2400" dirty="0" smtClean="0">
                <a:latin typeface="Monotype Corsiva" panose="03010101010201010101" pitchFamily="66" charset="0"/>
              </a:rPr>
              <a:t>», ребята с удовольствием отвечали на вопросы, рассуждали на тему «Хлеб»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7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1" y="3717615"/>
            <a:ext cx="3146161" cy="31374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 b="4965"/>
          <a:stretch/>
        </p:blipFill>
        <p:spPr>
          <a:xfrm>
            <a:off x="971600" y="650090"/>
            <a:ext cx="3384985" cy="294417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950" r="8000"/>
          <a:stretch/>
        </p:blipFill>
        <p:spPr>
          <a:xfrm>
            <a:off x="5002830" y="676417"/>
            <a:ext cx="3494924" cy="294955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t="22700" r="-396" b="9050"/>
          <a:stretch/>
        </p:blipFill>
        <p:spPr>
          <a:xfrm>
            <a:off x="5796136" y="3717616"/>
            <a:ext cx="3089155" cy="31374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08776" y="3861048"/>
            <a:ext cx="2387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Ритмическое упражнение </a:t>
            </a:r>
          </a:p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«Колоски»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34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" y="297"/>
            <a:ext cx="9143605" cy="6857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3418"/>
            <a:ext cx="4116097" cy="302418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-399" r="4850" b="8000"/>
          <a:stretch/>
        </p:blipFill>
        <p:spPr>
          <a:xfrm>
            <a:off x="4644008" y="3437140"/>
            <a:ext cx="4176464" cy="30971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88024" y="476672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Подвижная игра </a:t>
            </a:r>
          </a:p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«Где мы были мы не скажем, а что делали покажем»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90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 b="18500"/>
          <a:stretch/>
        </p:blipFill>
        <p:spPr>
          <a:xfrm>
            <a:off x="5580112" y="542900"/>
            <a:ext cx="2952328" cy="32395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0" b="-1157"/>
          <a:stretch/>
        </p:blipFill>
        <p:spPr>
          <a:xfrm rot="16200000">
            <a:off x="5694422" y="3365340"/>
            <a:ext cx="2800487" cy="39101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" y="980728"/>
            <a:ext cx="2617062" cy="369005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048" r="4065"/>
          <a:stretch/>
        </p:blipFill>
        <p:spPr>
          <a:xfrm>
            <a:off x="2772771" y="2852612"/>
            <a:ext cx="2304256" cy="35000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43608" y="-99391"/>
            <a:ext cx="676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405236"/>
            <a:ext cx="3141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Презентация проекта семьи Силиных.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«Домашние крендельки»</a:t>
            </a:r>
            <a:endParaRPr lang="ru-RU" sz="28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67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2" y="517106"/>
            <a:ext cx="1903828" cy="25384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4" y="3393382"/>
            <a:ext cx="2314585" cy="30861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84" y="3387287"/>
            <a:ext cx="2319156" cy="309220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92" y="495564"/>
            <a:ext cx="1958052" cy="26107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82" y="2131903"/>
            <a:ext cx="2985873" cy="39811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80230" y="188639"/>
            <a:ext cx="3417154" cy="19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Вкусный медовик от семьи Применко. Арина, будущий кондитер</a:t>
            </a:r>
            <a:r>
              <a:rPr lang="ru-RU" sz="3600" dirty="0" smtClean="0">
                <a:latin typeface="Monotype Corsiva" panose="03010101010201010101" pitchFamily="66" charset="0"/>
              </a:rPr>
              <a:t>!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34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28" y="3893418"/>
            <a:ext cx="2199220" cy="29304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50" r="337" b="19550"/>
          <a:stretch/>
        </p:blipFill>
        <p:spPr>
          <a:xfrm>
            <a:off x="4703073" y="43562"/>
            <a:ext cx="2209763" cy="30243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201" r="1255" b="23750"/>
          <a:stretch/>
        </p:blipFill>
        <p:spPr>
          <a:xfrm>
            <a:off x="2512211" y="67287"/>
            <a:ext cx="2136663" cy="300061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01" r="-13" b="13251"/>
          <a:stretch/>
        </p:blipFill>
        <p:spPr>
          <a:xfrm>
            <a:off x="209200" y="3893418"/>
            <a:ext cx="2185148" cy="29304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497" r="2032" b="25851"/>
          <a:stretch/>
        </p:blipFill>
        <p:spPr>
          <a:xfrm>
            <a:off x="102945" y="77916"/>
            <a:ext cx="2355068" cy="300061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52" y="3893419"/>
            <a:ext cx="3904839" cy="29304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9080" b="11151"/>
          <a:stretch/>
        </p:blipFill>
        <p:spPr>
          <a:xfrm>
            <a:off x="7020272" y="43562"/>
            <a:ext cx="2016688" cy="302545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3568" y="2996953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Традиции хлебопечения от семьи </a:t>
            </a:r>
            <a:r>
              <a:rPr lang="ru-RU" sz="2800" dirty="0" err="1" smtClean="0">
                <a:latin typeface="Monotype Corsiva" panose="03010101010201010101" pitchFamily="66" charset="0"/>
              </a:rPr>
              <a:t>Веклюк</a:t>
            </a:r>
            <a:r>
              <a:rPr lang="ru-RU" sz="2800" dirty="0" smtClean="0">
                <a:latin typeface="Monotype Corsiva" panose="03010101010201010101" pitchFamily="66" charset="0"/>
              </a:rPr>
              <a:t>.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Алина и </a:t>
            </a:r>
            <a:r>
              <a:rPr lang="ru-RU" sz="2800" dirty="0" err="1" smtClean="0">
                <a:latin typeface="Monotype Corsiva" panose="03010101010201010101" pitchFamily="66" charset="0"/>
              </a:rPr>
              <a:t>Амелия</a:t>
            </a:r>
            <a:r>
              <a:rPr lang="ru-RU" sz="2800" dirty="0" smtClean="0">
                <a:latin typeface="Monotype Corsiva" panose="03010101010201010101" pitchFamily="66" charset="0"/>
              </a:rPr>
              <a:t> лучшие </a:t>
            </a:r>
            <a:r>
              <a:rPr lang="ru-RU" sz="2800" dirty="0" err="1" smtClean="0">
                <a:latin typeface="Monotype Corsiva" panose="03010101010201010101" pitchFamily="66" charset="0"/>
              </a:rPr>
              <a:t>хлебопекари</a:t>
            </a:r>
            <a:r>
              <a:rPr lang="ru-RU" sz="2800" dirty="0" smtClean="0">
                <a:latin typeface="Monotype Corsiva" panose="03010101010201010101" pitchFamily="66" charset="0"/>
              </a:rPr>
              <a:t>!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0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7" y="378127"/>
            <a:ext cx="2230980" cy="29746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6" y="378127"/>
            <a:ext cx="2268252" cy="30243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6" y="3560318"/>
            <a:ext cx="2355093" cy="31401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2" y="3501008"/>
            <a:ext cx="2399575" cy="319943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86" y="1772816"/>
            <a:ext cx="3050618" cy="40674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71329" y="116632"/>
            <a:ext cx="3593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Лиза с мамой, знают толк в пирожках!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Самые вкусные , жареные с вареньем и луком с яйцом!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-296"/>
            <a:ext cx="770485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представление о ценности хлеба.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1.Обогатить познавательный опыт детей;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2.Сформировать систему знаний детей о производстве хлеба;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3.Дать детям понятие, что хлеб является ежедневным продуктом;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4.Совершенствовать трудовые навыки детей;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5.Воспитывать уважение к труду взрослых, бережное отношение к хлебу;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6.Развивать у детей навыки сотрудничества через вовлечение в различные виды деятельности с детьми и взрослыми.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7.Развивать познавательную активность, творческие способности, воображение, мышление, фантазию, коммуникативные навыки.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19389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816424" cy="50853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16016" y="1124744"/>
            <a:ext cx="3528392" cy="2840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Миша Комлев с мамой  приготовил книгу рецептов по выпечке блинов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69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r="6356"/>
          <a:stretch/>
        </p:blipFill>
        <p:spPr>
          <a:xfrm>
            <a:off x="467544" y="692696"/>
            <a:ext cx="3960440" cy="48172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48064" y="908720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Аня </a:t>
            </a:r>
            <a:r>
              <a:rPr lang="ru-RU" sz="3200" dirty="0" err="1" smtClean="0">
                <a:latin typeface="Monotype Corsiva" panose="03010101010201010101" pitchFamily="66" charset="0"/>
              </a:rPr>
              <a:t>Семилякова</a:t>
            </a:r>
            <a:r>
              <a:rPr lang="ru-RU" sz="3200" dirty="0" smtClean="0">
                <a:latin typeface="Monotype Corsiva" panose="03010101010201010101" pitchFamily="66" charset="0"/>
              </a:rPr>
              <a:t> с мамой нарисовали рисунок «Хлебный спас»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46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4" y="1776037"/>
            <a:ext cx="3673777" cy="489836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1" y="387939"/>
            <a:ext cx="4068825" cy="30516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" y="3623448"/>
            <a:ext cx="4067944" cy="30509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4008" y="11663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Семья Даши Василенко , по дороге домой, наблюдали , как убирается урожай хлеба в Красноярском крае.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93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0" y="240993"/>
            <a:ext cx="4067944" cy="30509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9" y="3500543"/>
            <a:ext cx="4033067" cy="30248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r="2383"/>
          <a:stretch/>
        </p:blipFill>
        <p:spPr>
          <a:xfrm>
            <a:off x="4786104" y="1556792"/>
            <a:ext cx="3819644" cy="49685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4008" y="240993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Полина Распутина побывала на пшеничном поле и привезла колоски.</a:t>
            </a:r>
            <a:endParaRPr lang="ru-RU" sz="28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10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avatars.mds.yandex.net/get-pdb/216982/8d736862-8606-4ef1-ae41-87d49d853777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363272" cy="2671142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Слава хлебу на столе!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Слава миру на земле!</a:t>
            </a:r>
          </a:p>
        </p:txBody>
      </p:sp>
      <p:pic>
        <p:nvPicPr>
          <p:cNvPr id="27652" name="Рисунок 7" descr="стол с хлебом.jpg"/>
          <p:cNvPicPr>
            <a:picLocks noChangeAspect="1"/>
          </p:cNvPicPr>
          <p:nvPr/>
        </p:nvPicPr>
        <p:blipFill>
          <a:blip r:embed="rId3"/>
          <a:srcRect l="6136" t="10910" r="5910" b="10909"/>
          <a:stretch>
            <a:fillRect/>
          </a:stretch>
        </p:blipFill>
        <p:spPr bwMode="auto">
          <a:xfrm>
            <a:off x="678656" y="2348880"/>
            <a:ext cx="7786688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8924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Краткосрочный.                                                                                                    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воспитатели,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2024г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2024г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-групповые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-подгрупповые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  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*наличие у детей информации о злаковых культурах, производстве хлеба;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*понимание детьми ценности и пользы хлеба, важности труда хлебороба;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*наличие у детей умения  применять трудовые навыки, организовывать  сюжетно-ролевые игры на основе имеющихся знаний о хлебе и его происхождении;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*проявление детьми бережного отношения к хлебу.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5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2606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26545"/>
            <a:ext cx="7848872" cy="41514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922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8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9392"/>
            <a:ext cx="9252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и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36712"/>
            <a:ext cx="6044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этап: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подготовительный. 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340768"/>
            <a:ext cx="849694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-Постановка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определение цели и задач исследовательской работы, составление перспективного плана,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уточнение представлений детей о хлебе.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 рассматривание картин, просмотр презентаций). Привлечение специалистов и родителей к реализации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этап: основной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над проектом.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-Теоретическая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часть: составление перспективно-тематического плана работы с детьми; разработка конспектов и описание проведения опытов; консультирование родителей по теме.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часть: НОД; игры-эксперименты по данной проблеме; связь с другими видами деятельности: игровая, продуктивная, познавательно-исследовательская (самостоятельные опыты), коммуникативная (беседы, чтение художественной литературы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 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мини проектов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детей.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5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-99391"/>
            <a:ext cx="8856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организации </a:t>
            </a:r>
          </a:p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3" y="836712"/>
            <a:ext cx="885698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«Где мы были мы не скажем»,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«Рожь-пшеница», «Хлеб, хлеб, разломись», «Каравай», «Наш веселый колобок»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 Физкультминутки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«Мы маленькие зерна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Мельница» и др.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развитие:Словесные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игры: «Узнай по описанию»,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разные блюда из круп», «Вершки и корешки» и др.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игры: «Каравай»,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Земелюшка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чернозем», «Урожай у нас хорош» и др.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«Найди лишнее», лото «От зёрнышка до каравая», «Почемучка», «Угадай, что в мешочке», «Разложи по порядку», «Сложи колосок», «Чем пахнет магазин», «Угадай на вкус», «Золушка» и др.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я знаю о хлебе?», «Хлебушек душистый» и 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Рисование «Корзинка с колосьями» Лепка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«Хлебобулочные изделия» из солёного теста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 Кондитерские изделия»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е:Чтение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сказок: «Мальчик с пальчик», «Мужик и медведь», «Петушок и два мышонка»,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К.Паустовский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«Теплый хлеб», «Дом зерна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В.Данько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«Откуда хлеб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В.Степанов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«Полюшко поле»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алгоритма «Откуда к нам хлеб пришел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опытно экспериментальной деятельности, экскурсий.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0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2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-17140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7" y="742213"/>
            <a:ext cx="3758242" cy="281868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47664" y="188641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48" y="742213"/>
            <a:ext cx="3839057" cy="287929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4269"/>
            <a:ext cx="3755710" cy="281678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27" y="3980405"/>
            <a:ext cx="3839057" cy="286124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324544" y="3560894"/>
            <a:ext cx="972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Ребята знакомятся с колосьями, зернами. И сами посеяли рожь и пшеницу.</a:t>
            </a:r>
            <a:endParaRPr lang="ru-RU" sz="24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8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39" y="3466110"/>
            <a:ext cx="2571240" cy="33791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8" y="49581"/>
            <a:ext cx="2519204" cy="337941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108519" y="3478878"/>
            <a:ext cx="2520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Уродись, пшеница, </a:t>
            </a:r>
            <a:endParaRPr lang="ru-RU" sz="28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корня </a:t>
            </a:r>
            <a:r>
              <a:rPr lang="ru-RU" sz="2800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корениста</a:t>
            </a:r>
            <a:r>
              <a:rPr lang="ru-RU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Сверху колосиста.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23" y="458282"/>
            <a:ext cx="3767551" cy="282566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65" y="3863097"/>
            <a:ext cx="3923928" cy="294294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8" name="Прямоугольник 7"/>
          <p:cNvSpPr/>
          <p:nvPr/>
        </p:nvSpPr>
        <p:spPr>
          <a:xfrm flipH="1">
            <a:off x="6539351" y="42609"/>
            <a:ext cx="2489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Рассматривание частиц муки через лупу</a:t>
            </a:r>
            <a:r>
              <a:rPr lang="ru-RU" sz="2000" dirty="0">
                <a:latin typeface="Monotype Corsiva" panose="03010101010201010101" pitchFamily="66" charset="0"/>
              </a:rPr>
              <a:t>(можно рассмотреть не только частицы муки, но и бактериальную флору. В муке могут присутствовать серые точки: бактерии, </a:t>
            </a:r>
            <a:r>
              <a:rPr lang="ru-RU" sz="2000" dirty="0" smtClean="0">
                <a:latin typeface="Monotype Corsiva" panose="03010101010201010101" pitchFamily="66" charset="0"/>
              </a:rPr>
              <a:t>грибки., мусор.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056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1134</Words>
  <Application>Microsoft Office PowerPoint</Application>
  <PresentationFormat>Экран (4:3)</PresentationFormat>
  <Paragraphs>117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Monotype Corsiva</vt:lpstr>
      <vt:lpstr>Times New Roman</vt:lpstr>
      <vt:lpstr>Тема Office</vt:lpstr>
      <vt:lpstr>Муниципальное автономное дошкольное образовательное учреждение города Новосибирска Детский сад №84 «Благодать» 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Слава хлебу на столе!  Слава миру на земле!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центр развития ребенка – детский сад № 89 Красногвардейского района  Санкт-Петербурга</dc:title>
  <dc:creator>Галина Кузнецова</dc:creator>
  <cp:lastModifiedBy>Биробиджанович Равшан</cp:lastModifiedBy>
  <cp:revision>157</cp:revision>
  <dcterms:created xsi:type="dcterms:W3CDTF">2020-10-12T07:24:10Z</dcterms:created>
  <dcterms:modified xsi:type="dcterms:W3CDTF">2024-08-29T04:19:52Z</dcterms:modified>
</cp:coreProperties>
</file>