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3" r:id="rId5"/>
    <p:sldId id="269" r:id="rId6"/>
    <p:sldId id="281" r:id="rId7"/>
    <p:sldId id="297" r:id="rId8"/>
    <p:sldId id="282" r:id="rId9"/>
    <p:sldId id="286" r:id="rId10"/>
    <p:sldId id="284" r:id="rId11"/>
    <p:sldId id="288" r:id="rId12"/>
    <p:sldId id="290" r:id="rId13"/>
    <p:sldId id="293" r:id="rId14"/>
    <p:sldId id="295" r:id="rId15"/>
    <p:sldId id="296" r:id="rId16"/>
    <p:sldId id="294" r:id="rId17"/>
    <p:sldId id="28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DDBD4-8FC2-48A7-AAA7-82CA10EE89FC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BE8D4-CB29-4640-A248-B14B2FA7C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>
                <a:solidFill>
                  <a:srgbClr val="FF0000"/>
                </a:solidFill>
              </a:rPr>
              <a:t>Особенности патриотического воспитания</a:t>
            </a:r>
          </a:p>
        </p:txBody>
      </p:sp>
      <p:pic>
        <p:nvPicPr>
          <p:cNvPr id="26626" name="Picture 2" descr="http://ds48.detkin-club.ru/images/groups/62cca794e27e14ac188ea988fc96b7fc_58b2944937b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2160240" cy="2495078"/>
          </a:xfrm>
          <a:prstGeom prst="rect">
            <a:avLst/>
          </a:prstGeom>
          <a:noFill/>
        </p:spPr>
      </p:pic>
      <p:pic>
        <p:nvPicPr>
          <p:cNvPr id="26628" name="Picture 4" descr="https://im0-tub-ru.yandex.net/i?id=c4ef95f544a017ee2b3ddffa1e025d1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645024"/>
            <a:ext cx="1661107" cy="2349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630768-5CBA-55F4-0036-FBC97483D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27807" y="-213483"/>
            <a:ext cx="3073544" cy="46434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E08CE4-0D16-C8A1-9C16-71E36B3C8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3786190"/>
            <a:ext cx="4286248" cy="30718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0CFA4D-1F98-B5DF-7DBC-793965264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714752"/>
            <a:ext cx="4572032" cy="31432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8FF489-303C-8B5F-DF70-48D31A1767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571480"/>
            <a:ext cx="4071966" cy="30735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4546" y="0"/>
            <a:ext cx="5072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Спортивные  развлечения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17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F773D5-0BB2-A541-F25B-6D28C91D1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857628"/>
            <a:ext cx="5077798" cy="27860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2552438-3631-D346-CEED-4A40A3D86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7" y="571480"/>
            <a:ext cx="3707903" cy="4929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BCCA34-51C2-C210-26F5-FD794A1C8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500042"/>
            <a:ext cx="5149236" cy="32861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1538" y="0"/>
            <a:ext cx="7572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Приобщения детей к культурному наследию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8" name="Picture 2" descr="http://www.niasam.ru/66855_i_gallery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5572141"/>
            <a:ext cx="2285984" cy="1285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3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B4146D-224E-CCAA-3A19-F6CDE25FCB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479" y="1000108"/>
            <a:ext cx="4680521" cy="31237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84189" y="0"/>
            <a:ext cx="43756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Развлечения, досуги, праздники, концерты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IMG-bf921a203469323411390d9cdac076ef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46"/>
            <a:ext cx="4214810" cy="3071834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DSCF80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14307">
            <a:off x="317681" y="4038521"/>
            <a:ext cx="4005855" cy="2657804"/>
          </a:xfrm>
          <a:prstGeom prst="rect">
            <a:avLst/>
          </a:prstGeom>
          <a:noFill/>
        </p:spPr>
      </p:pic>
      <p:pic>
        <p:nvPicPr>
          <p:cNvPr id="2" name="Picture 2" descr="C:\Users\Администратор\Desktop\IMG_20210928_1321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533">
            <a:off x="4794896" y="3675649"/>
            <a:ext cx="3660949" cy="2865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4939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http://edu.likenul.com/tw_files2/urls_2/14/d-13273/13273_html_399be4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72074"/>
            <a:ext cx="2928958" cy="1500198"/>
          </a:xfrm>
          <a:prstGeom prst="rect">
            <a:avLst/>
          </a:prstGeom>
          <a:noFill/>
        </p:spPr>
      </p:pic>
      <p:pic>
        <p:nvPicPr>
          <p:cNvPr id="5" name="Picture 2" descr="C:\Users\Администратор\Desktop\DSC_01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4000528" cy="381635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F73D94-108F-3FE3-915A-1A750D923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4" y="928670"/>
            <a:ext cx="3600400" cy="49685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57291" y="214290"/>
            <a:ext cx="5402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Праздник день пожилых людей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6900882" cy="42862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Будем мы природе другом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>
            <a:extLst>
              <a:ext uri="{FF2B5EF4-FFF2-40B4-BE49-F238E27FC236}">
                <a16:creationId xmlns:a16="http://schemas.microsoft.com/office/drawing/2014/main" xmlns="" id="{594AED84-7ACE-C515-F88A-5E7507317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49999" y="607203"/>
            <a:ext cx="4143408" cy="4214842"/>
          </a:xfrm>
          <a:prstGeom prst="rect">
            <a:avLst/>
          </a:prstGeom>
        </p:spPr>
      </p:pic>
      <p:pic>
        <p:nvPicPr>
          <p:cNvPr id="7" name="Picture 2" descr="C:\Users\Администратор\Desktop\20211007_120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00624" y="785795"/>
            <a:ext cx="3929090" cy="3786213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7EA54AA-8475-2DD5-8CF7-9D64B9D22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7356" y="4143380"/>
            <a:ext cx="4572032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защитника отечества!</a:t>
            </a:r>
            <a:endParaRPr lang="ru-RU" dirty="0"/>
          </a:p>
        </p:txBody>
      </p:sp>
      <p:pic>
        <p:nvPicPr>
          <p:cNvPr id="1026" name="Picture 2" descr="C:\Users\Администратор\Desktop\16766082069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928670"/>
            <a:ext cx="4286280" cy="2786082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1676608206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929066"/>
            <a:ext cx="3929090" cy="2571768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IMG_20230217_1648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857232"/>
            <a:ext cx="4143404" cy="3000396"/>
          </a:xfrm>
          <a:prstGeom prst="rect">
            <a:avLst/>
          </a:prstGeom>
          <a:noFill/>
        </p:spPr>
      </p:pic>
      <p:pic>
        <p:nvPicPr>
          <p:cNvPr id="1029" name="Picture 5" descr="C:\Users\Администратор\Desktop\IMG_20230217_1644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71942"/>
            <a:ext cx="4286280" cy="2374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3816424"/>
          </a:xfrm>
        </p:spPr>
        <p:txBody>
          <a:bodyPr/>
          <a:lstStyle/>
          <a:p>
            <a:pPr algn="ctr">
              <a:buNone/>
            </a:pPr>
            <a:r>
              <a:rPr lang="ru-RU" sz="3600" dirty="0"/>
              <a:t>Патриотическое чувство не возникает само по себе. Это результат длительного целенаправленного воспитательного воздействия на человека, начиная с самого раннего возраста.</a:t>
            </a:r>
          </a:p>
          <a:p>
            <a:endParaRPr lang="ru-RU" dirty="0"/>
          </a:p>
        </p:txBody>
      </p:sp>
      <p:pic>
        <p:nvPicPr>
          <p:cNvPr id="3074" name="Picture 2" descr="http://edu.likenul.com/tw_files2/urls_2/14/d-13273/13273_html_399be4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443091"/>
            <a:ext cx="5616624" cy="3414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6600" dirty="0"/>
          </a:p>
          <a:p>
            <a:pPr algn="ctr">
              <a:buNone/>
            </a:pPr>
            <a:r>
              <a:rPr lang="ru-RU" sz="6600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  <p:pic>
        <p:nvPicPr>
          <p:cNvPr id="41988" name="Picture 4" descr="http://mtdata.ru/u10/photo6687/20204055946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501008"/>
            <a:ext cx="5040409" cy="3356992"/>
          </a:xfrm>
          <a:prstGeom prst="rect">
            <a:avLst/>
          </a:prstGeom>
          <a:noFill/>
        </p:spPr>
      </p:pic>
      <p:pic>
        <p:nvPicPr>
          <p:cNvPr id="41990" name="Picture 6" descr="https://altesmedia.ru/media/k2/items/cache/c8f24334c9abeded4fd7b76527e411bb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4114287" cy="2724573"/>
          </a:xfrm>
          <a:prstGeom prst="rect">
            <a:avLst/>
          </a:prstGeom>
          <a:noFill/>
        </p:spPr>
      </p:pic>
      <p:pic>
        <p:nvPicPr>
          <p:cNvPr id="41992" name="Picture 8" descr="http://blog.garbuzov-photo.ru/wp-content/uploads/2011/06/IMG_7560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0"/>
            <a:ext cx="3670945" cy="2860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32" y="-1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001419"/>
          </a:xfrm>
        </p:spPr>
        <p:txBody>
          <a:bodyPr>
            <a:normAutofit/>
          </a:bodyPr>
          <a:lstStyle/>
          <a:p>
            <a:r>
              <a:rPr lang="ru-RU" sz="3600" dirty="0"/>
              <a:t>Чувство любви к Родине начинается с любви к самым близким людям – отцу, матери, бабушке, дедушке. </a:t>
            </a:r>
          </a:p>
          <a:p>
            <a:r>
              <a:rPr lang="ru-RU" sz="3600" dirty="0"/>
              <a:t>Родной дом, двор, и детский сад, где он получает радость от общения со сверстниками</a:t>
            </a:r>
          </a:p>
          <a:p>
            <a:r>
              <a:rPr lang="ru-RU" sz="3600" dirty="0"/>
              <a:t>Родная природа - все это Родина.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5602" name="Picture 2" descr="http://cdn.static2.rtr-vesti.ru/vh/pictures/o/148/969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-1"/>
            <a:ext cx="2014994" cy="1342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38581"/>
            <a:ext cx="8363272" cy="5087582"/>
          </a:xfrm>
        </p:spPr>
        <p:txBody>
          <a:bodyPr>
            <a:normAutofit/>
          </a:bodyPr>
          <a:lstStyle/>
          <a:p>
            <a:r>
              <a:rPr lang="ru-RU" sz="4000" dirty="0"/>
              <a:t>Приобщения детей к культурному наследию. </a:t>
            </a:r>
          </a:p>
          <a:p>
            <a:r>
              <a:rPr lang="ru-RU" sz="4000" dirty="0"/>
              <a:t>Нравственные ценности: добро, дружбу, взаимопомощь, трудолюбие.</a:t>
            </a:r>
          </a:p>
          <a:p>
            <a:endParaRPr lang="ru-RU" dirty="0"/>
          </a:p>
        </p:txBody>
      </p:sp>
      <p:pic>
        <p:nvPicPr>
          <p:cNvPr id="24578" name="Picture 2" descr="https://ivteleradio.ru/images/2016/11/4/0a6472449a3045459d615eeeb1279e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4968" y="3645024"/>
            <a:ext cx="3479032" cy="2174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/>
              <a:t>Огромное значение имеет пример взрослых, в особенности же близких людей. </a:t>
            </a:r>
          </a:p>
          <a:p>
            <a:endParaRPr lang="ru-RU" dirty="0"/>
          </a:p>
        </p:txBody>
      </p:sp>
      <p:pic>
        <p:nvPicPr>
          <p:cNvPr id="21506" name="Picture 2" descr="http://mudroslov.com/wp-content/uploads/2014/08/mudroslov-232-udalye-citaty-o-dne-zaschitnika-otechest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391328"/>
            <a:ext cx="4968552" cy="3113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Задачи патриотического воспитания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2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400" dirty="0"/>
              <a:t>— воспитание у ребенка любви и привязанности к своей семье, дому, детскому саду, улице, городу;</a:t>
            </a:r>
          </a:p>
          <a:p>
            <a:pPr>
              <a:buNone/>
            </a:pPr>
            <a:r>
              <a:rPr lang="ru-RU" sz="3400" dirty="0"/>
              <a:t>— формирование бережного отношения к природе и всему живому;</a:t>
            </a:r>
          </a:p>
          <a:p>
            <a:pPr>
              <a:buNone/>
            </a:pPr>
            <a:r>
              <a:rPr lang="ru-RU" sz="3400" dirty="0"/>
              <a:t>— воспитание уважения к труду;</a:t>
            </a:r>
          </a:p>
          <a:p>
            <a:pPr>
              <a:buNone/>
            </a:pPr>
            <a:r>
              <a:rPr lang="ru-RU" sz="3400" dirty="0"/>
              <a:t>— развитие интереса к русским традициям и промыслам;</a:t>
            </a:r>
          </a:p>
          <a:p>
            <a:pPr>
              <a:buNone/>
            </a:pPr>
            <a:r>
              <a:rPr lang="ru-RU" sz="3400" dirty="0"/>
              <a:t>— формирование элементарных знаний о правах человека;</a:t>
            </a:r>
          </a:p>
          <a:p>
            <a:pPr>
              <a:buNone/>
            </a:pPr>
            <a:r>
              <a:rPr lang="ru-RU" sz="3400" dirty="0"/>
              <a:t>— расширение представлений о городах России;</a:t>
            </a:r>
          </a:p>
          <a:p>
            <a:pPr>
              <a:buNone/>
            </a:pPr>
            <a:r>
              <a:rPr lang="ru-RU" sz="3400" dirty="0"/>
              <a:t>— знакомство детей с символами государства (герб, флаг, гимн);</a:t>
            </a:r>
          </a:p>
          <a:p>
            <a:pPr>
              <a:buNone/>
            </a:pPr>
            <a:r>
              <a:rPr lang="ru-RU" sz="3400" dirty="0"/>
              <a:t>— развитие чувства ответственности и гордости за достижения страны;</a:t>
            </a:r>
          </a:p>
          <a:p>
            <a:pPr>
              <a:buNone/>
            </a:pPr>
            <a:r>
              <a:rPr lang="ru-RU" sz="3400" dirty="0"/>
              <a:t>— формирование чувства уважения к другим народам, их традициям.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874"/>
            <a:ext cx="9161625" cy="6874873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9"/>
            <a:ext cx="8229600" cy="525145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Начинать воспитывать у детей патриотизм нужно с дошкольного возраста</a:t>
            </a:r>
            <a:r>
              <a:rPr lang="ru-RU" sz="4400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6A6C14-A571-B682-CCD6-59D1C81AE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000109"/>
            <a:ext cx="3782425" cy="34290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EF80944-1B14-7C98-9972-205196AA8E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4810" y="1000108"/>
            <a:ext cx="4929190" cy="2928958"/>
          </a:xfrm>
          <a:prstGeom prst="rect">
            <a:avLst/>
          </a:prstGeom>
        </p:spPr>
      </p:pic>
      <p:pic>
        <p:nvPicPr>
          <p:cNvPr id="8" name="Picture 2" descr="C:\Users\Администратор\Desktop\IMG_20220505_110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000504"/>
            <a:ext cx="4143404" cy="2439097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DSC_0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000504"/>
            <a:ext cx="3975500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9143999" cy="65722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15328" cy="7143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чтецов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CA0531-A764-F097-707D-7E9C46F234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35" y="5105065"/>
            <a:ext cx="2319718" cy="17351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31B4C64-9C18-0B08-991E-B7A3653E3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642918"/>
            <a:ext cx="5214974" cy="2571768"/>
          </a:xfrm>
          <a:prstGeom prst="rect">
            <a:avLst/>
          </a:prstGeom>
        </p:spPr>
      </p:pic>
      <p:pic>
        <p:nvPicPr>
          <p:cNvPr id="4098" name="Picture 2" descr="C:\Users\Администратор\Desktop\20220506_1147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214958" y="3143208"/>
            <a:ext cx="4143404" cy="3286180"/>
          </a:xfrm>
          <a:prstGeom prst="rect">
            <a:avLst/>
          </a:prstGeom>
          <a:noFill/>
        </p:spPr>
      </p:pic>
      <p:pic>
        <p:nvPicPr>
          <p:cNvPr id="4099" name="Picture 3" descr="C:\Users\Администратор\Desktop\20220505_1048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643052" y="3357550"/>
            <a:ext cx="3786190" cy="3214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ablony-dlya-prezentacii012.jpg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rweek.ru/wp-content/uploads/2017/02/1280x1024_Amj4F2w8cF4A0fQG1GB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809660"/>
            <a:ext cx="4016394" cy="304834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56FDA9-EA5B-3ECE-2B69-59CDDD91B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2928934"/>
            <a:ext cx="4643470" cy="32861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3594005-836B-E69F-116A-5BC7023FD6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071546"/>
            <a:ext cx="4929222" cy="33521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214290"/>
            <a:ext cx="4054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 в книжном уголке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5072066" y="1940904"/>
            <a:ext cx="3857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 в патриотическом уголке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730E5A-998F-A26C-5B88-A18C615E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282"/>
            <a:ext cx="8229600" cy="905234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неделя «Космос-это интересно»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C246429-E6CA-8F72-0E3E-91D4F5CA7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785794"/>
            <a:ext cx="4429156" cy="36433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D5F23A-D7D7-FE38-9E83-3DEBC88B0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93096"/>
            <a:ext cx="5004048" cy="25827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9DC0993-E033-24FD-518D-5EA55A59D3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41212" y="1874077"/>
            <a:ext cx="5224723" cy="436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10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255</Words>
  <Application>Microsoft Office PowerPoint</Application>
  <PresentationFormat>Экран (4:3)</PresentationFormat>
  <Paragraphs>31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Задачи патриотического воспитания: </vt:lpstr>
      <vt:lpstr>Слайд 6</vt:lpstr>
      <vt:lpstr>Конкурс чтецов</vt:lpstr>
      <vt:lpstr>Слайд 8</vt:lpstr>
      <vt:lpstr>Тематическая неделя «Космос-это интересно»</vt:lpstr>
      <vt:lpstr>Слайд 10</vt:lpstr>
      <vt:lpstr>Слайд 11</vt:lpstr>
      <vt:lpstr>Слайд 12</vt:lpstr>
      <vt:lpstr>Слайд 13</vt:lpstr>
      <vt:lpstr>Будем мы природе другом! </vt:lpstr>
      <vt:lpstr>День защитника отечества!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Консультация для воспитателей на тему: «Патриотическое воспитание дошкольников»</dc:title>
  <dc:creator>RePack by SPecialiST</dc:creator>
  <cp:lastModifiedBy>Пользователь Windows</cp:lastModifiedBy>
  <cp:revision>42</cp:revision>
  <dcterms:created xsi:type="dcterms:W3CDTF">2018-04-30T17:04:37Z</dcterms:created>
  <dcterms:modified xsi:type="dcterms:W3CDTF">2023-02-20T09:10:24Z</dcterms:modified>
</cp:coreProperties>
</file>