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pitanie.ru/razdelnoe_pitanie/nejtralny" TargetMode="External"/><Relationship Id="rId2" Type="http://schemas.openxmlformats.org/officeDocument/2006/relationships/hyperlink" Target="http://www.udachnaya-dacha.ru/page/veg0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tovim-doma.ru/forum/viewforum.php?f=9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2209800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Учебный проект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«Знакомая незнакомка»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Всё ли мы знаем о капусте?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5800" y="3733800"/>
            <a:ext cx="4800600" cy="2667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Авторы:</a:t>
            </a:r>
          </a:p>
          <a:p>
            <a:r>
              <a:rPr lang="ru-RU" sz="2400" dirty="0" smtClean="0"/>
              <a:t>Обучающиеся 2 </a:t>
            </a:r>
            <a:r>
              <a:rPr lang="ru-RU" sz="2400" dirty="0" smtClean="0"/>
              <a:t>«г» </a:t>
            </a:r>
            <a:r>
              <a:rPr lang="ru-RU" sz="2400" dirty="0" smtClean="0"/>
              <a:t>класса</a:t>
            </a:r>
          </a:p>
          <a:p>
            <a:r>
              <a:rPr lang="ru-RU" sz="2400" dirty="0" smtClean="0"/>
              <a:t>Руководитель проекта:</a:t>
            </a:r>
          </a:p>
          <a:p>
            <a:r>
              <a:rPr lang="ru-RU" sz="2400" dirty="0" err="1" smtClean="0"/>
              <a:t>Ващукова</a:t>
            </a:r>
            <a:r>
              <a:rPr lang="ru-RU" sz="2400" dirty="0" smtClean="0"/>
              <a:t> С.М.</a:t>
            </a:r>
            <a:endParaRPr lang="ru-RU" sz="2400" dirty="0" smtClean="0"/>
          </a:p>
          <a:p>
            <a:r>
              <a:rPr lang="ru-RU" sz="2400" dirty="0" smtClean="0"/>
              <a:t>МАОУ СОШ №7 </a:t>
            </a:r>
            <a:endParaRPr lang="ru-RU" sz="2400" dirty="0" smtClean="0"/>
          </a:p>
          <a:p>
            <a:r>
              <a:rPr lang="ru-RU" sz="2400" dirty="0" smtClean="0"/>
              <a:t>Г.Сухой Лог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1637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22098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720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                      Белокочанная капуста  ценный пищевой и диетический  продукт. Употребляется она как самостоятельное блюдо, пригодна для квашения, маринования, сушки. Из нее готовят салаты, щи, борщи, котлеты, голубцы , рагу и другие блюда.                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Пирог с капустой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        Кочан капусты мелко нашинкуйте, обжарьте на глубокой сковороде в раскаленном растительном масле с  луком. Тесто раскатайте до толщины в один сантиметр, уложите его на противень, смазанный маслом, выложите сверху на тесто капусту. Прикройте начинку вторым, более тонким слоем теста. В середине пирога сделайте несколько отверстий, а затем поместите противень в хорошо разогретую духовку.</a:t>
            </a:r>
          </a:p>
          <a:p>
            <a:pPr eaLnBrk="1" hangingPunct="1"/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    </a:t>
            </a:r>
            <a:endParaRPr lang="ru-RU" sz="4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3983" y="228600"/>
            <a:ext cx="646761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Блюда из капусты</a:t>
            </a:r>
          </a:p>
        </p:txBody>
      </p:sp>
      <p:pic>
        <p:nvPicPr>
          <p:cNvPr id="21510" name="Picture 4" descr="E: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905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76750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smtClean="0"/>
              <a:t>Цветная капуста под белым соусом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Кочешки цветной капусты отварите в подсоленной воде, откиньте на дуршлаг, затем положите на тарелку. Слегка поджарьте муку в сливочном масле, добавив 1 чайную ложку сахара. Разведите капустным отваром и варите на медленном огне 5-10 минут. Сняв с огня, заправьте капусту желтками, взбитыми с 1 чайной ложкой сливочного масла. Сверху посыпьте тертым сыром.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28604"/>
            <a:ext cx="68187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Блюда из капусты</a:t>
            </a:r>
          </a:p>
        </p:txBody>
      </p:sp>
      <p:pic>
        <p:nvPicPr>
          <p:cNvPr id="22533" name="Picture 2" descr="E: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5286375"/>
            <a:ext cx="17859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E: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19288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ru-RU" sz="77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7700" dirty="0" smtClean="0"/>
              <a:t>Мы узнали много интересного о капусте. Капуста без боя завоевывала века и континенты.  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7700" dirty="0" smtClean="0"/>
              <a:t>По ее целебным и питательным свойствам  сделали вывод:  капуста – поистине – друг человека!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40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4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/>
              <a:t/>
            </a:r>
            <a:br>
              <a:rPr lang="ru-RU" sz="6000" smtClean="0"/>
            </a:br>
            <a:endParaRPr lang="ru-RU" sz="600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457200"/>
            <a:ext cx="250523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</a:t>
            </a:r>
          </a:p>
        </p:txBody>
      </p:sp>
      <p:pic>
        <p:nvPicPr>
          <p:cNvPr id="5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1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hlinkClick r:id="rId2"/>
              </a:rPr>
              <a:t>http://www.udachnaya-dacha.ru/page/veg02.html</a:t>
            </a:r>
            <a:endParaRPr lang="ru-RU" dirty="0" smtClean="0"/>
          </a:p>
          <a:p>
            <a:pPr eaLnBrk="1" hangingPunct="1"/>
            <a:r>
              <a:rPr lang="en-US" dirty="0" smtClean="0">
                <a:hlinkClick r:id="rId3"/>
              </a:rPr>
              <a:t>http://www.e-pitanie.ru/razdelnoe_pitanie/nejtralny</a:t>
            </a:r>
            <a:endParaRPr lang="ru-RU" dirty="0" smtClean="0"/>
          </a:p>
          <a:p>
            <a:pPr eaLnBrk="1" hangingPunct="1"/>
            <a:r>
              <a:rPr lang="en-US" dirty="0" smtClean="0">
                <a:hlinkClick r:id="rId4"/>
              </a:rPr>
              <a:t>http://gotovim-doma.ru/forum/viewforum.php?f=93</a:t>
            </a:r>
            <a:endParaRPr lang="ru-RU" dirty="0" smtClean="0"/>
          </a:p>
          <a:p>
            <a:pPr eaLnBrk="1" hangingPunct="1"/>
            <a:r>
              <a:rPr lang="en-US" dirty="0" smtClean="0"/>
              <a:t>http://ru.wikipedia.org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smtClean="0"/>
              <a:t/>
            </a:r>
            <a:br>
              <a:rPr lang="ru-RU" sz="5400" smtClean="0"/>
            </a:br>
            <a:endParaRPr lang="ru-RU" sz="540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57200"/>
            <a:ext cx="766927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 информации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7194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</p:txBody>
      </p:sp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714356"/>
            <a:ext cx="78752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внимание!</a:t>
            </a:r>
          </a:p>
          <a:p>
            <a:pPr algn="ctr"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Будьте </a:t>
            </a:r>
          </a:p>
          <a:p>
            <a:pPr algn="ctr">
              <a:defRPr/>
            </a:pP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здоровы!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262174" cy="16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072074"/>
            <a:ext cx="192881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53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Узнать историю  капусты;</a:t>
            </a:r>
          </a:p>
          <a:p>
            <a:pPr eaLnBrk="1" hangingPunct="1"/>
            <a:r>
              <a:rPr lang="ru-RU" sz="3600" dirty="0" smtClean="0"/>
              <a:t>Узнать традиции на Руси;</a:t>
            </a:r>
          </a:p>
          <a:p>
            <a:pPr eaLnBrk="1" hangingPunct="1"/>
            <a:r>
              <a:rPr lang="ru-RU" sz="3600" dirty="0" smtClean="0"/>
              <a:t>Целебные свойства;</a:t>
            </a:r>
          </a:p>
          <a:p>
            <a:pPr eaLnBrk="1" hangingPunct="1"/>
            <a:r>
              <a:rPr lang="ru-RU" sz="3600" dirty="0" smtClean="0"/>
              <a:t>Научить готовить блюда из капусты</a:t>
            </a:r>
          </a:p>
          <a:p>
            <a:pPr eaLnBrk="1" hangingPunct="1"/>
            <a:r>
              <a:rPr lang="ru-RU" sz="3600" dirty="0" smtClean="0"/>
              <a:t>Сделать выводы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600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4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4214813"/>
            <a:ext cx="36814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57200"/>
            <a:ext cx="84296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и задачи проекта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Древние славяне получили капусту от Греко – римских колонистов Крыма. Слово </a:t>
            </a:r>
            <a:r>
              <a:rPr lang="ru-RU" sz="4000" b="1" i="1" dirty="0" smtClean="0"/>
              <a:t>капуста,</a:t>
            </a:r>
            <a:r>
              <a:rPr lang="ru-RU" sz="4000" dirty="0" smtClean="0"/>
              <a:t> в  переводе на русский язык, означает </a:t>
            </a:r>
            <a:r>
              <a:rPr lang="ru-RU" sz="4000" b="1" i="1" dirty="0" smtClean="0"/>
              <a:t>голова</a:t>
            </a:r>
            <a:r>
              <a:rPr lang="ru-RU" sz="4000" dirty="0" smtClean="0"/>
              <a:t>.</a:t>
            </a:r>
          </a:p>
          <a:p>
            <a:pPr eaLnBrk="1" hangingPunct="1">
              <a:buNone/>
            </a:pPr>
            <a:endParaRPr lang="ru-RU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smtClean="0"/>
              <a:t>             </a:t>
            </a:r>
            <a:endParaRPr lang="ru-RU" sz="6000"/>
          </a:p>
        </p:txBody>
      </p:sp>
      <p:pic>
        <p:nvPicPr>
          <p:cNvPr id="13316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13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43200" y="533400"/>
            <a:ext cx="5913438" cy="9191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200" y="609600"/>
            <a:ext cx="59139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Ученые считают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kapust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44" y="2428868"/>
            <a:ext cx="1905000" cy="1828800"/>
          </a:xfr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" name="Овал 12"/>
          <p:cNvSpPr/>
          <p:nvPr/>
        </p:nvSpPr>
        <p:spPr>
          <a:xfrm>
            <a:off x="500034" y="3071810"/>
            <a:ext cx="2133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Разные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виды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524000" y="762000"/>
            <a:ext cx="2286000" cy="990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рецепты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857884" y="5429264"/>
            <a:ext cx="2133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пословицы,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загадки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715140" y="3143248"/>
            <a:ext cx="2133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Происхож</a:t>
            </a:r>
            <a:r>
              <a:rPr lang="ru-RU" dirty="0" smtClean="0">
                <a:solidFill>
                  <a:schemeClr val="tx1"/>
                </a:solidFill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дение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76288">
            <a:off x="3235975" y="4631709"/>
            <a:ext cx="685800" cy="762000"/>
          </a:xfrm>
          <a:prstGeom prst="downArrow">
            <a:avLst>
              <a:gd name="adj1" fmla="val 50000"/>
              <a:gd name="adj2" fmla="val 508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5400000">
            <a:off x="2752712" y="3248024"/>
            <a:ext cx="685800" cy="762000"/>
          </a:xfrm>
          <a:prstGeom prst="downArrow">
            <a:avLst>
              <a:gd name="adj1" fmla="val 50000"/>
              <a:gd name="adj2" fmla="val 508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5895984" y="3248024"/>
            <a:ext cx="685800" cy="762000"/>
          </a:xfrm>
          <a:prstGeom prst="downArrow">
            <a:avLst>
              <a:gd name="adj1" fmla="val 50000"/>
              <a:gd name="adj2" fmla="val 508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252778">
            <a:off x="5877087" y="1918769"/>
            <a:ext cx="685800" cy="750887"/>
          </a:xfrm>
          <a:prstGeom prst="downArrow">
            <a:avLst>
              <a:gd name="adj1" fmla="val 50000"/>
              <a:gd name="adj2" fmla="val 508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8881142">
            <a:off x="5526932" y="4631288"/>
            <a:ext cx="685800" cy="762000"/>
          </a:xfrm>
          <a:prstGeom prst="downArrow">
            <a:avLst>
              <a:gd name="adj1" fmla="val 50000"/>
              <a:gd name="adj2" fmla="val 508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500694" y="714356"/>
            <a:ext cx="2133600" cy="990600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/>
              <a:t>Це</a:t>
            </a:r>
            <a:r>
              <a:rPr lang="ru-RU" sz="2000" dirty="0" err="1" smtClean="0">
                <a:solidFill>
                  <a:schemeClr val="tx1"/>
                </a:solidFill>
              </a:rPr>
              <a:t>польза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здоровья</a:t>
            </a:r>
            <a:endParaRPr lang="ru-RU" sz="2000" dirty="0"/>
          </a:p>
        </p:txBody>
      </p:sp>
      <p:sp>
        <p:nvSpPr>
          <p:cNvPr id="33" name="Стрелка вниз 32"/>
          <p:cNvSpPr/>
          <p:nvPr/>
        </p:nvSpPr>
        <p:spPr>
          <a:xfrm rot="8801725">
            <a:off x="2779062" y="1845281"/>
            <a:ext cx="685800" cy="700088"/>
          </a:xfrm>
          <a:prstGeom prst="downArrow">
            <a:avLst>
              <a:gd name="adj1" fmla="val 50000"/>
              <a:gd name="adj2" fmla="val 5083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1214414" y="5357826"/>
            <a:ext cx="2133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обычаи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6019800" cy="1143000"/>
          </a:xfrm>
          <a:ln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Исторические сведения о капусте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59238" cy="45720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Родоначальником культурных сортов капусты является дикая капуста с берегов Средиземного моря.</a:t>
            </a:r>
          </a:p>
        </p:txBody>
      </p:sp>
      <p:pic>
        <p:nvPicPr>
          <p:cNvPr id="14341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«Капустник» – огород на Руси. В старину величали «барыней на деревне». Огороды с капустой повсеместно окружали русские поселения. Изобилие её удивляло даже </a:t>
            </a:r>
            <a:r>
              <a:rPr lang="ru-RU" dirty="0" err="1" smtClean="0"/>
              <a:t>иностраннцев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None/>
            </a:pPr>
            <a:endParaRPr lang="ru-RU" sz="4000" dirty="0" smtClean="0"/>
          </a:p>
          <a:p>
            <a:pPr eaLnBrk="1" hangingPunct="1">
              <a:buNone/>
            </a:pPr>
            <a:endParaRPr lang="ru-RU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5200" y="1371600"/>
            <a:ext cx="3581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/>
              <a:t>             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533400"/>
            <a:ext cx="5913438" cy="9191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32656"/>
            <a:ext cx="74795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Разновидности капусты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Каждое соцветие цветной капусты представляет собой копию целого раст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219201"/>
            <a:ext cx="2057399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6" descr="Белокочанная капуста наиболее популярна в Росс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3857628"/>
            <a:ext cx="2057400" cy="2057400"/>
          </a:xfrm>
          <a:prstGeom prst="rect">
            <a:avLst/>
          </a:prstGeom>
          <a:noFill/>
        </p:spPr>
      </p:pic>
      <p:pic>
        <p:nvPicPr>
          <p:cNvPr id="11" name="Рисунок 4" descr="Очень интересно и непривычно растет брюссельская капу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20574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Савойская капуста похожа на гофрированную кочанную капуст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19800" y="3810000"/>
            <a:ext cx="2133600" cy="2133600"/>
          </a:xfrm>
          <a:prstGeom prst="rect">
            <a:avLst/>
          </a:prstGeom>
          <a:noFill/>
        </p:spPr>
      </p:pic>
      <p:pic>
        <p:nvPicPr>
          <p:cNvPr id="13" name="Рисунок 5" descr="Капуста кольраби напоминает кочерыжку белокочанной капусты, только более сочную и сладку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28992" y="2714620"/>
            <a:ext cx="1828800" cy="20574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14612" y="150017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цветная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185736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брокколи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кольраби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600076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савойская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600076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белокочанная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/>
              <a:t>В день праздника «Воздвижения»,</a:t>
            </a:r>
          </a:p>
          <a:p>
            <a:pPr eaLnBrk="1" hangingPunct="1">
              <a:buNone/>
            </a:pPr>
            <a:r>
              <a:rPr lang="ru-RU" dirty="0" smtClean="0"/>
              <a:t>27 сентября, начинался сбор капусты.</a:t>
            </a:r>
            <a:endParaRPr lang="ru-RU" sz="3200" dirty="0" smtClean="0"/>
          </a:p>
          <a:p>
            <a:pPr eaLnBrk="1" hangingPunct="1"/>
            <a:r>
              <a:rPr lang="ru-RU" dirty="0" smtClean="0"/>
              <a:t>Зимние запасы считали вёдрами и бочками.</a:t>
            </a:r>
          </a:p>
          <a:p>
            <a:pPr eaLnBrk="1" hangingPunct="1"/>
            <a:r>
              <a:rPr lang="ru-RU" sz="3200" dirty="0" smtClean="0"/>
              <a:t>Рубить капусту лучше на «молодой месяц»,она будет крепче и вкуснее. </a:t>
            </a:r>
          </a:p>
          <a:p>
            <a:pPr eaLnBrk="1" hangingPunct="1"/>
            <a:r>
              <a:rPr lang="ru-RU" sz="3200" dirty="0" smtClean="0"/>
              <a:t>Нарядно одетые девушки-крестьянки обходили с песнями все дома своей деревни и помогали рубить капусту. Народный праздник «Капустник».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2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228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0" y="533400"/>
            <a:ext cx="58741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Обычаи на Руси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Для чего и огород городить, коль капусту не садить.</a:t>
            </a:r>
          </a:p>
          <a:p>
            <a:pPr eaLnBrk="1" hangingPunct="1"/>
            <a:r>
              <a:rPr lang="ru-RU" dirty="0" smtClean="0"/>
              <a:t>Сентябрь яблоками пропах, а октябрь – капустой.</a:t>
            </a:r>
          </a:p>
          <a:p>
            <a:pPr eaLnBrk="1" hangingPunct="1"/>
            <a:r>
              <a:rPr lang="ru-RU" sz="3200" dirty="0" smtClean="0"/>
              <a:t>Ешь щи – будет шея бела, голова кудревата.</a:t>
            </a:r>
          </a:p>
          <a:p>
            <a:pPr eaLnBrk="1" hangingPunct="1"/>
            <a:r>
              <a:rPr lang="ru-RU" dirty="0" smtClean="0"/>
              <a:t>Не книжка, а с листочками.</a:t>
            </a:r>
          </a:p>
          <a:p>
            <a:pPr eaLnBrk="1" hangingPunct="1"/>
            <a:r>
              <a:rPr lang="ru-RU" sz="3200" dirty="0" smtClean="0"/>
              <a:t>Стоит Матрёшка на одной ножке, закутана, запутана.</a:t>
            </a:r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7412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752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09800" y="457200"/>
            <a:ext cx="68004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Пословицы и загадки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Древние греки и римляне придавали капусте огромное значение, считая ее лекарством, излечивающим практически все болезни.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В старинных русских лечебниках читаем: «Капуста толчённая, смешана с белком яичным и то прикладываемо ко всякому ожогу и язвы их заживают».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Капустный сок помогает при кашле, воспалении горла, нарушении обмена веществ, нервных расстройствах. Богат многими витаминами.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                   </a:t>
            </a:r>
            <a:endParaRPr lang="ru-RU"/>
          </a:p>
        </p:txBody>
      </p:sp>
      <p:pic>
        <p:nvPicPr>
          <p:cNvPr id="19460" name="Picture 2" descr="E:\kapust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1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90800" y="152400"/>
            <a:ext cx="637313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Целебные свойства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549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Учебный проект «Знакомая незнакомка» Всё ли мы знаем о капусте? </vt:lpstr>
      <vt:lpstr> </vt:lpstr>
      <vt:lpstr>             </vt:lpstr>
      <vt:lpstr>  </vt:lpstr>
      <vt:lpstr>Исторические сведения о капусте</vt:lpstr>
      <vt:lpstr>             </vt:lpstr>
      <vt:lpstr>  </vt:lpstr>
      <vt:lpstr>  </vt:lpstr>
      <vt:lpstr>                             </vt:lpstr>
      <vt:lpstr>                               </vt:lpstr>
      <vt:lpstr> </vt:lpstr>
      <vt:lpstr>  </vt:lpstr>
      <vt:lpstr>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 «Знакомая незнакомка» Всё ли мы знаем о капусте? </dc:title>
  <dc:creator>Админ</dc:creator>
  <cp:lastModifiedBy>New User</cp:lastModifiedBy>
  <cp:revision>29</cp:revision>
  <dcterms:created xsi:type="dcterms:W3CDTF">2013-01-19T06:55:04Z</dcterms:created>
  <dcterms:modified xsi:type="dcterms:W3CDTF">2024-09-14T18:42:13Z</dcterms:modified>
</cp:coreProperties>
</file>