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22"/>
  </p:notesMasterIdLst>
  <p:sldIdLst>
    <p:sldId id="286" r:id="rId2"/>
    <p:sldId id="257" r:id="rId3"/>
    <p:sldId id="279" r:id="rId4"/>
    <p:sldId id="260" r:id="rId5"/>
    <p:sldId id="290" r:id="rId6"/>
    <p:sldId id="280" r:id="rId7"/>
    <p:sldId id="288" r:id="rId8"/>
    <p:sldId id="295" r:id="rId9"/>
    <p:sldId id="282" r:id="rId10"/>
    <p:sldId id="289" r:id="rId11"/>
    <p:sldId id="262" r:id="rId12"/>
    <p:sldId id="297" r:id="rId13"/>
    <p:sldId id="267" r:id="rId14"/>
    <p:sldId id="292" r:id="rId15"/>
    <p:sldId id="296" r:id="rId16"/>
    <p:sldId id="293" r:id="rId17"/>
    <p:sldId id="277" r:id="rId18"/>
    <p:sldId id="291" r:id="rId19"/>
    <p:sldId id="294" r:id="rId20"/>
    <p:sldId id="28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D8013-FF57-437C-86C1-DFDF4BB8F087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AE251-D9B8-46E8-ACE6-60DCC85411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67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AE251-D9B8-46E8-ACE6-60DCC854113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17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504F0B4-9099-4865-9043-6A0FFD649FC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570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949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25884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0633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3828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401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9566-69A5-4001-8158-0BDC5838937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714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FDD13-A451-45E3-8810-8AAA8B825F7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8251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7386638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25" y="3922713"/>
            <a:ext cx="7386638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8B26F416-8B93-4515-9694-4C37756694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27545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FD64F98C-E7F8-4025-96AF-8B8AB57028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9900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3022-988B-4B7C-A7A9-5E31161E9CC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8753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FE49764-202F-48DF-8466-F32592A4C76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1494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02F34AE-CA57-4C17-B708-33F9DF41F3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0681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7744D02-858E-4E94-B7EC-174F9551CD7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5142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41EBD-A82F-49ED-B2AC-B7377BACF96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2974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F171-40E1-4215-B27F-52751FCC70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9989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FF1-4A19-4E03-9B16-7C2BACF93BF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5133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F56E273-CB10-4ECC-A6A6-FBBBF17DC6F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261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EC526E2-3EB8-4707-AB33-6A254FC8D1A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0012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915399" cy="990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УЧРЕЖДЕНИЕ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«СОЛНЫШКО» СЕЛА ХОЛМОВКА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БАХЧИСАРАЙСКОГО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 РЕСПУБЛИКИ КРЫМ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990600"/>
            <a:ext cx="7696199" cy="5715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                                       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«Дидактические игры                                       по экономическому воспитанию                   детей дошкольного возраста»</a:t>
            </a:r>
          </a:p>
          <a:p>
            <a:pPr marL="0" indent="0" algn="ctr">
              <a:buNone/>
            </a:pP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старшей  группы «Радуга»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Леванчук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Холмовка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2023г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17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0"/>
            <a:ext cx="6589200" cy="11430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где продаются»</a:t>
            </a:r>
            <a:endParaRPr lang="ru-RU" dirty="0"/>
          </a:p>
        </p:txBody>
      </p:sp>
      <p:pic>
        <p:nvPicPr>
          <p:cNvPr id="6" name="Содержимое 5" descr="17180352738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4937"/>
          <a:stretch>
            <a:fillRect/>
          </a:stretch>
        </p:blipFill>
        <p:spPr>
          <a:xfrm>
            <a:off x="4800600" y="762000"/>
            <a:ext cx="4110736" cy="2934208"/>
          </a:xfrm>
          <a:ln w="28575">
            <a:solidFill>
              <a:schemeClr val="tx1"/>
            </a:solidFill>
          </a:ln>
        </p:spPr>
      </p:pic>
      <p:pic>
        <p:nvPicPr>
          <p:cNvPr id="5" name="Содержимое 4" descr="171803527386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12344"/>
          <a:stretch>
            <a:fillRect/>
          </a:stretch>
        </p:blipFill>
        <p:spPr>
          <a:xfrm>
            <a:off x="4800600" y="3810000"/>
            <a:ext cx="4110736" cy="2895600"/>
          </a:xfrm>
          <a:ln w="28575">
            <a:solidFill>
              <a:schemeClr val="tx1"/>
            </a:solidFill>
          </a:ln>
        </p:spPr>
      </p:pic>
      <p:pic>
        <p:nvPicPr>
          <p:cNvPr id="7" name="Рисунок 6" descr="1718035273807.jpg"/>
          <p:cNvPicPr>
            <a:picLocks noChangeAspect="1"/>
          </p:cNvPicPr>
          <p:nvPr/>
        </p:nvPicPr>
        <p:blipFill>
          <a:blip r:embed="rId4" cstate="print"/>
          <a:srcRect b="8657"/>
          <a:stretch>
            <a:fillRect/>
          </a:stretch>
        </p:blipFill>
        <p:spPr>
          <a:xfrm>
            <a:off x="609600" y="762000"/>
            <a:ext cx="4110736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 descr="17180352738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657600"/>
            <a:ext cx="4110736" cy="30866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1"/>
            <a:ext cx="8772524" cy="6858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по полочкам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63524" y="4343400"/>
            <a:ext cx="8728075" cy="2438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закрепление понятия «категория товара».</a:t>
            </a:r>
          </a:p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понятие «категория товара».</a:t>
            </a:r>
          </a:p>
          <a:p>
            <a:pPr>
              <a:lnSpc>
                <a:spcPct val="80000"/>
              </a:lnSpc>
            </a:pP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выкладывать товар на нужные полки («отделы» магазина).</a:t>
            </a:r>
          </a:p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предложить ребенку роль «продавца» и разложить товар по категории. Сначала предлагать карточки с 2-3 категориями товара.</a:t>
            </a:r>
          </a:p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ребенок самостоятельно определяет, какие «отделы» будут в магазине и отбирает нужные карточки. </a:t>
            </a:r>
          </a:p>
          <a:p>
            <a:endParaRPr lang="ru-RU" dirty="0"/>
          </a:p>
        </p:txBody>
      </p:sp>
      <p:pic>
        <p:nvPicPr>
          <p:cNvPr id="5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89" r="7353"/>
          <a:stretch/>
        </p:blipFill>
        <p:spPr>
          <a:xfrm>
            <a:off x="2895600" y="685801"/>
            <a:ext cx="4114800" cy="3505199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76200"/>
            <a:ext cx="6589200" cy="8382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 полочкам»</a:t>
            </a:r>
            <a:endParaRPr lang="ru-RU" dirty="0"/>
          </a:p>
        </p:txBody>
      </p:sp>
      <p:pic>
        <p:nvPicPr>
          <p:cNvPr id="5" name="Содержимое 4" descr="17179275409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8" y="1371598"/>
            <a:ext cx="4343401" cy="4038601"/>
          </a:xfrm>
          <a:ln w="28575">
            <a:solidFill>
              <a:schemeClr val="tx1"/>
            </a:solidFill>
          </a:ln>
        </p:spPr>
      </p:pic>
      <p:pic>
        <p:nvPicPr>
          <p:cNvPr id="6" name="Содержимое 5" descr="17179275409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4191000"/>
            <a:ext cx="4267200" cy="2514600"/>
          </a:xfrm>
          <a:ln w="28575">
            <a:solidFill>
              <a:schemeClr val="tx1"/>
            </a:solidFill>
          </a:ln>
        </p:spPr>
      </p:pic>
      <p:pic>
        <p:nvPicPr>
          <p:cNvPr id="8" name="Рисунок 7" descr="17179275409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914400"/>
            <a:ext cx="4191000" cy="30866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1"/>
            <a:ext cx="8772525" cy="83820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/>
              <a:t>                             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Деньги»</a:t>
            </a:r>
            <a:b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94"/>
          <a:stretch/>
        </p:blipFill>
        <p:spPr>
          <a:xfrm>
            <a:off x="838200" y="609600"/>
            <a:ext cx="7620000" cy="3581400"/>
          </a:xfrm>
          <a:ln w="28575">
            <a:solidFill>
              <a:schemeClr val="tx1"/>
            </a:solidFill>
          </a:ln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57200" y="4267200"/>
            <a:ext cx="8610599" cy="2514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познакомить с понятием «деньги».</a:t>
            </a:r>
          </a:p>
          <a:p>
            <a:pPr>
              <a:lnSpc>
                <a:spcPct val="80000"/>
              </a:lnSpc>
            </a:pP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представление о том, что деньги мы используем, чтобы обменять на товар.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выбирать товар, согласно возможностям (на имеющуюся сумму денег).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понятие «потребность» и «полезность».</a:t>
            </a:r>
          </a:p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Ребенок-продавец выкладывает товары по категориям. Дети-покупатели выбирают товары согласно имеющимся деньгам. Продавец проверяет правильность покупки.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0"/>
            <a:ext cx="7477125" cy="914401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Деньги»</a:t>
            </a:r>
            <a:endParaRPr lang="ru-RU" dirty="0"/>
          </a:p>
        </p:txBody>
      </p:sp>
      <p:pic>
        <p:nvPicPr>
          <p:cNvPr id="6" name="Содержимое 5" descr="17189611872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685800"/>
            <a:ext cx="4110736" cy="3086608"/>
          </a:xfrm>
          <a:ln w="28575">
            <a:solidFill>
              <a:schemeClr val="tx1"/>
            </a:solidFill>
          </a:ln>
        </p:spPr>
      </p:pic>
      <p:pic>
        <p:nvPicPr>
          <p:cNvPr id="7" name="Содержимое 6" descr="171896118720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b="8657"/>
          <a:stretch>
            <a:fillRect/>
          </a:stretch>
        </p:blipFill>
        <p:spPr>
          <a:xfrm>
            <a:off x="4572000" y="685800"/>
            <a:ext cx="4110736" cy="2819400"/>
          </a:xfrm>
          <a:ln w="28575">
            <a:solidFill>
              <a:schemeClr val="tx1"/>
            </a:solidFill>
          </a:ln>
        </p:spPr>
      </p:pic>
      <p:pic>
        <p:nvPicPr>
          <p:cNvPr id="10" name="Содержимое 9" descr="1718961187217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b="11126"/>
          <a:stretch>
            <a:fillRect/>
          </a:stretch>
        </p:blipFill>
        <p:spPr>
          <a:xfrm>
            <a:off x="4800600" y="3657600"/>
            <a:ext cx="4110736" cy="2895600"/>
          </a:xfrm>
          <a:ln w="28575">
            <a:solidFill>
              <a:schemeClr val="tx1"/>
            </a:solidFill>
          </a:ln>
        </p:spPr>
      </p:pic>
      <p:pic>
        <p:nvPicPr>
          <p:cNvPr id="11" name="Рисунок 10" descr="1718961187190.jpg"/>
          <p:cNvPicPr>
            <a:picLocks noChangeAspect="1"/>
          </p:cNvPicPr>
          <p:nvPr/>
        </p:nvPicPr>
        <p:blipFill>
          <a:blip r:embed="rId5" cstate="print"/>
          <a:srcRect b="8657"/>
          <a:stretch>
            <a:fillRect/>
          </a:stretch>
        </p:blipFill>
        <p:spPr>
          <a:xfrm>
            <a:off x="457200" y="3886200"/>
            <a:ext cx="4110736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76200"/>
            <a:ext cx="6589199" cy="8382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Деньги»</a:t>
            </a:r>
            <a:endParaRPr lang="ru-RU" dirty="0"/>
          </a:p>
        </p:txBody>
      </p:sp>
      <p:pic>
        <p:nvPicPr>
          <p:cNvPr id="4" name="Содержимое 3" descr="1717927540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7634224" cy="5732272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152400"/>
            <a:ext cx="6589199" cy="838200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1718961187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143000"/>
            <a:ext cx="7046976" cy="5291328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1"/>
            <a:ext cx="8848724" cy="91440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 и «хочу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685800"/>
            <a:ext cx="5791199" cy="3084513"/>
          </a:xfrm>
          <a:ln w="28575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3400" y="3922713"/>
            <a:ext cx="8534399" cy="29352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формирование умения у детей разделять реальные потребности и свои желания.</a:t>
            </a:r>
          </a:p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умение определять реальные потребности в приобретении определенных товаров.</a:t>
            </a:r>
          </a:p>
          <a:p>
            <a:pPr>
              <a:lnSpc>
                <a:spcPct val="80000"/>
              </a:lnSpc>
            </a:pP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представление о том¸ что желание и реальная потребность не совпадают.</a:t>
            </a:r>
          </a:p>
          <a:p>
            <a:pPr>
              <a:lnSpc>
                <a:spcPct val="80000"/>
              </a:lnSpc>
            </a:pP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детям представление о том, что на товары, которые хочется приобрести, но без которых мы можем обойтись, можно откладывать, «копить».</a:t>
            </a:r>
          </a:p>
          <a:p>
            <a:pPr>
              <a:lnSpc>
                <a:spcPct val="80000"/>
              </a:lnSpc>
            </a:pPr>
            <a:r>
              <a:rPr lang="ru-RU" altLang="ru-RU" sz="17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ребенку предлагаются карточки, которые необходимо разделить на две категории «надо» и «хочу». Обсудите выбор ребенка, расскажите, как товары из одной категории переходят в другую в зависимости от возможностей (например, любая новая одежда переходит в категорию «хочу», если старая еще по размеру и в хорошем состоянии).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152400"/>
            <a:ext cx="6589200" cy="9144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Надо» и «хочу»</a:t>
            </a:r>
            <a:endParaRPr lang="ru-RU" dirty="0"/>
          </a:p>
        </p:txBody>
      </p:sp>
      <p:pic>
        <p:nvPicPr>
          <p:cNvPr id="10" name="Содержимое 9" descr="17189611873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67200" y="3124200"/>
            <a:ext cx="4697984" cy="3527552"/>
          </a:xfrm>
          <a:ln w="28575">
            <a:solidFill>
              <a:schemeClr val="tx1"/>
            </a:solidFill>
          </a:ln>
        </p:spPr>
      </p:pic>
      <p:pic>
        <p:nvPicPr>
          <p:cNvPr id="9" name="Содержимое 8" descr="17189611873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762000"/>
            <a:ext cx="4697984" cy="3527552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0"/>
            <a:ext cx="6589200" cy="8382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Надо» и «хочу»</a:t>
            </a:r>
            <a:endParaRPr lang="ru-RU" dirty="0"/>
          </a:p>
        </p:txBody>
      </p:sp>
      <p:pic>
        <p:nvPicPr>
          <p:cNvPr id="5" name="Содержимое 4" descr="17189611873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976" b="23963"/>
          <a:stretch>
            <a:fillRect/>
          </a:stretch>
        </p:blipFill>
        <p:spPr>
          <a:xfrm>
            <a:off x="304800" y="3657600"/>
            <a:ext cx="4599420" cy="3017525"/>
          </a:xfrm>
          <a:ln w="28575">
            <a:solidFill>
              <a:schemeClr val="tx1"/>
            </a:solidFill>
          </a:ln>
        </p:spPr>
      </p:pic>
      <p:pic>
        <p:nvPicPr>
          <p:cNvPr id="10" name="Рисунок 9" descr="1718961187337.jpg"/>
          <p:cNvPicPr>
            <a:picLocks noChangeAspect="1"/>
          </p:cNvPicPr>
          <p:nvPr/>
        </p:nvPicPr>
        <p:blipFill>
          <a:blip r:embed="rId3" cstate="print"/>
          <a:srcRect b="11126"/>
          <a:stretch>
            <a:fillRect/>
          </a:stretch>
        </p:blipFill>
        <p:spPr>
          <a:xfrm>
            <a:off x="304800" y="609600"/>
            <a:ext cx="4110736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 descr="1718961187306.jpg"/>
          <p:cNvPicPr>
            <a:picLocks noChangeAspect="1"/>
          </p:cNvPicPr>
          <p:nvPr/>
        </p:nvPicPr>
        <p:blipFill>
          <a:blip r:embed="rId4" cstate="print"/>
          <a:srcRect l="7415" t="4937" b="11126"/>
          <a:stretch>
            <a:fillRect/>
          </a:stretch>
        </p:blipFill>
        <p:spPr>
          <a:xfrm>
            <a:off x="5105400" y="3810000"/>
            <a:ext cx="3805936" cy="2590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Содержимое 5" descr="171896118735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l="11354" b="17915"/>
          <a:stretch>
            <a:fillRect/>
          </a:stretch>
        </p:blipFill>
        <p:spPr>
          <a:xfrm>
            <a:off x="4572000" y="609600"/>
            <a:ext cx="4164584" cy="28956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экономического </a:t>
            </a: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содержания»</a:t>
            </a:r>
            <a:b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/>
              <a:t> </a:t>
            </a:r>
            <a:br>
              <a:rPr lang="ru-RU" altLang="ru-RU" sz="1200" b="1" dirty="0"/>
            </a:br>
            <a:r>
              <a:rPr lang="ru-RU" altLang="ru-RU" sz="3200" b="1" dirty="0"/>
              <a:t/>
            </a:r>
            <a:br>
              <a:rPr lang="ru-RU" altLang="ru-RU" sz="3200" b="1" dirty="0"/>
            </a:br>
            <a:r>
              <a:rPr lang="ru-RU" altLang="ru-RU" sz="3200" b="1" dirty="0"/>
              <a:t>	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263524" y="4953000"/>
            <a:ext cx="8804275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дидактические игры по формированию основ финансовой грамотности разработаны для детей старшей группы (5 – 6 лет) и детей подготовительной к школе группы (6 – 7 лет). В игры можно играть как с одним ребенком, так и с несколькими детьми.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758" y="1295400"/>
            <a:ext cx="4532241" cy="3505199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399" cy="1066800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 всем!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95400"/>
            <a:ext cx="8534400" cy="54102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74235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8600" y="970954"/>
            <a:ext cx="883920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i="1" dirty="0"/>
              <a:t>.</a:t>
            </a:r>
            <a:endParaRPr lang="ru-RU" altLang="ru-RU" dirty="0"/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игр необходимо подготовить карточки (картинки) «Товары», «Деньги», «Список покупок», «Корзинка покупок».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«Товары».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«Товары» предлагаю составить из 5 категорий: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продукты (как полезные, так и вредные), на усмотрение педагога, знакомые детям;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овощи, фрукты, ягоды;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игрушки;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одежда, обувь;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непродовольственные товары (например: мыло, зубная паста, расческа, карандаши, альбом и прочее).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каждой карточке товаров с обратной стороны должна быть указана стоимость: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старшей группы от 1 до 10 (цифрой и точками), для детей подготовительной к школе группы от 1 до 20 (цифрами).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«Деньги».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«Деньги» предлагаю сделать двух видов: монеты и банкноты: с лицевой стороны цифрами, с обратной стороны точками.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«Список покупок».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карточки с готовыми списками покупок, которые могут состоять из товаров как разных категорий, так и одной категории (например, продукты).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– игровые поля «Корзинки покупок».</a:t>
            </a:r>
          </a:p>
          <a:p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эти игровые поля, в зависимости от условий игры, выкладываются карточки «Товары».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1"/>
            <a:ext cx="8848724" cy="76200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товар лишний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r>
              <a:rPr lang="ru-RU" alt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14"/>
          <a:stretch/>
        </p:blipFill>
        <p:spPr>
          <a:xfrm>
            <a:off x="1295400" y="609600"/>
            <a:ext cx="6629400" cy="3657600"/>
          </a:xfrm>
          <a:ln w="28575">
            <a:solidFill>
              <a:schemeClr val="tx1"/>
            </a:solidFill>
          </a:ln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09600" y="4267200"/>
            <a:ext cx="8458199" cy="2590800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закрепление у детей понятия 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«товар»</a:t>
            </a:r>
            <a:r>
              <a:rPr lang="en-US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«группы товаров»</a:t>
            </a:r>
            <a:r>
              <a:rPr lang="en-US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 детей представление о товаре.</a:t>
            </a:r>
          </a:p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выбирать товары по 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en-US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пользуясь списком товаров</a:t>
            </a:r>
            <a:r>
              <a:rPr lang="en-US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соотносить количество имеющихся «денег» со стоимостью «товара».</a:t>
            </a:r>
          </a:p>
          <a:p>
            <a:pPr lvl="0">
              <a:lnSpc>
                <a:spcPct val="80000"/>
              </a:lnSpc>
              <a:buClr>
                <a:srgbClr val="A5300F"/>
              </a:buClr>
            </a:pPr>
            <a:r>
              <a:rPr lang="ru-RU" altLang="ru-RU" sz="16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</a:t>
            </a: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раздать детям карточки «деньги». Разложить перед детьми карточки «товар». Каждый играющий выбирает то, что хотел бы купить. Предложить каждому ребенку выбрать тот товар, </a:t>
            </a:r>
            <a:r>
              <a:rPr lang="ru-RU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лишний в группе товаров</a:t>
            </a:r>
            <a:r>
              <a:rPr lang="en-US" alt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45201" y="152400"/>
            <a:ext cx="6589199" cy="175260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товар лишний?»</a:t>
            </a:r>
            <a:endParaRPr lang="ru-RU" dirty="0"/>
          </a:p>
        </p:txBody>
      </p:sp>
      <p:pic>
        <p:nvPicPr>
          <p:cNvPr id="7" name="Содержимое 6" descr="17180352737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914400"/>
            <a:ext cx="7634224" cy="5732272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-1"/>
            <a:ext cx="8772524" cy="10587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/>
              <a:t>  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профессии»</a:t>
            </a:r>
            <a:b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dirty="0"/>
              <a:t>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63524" y="4829095"/>
            <a:ext cx="8728075" cy="19527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научить ребенка устанавливать зависимость между результатами трудовой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профессией человека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закреплять знания об орудиях труда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профессии взрослых, развивать  интерес к людям разных профессий.</a:t>
            </a:r>
            <a:endParaRPr lang="ru-RU" alt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–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которых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изображены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трудовой деятельности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разных профессий.</a:t>
            </a:r>
            <a:endParaRPr lang="ru-RU" alt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игры: 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берёт картинку с изображением человека определённой профессии и подбирает к ней картинки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соответствующие деятельности этого человека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762000"/>
            <a:ext cx="6248400" cy="3962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717927540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3048000"/>
            <a:ext cx="4768346" cy="3579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Рисунок 1" descr="17179275408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4768346" cy="3579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5200" y="304800"/>
            <a:ext cx="6589200" cy="1600200"/>
          </a:xfrm>
        </p:spPr>
        <p:txBody>
          <a:bodyPr/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«Назови профессии»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152400"/>
            <a:ext cx="6589200" cy="914400"/>
          </a:xfrm>
        </p:spPr>
        <p:txBody>
          <a:bodyPr/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профессии»</a:t>
            </a:r>
            <a:endParaRPr lang="ru-RU" dirty="0"/>
          </a:p>
        </p:txBody>
      </p:sp>
      <p:pic>
        <p:nvPicPr>
          <p:cNvPr id="5" name="Содержимое 4" descr="17179275409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209"/>
          <a:stretch>
            <a:fillRect/>
          </a:stretch>
        </p:blipFill>
        <p:spPr>
          <a:xfrm>
            <a:off x="533400" y="990600"/>
            <a:ext cx="4904232" cy="3968496"/>
          </a:xfrm>
          <a:ln w="28575">
            <a:solidFill>
              <a:schemeClr val="tx1"/>
            </a:solidFill>
          </a:ln>
        </p:spPr>
      </p:pic>
      <p:pic>
        <p:nvPicPr>
          <p:cNvPr id="6" name="Содержимое 5" descr="17179275409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7301" r="7728"/>
          <a:stretch>
            <a:fillRect/>
          </a:stretch>
        </p:blipFill>
        <p:spPr>
          <a:xfrm>
            <a:off x="5029200" y="2743200"/>
            <a:ext cx="3962400" cy="3968496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1"/>
            <a:ext cx="8924925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где продаются»</a:t>
            </a:r>
            <a:r>
              <a:rPr lang="ru-RU" alt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874296"/>
            <a:ext cx="6441163" cy="3733799"/>
          </a:xfrm>
          <a:ln w="28575">
            <a:solidFill>
              <a:schemeClr val="tx1"/>
            </a:solidFill>
          </a:ln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63524" y="4800600"/>
            <a:ext cx="8804275" cy="2057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соотносить название магазина с товарами, которые в нем продаются; развивать умение обобщать группы предметов, воспитывать внимательность.</a:t>
            </a:r>
            <a:endParaRPr lang="ru-RU" altLang="ru-RU" sz="1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картинки с изображением овощей, фруктов, игрушек,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одежды,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мебели.</a:t>
            </a:r>
            <a:endParaRPr lang="ru-RU" altLang="ru-RU" sz="1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игры: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дети подбирают группы карточек с изображением овощей, фруктов, мебели и т.д. Выкладывают их перед соответствующей сюжетной картинкой, где нарисованы магазины «Мебель», «Овощи»,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«Одежда»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 Устанавливают зависимость между названием магазина и товарами, которые в нем продаются.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2386</TotalTime>
  <Words>753</Words>
  <Application>Microsoft Office PowerPoint</Application>
  <PresentationFormat>Экран (4:3)</PresentationFormat>
  <Paragraphs>78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Легкий дым</vt:lpstr>
      <vt:lpstr>МУНИЦИПАЛЬНОЕ БЮДЖЕТНОЕ ДОШКОЛЬНОЕ ОБРАЗОВАТЕЛЬНОЕ                                                УЧРЕЖДЕНИЕ «ДЕТСКИЙ САД «СОЛНЫШКО» СЕЛА ХОЛМОВКА                                             БАХЧИСАРАЙСКОГО РАЙОНА РЕСПУБЛИКИ КРЫМ </vt:lpstr>
      <vt:lpstr>«Дидактические игры                                      экономического содержания»     </vt:lpstr>
      <vt:lpstr>Методические рекомендации</vt:lpstr>
      <vt:lpstr>«Какой товар лишний?» </vt:lpstr>
      <vt:lpstr>«Какой товар лишний?»</vt:lpstr>
      <vt:lpstr>  «Назови профессии» </vt:lpstr>
      <vt:lpstr>      «Назови профессии»</vt:lpstr>
      <vt:lpstr>   «Назови профессии»</vt:lpstr>
      <vt:lpstr>«Угадай, где продаются» </vt:lpstr>
      <vt:lpstr>«Угадай, где продаются»</vt:lpstr>
      <vt:lpstr>«Все по полочкам»</vt:lpstr>
      <vt:lpstr>   «Все по полочкам»</vt:lpstr>
      <vt:lpstr>                              «Деньги» </vt:lpstr>
      <vt:lpstr>                             «Деньги»</vt:lpstr>
      <vt:lpstr>               «Деньги»</vt:lpstr>
      <vt:lpstr>            «Потребность»</vt:lpstr>
      <vt:lpstr>«Надо» и «хочу» </vt:lpstr>
      <vt:lpstr>          «Надо» и «хочу»</vt:lpstr>
      <vt:lpstr>        «Надо» и «хочу»</vt:lpstr>
      <vt:lpstr>Спасибо за внимание! Удачи всем!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гульсесек</dc:creator>
  <cp:lastModifiedBy>Admin</cp:lastModifiedBy>
  <cp:revision>43</cp:revision>
  <cp:lastPrinted>1601-01-01T00:00:00Z</cp:lastPrinted>
  <dcterms:created xsi:type="dcterms:W3CDTF">2020-11-14T11:06:26Z</dcterms:created>
  <dcterms:modified xsi:type="dcterms:W3CDTF">2024-06-21T10:55:35Z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