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732" r:id="rId3"/>
  </p:sldMasterIdLst>
  <p:notesMasterIdLst>
    <p:notesMasterId r:id="rId35"/>
  </p:notesMasterIdLst>
  <p:handoutMasterIdLst>
    <p:handoutMasterId r:id="rId36"/>
  </p:handoutMasterIdLst>
  <p:sldIdLst>
    <p:sldId id="256" r:id="rId4"/>
    <p:sldId id="257" r:id="rId5"/>
    <p:sldId id="262" r:id="rId6"/>
    <p:sldId id="259" r:id="rId7"/>
    <p:sldId id="261" r:id="rId8"/>
    <p:sldId id="288" r:id="rId9"/>
    <p:sldId id="271" r:id="rId10"/>
    <p:sldId id="289" r:id="rId11"/>
    <p:sldId id="290" r:id="rId12"/>
    <p:sldId id="266" r:id="rId13"/>
    <p:sldId id="291" r:id="rId14"/>
    <p:sldId id="293" r:id="rId15"/>
    <p:sldId id="292" r:id="rId16"/>
    <p:sldId id="295" r:id="rId17"/>
    <p:sldId id="264" r:id="rId18"/>
    <p:sldId id="285" r:id="rId19"/>
    <p:sldId id="274" r:id="rId20"/>
    <p:sldId id="275" r:id="rId21"/>
    <p:sldId id="265" r:id="rId22"/>
    <p:sldId id="276" r:id="rId23"/>
    <p:sldId id="279" r:id="rId24"/>
    <p:sldId id="280" r:id="rId25"/>
    <p:sldId id="281" r:id="rId26"/>
    <p:sldId id="284" r:id="rId27"/>
    <p:sldId id="283" r:id="rId28"/>
    <p:sldId id="286" r:id="rId29"/>
    <p:sldId id="277" r:id="rId30"/>
    <p:sldId id="278" r:id="rId31"/>
    <p:sldId id="273" r:id="rId32"/>
    <p:sldId id="296" r:id="rId33"/>
    <p:sldId id="287" r:id="rId34"/>
  </p:sldIdLst>
  <p:sldSz cx="16068675" cy="11698288"/>
  <p:notesSz cx="6858000" cy="9144000"/>
  <p:embeddedFontLst>
    <p:embeddedFont>
      <p:font typeface="Wingdings 3" pitchFamily="18" charset="2"/>
      <p:regular r:id="rId37"/>
    </p:embeddedFont>
    <p:embeddedFont>
      <p:font typeface="Lucida Sans Unicode" pitchFamily="34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Verdana" pitchFamily="34" charset="0"/>
      <p:regular r:id="rId43"/>
      <p:bold r:id="rId44"/>
      <p:italic r:id="rId45"/>
      <p:boldItalic r:id="rId46"/>
    </p:embeddedFont>
    <p:embeddedFont>
      <p:font typeface="Wingdings 2" pitchFamily="18" charset="2"/>
      <p:regular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79319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15863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237957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31727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3965963" algn="l" defTabSz="158638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4759156" algn="l" defTabSz="158638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5552347" algn="l" defTabSz="158638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6345540" algn="l" defTabSz="158638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85">
          <p15:clr>
            <a:srgbClr val="A4A3A4"/>
          </p15:clr>
        </p15:guide>
        <p15:guide id="2" pos="5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B00"/>
    <a:srgbClr val="FF6600"/>
    <a:srgbClr val="FFCC00"/>
    <a:srgbClr val="FF9933"/>
    <a:srgbClr val="F6BB00"/>
    <a:srgbClr val="99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6" autoAdjust="0"/>
    <p:restoredTop sz="90929"/>
  </p:normalViewPr>
  <p:slideViewPr>
    <p:cSldViewPr>
      <p:cViewPr>
        <p:scale>
          <a:sx n="50" d="100"/>
          <a:sy n="50" d="100"/>
        </p:scale>
        <p:origin x="-756" y="888"/>
      </p:cViewPr>
      <p:guideLst>
        <p:guide orient="horz" pos="3685"/>
        <p:guide pos="50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EAB547-1E7B-414A-92EF-884794D9AC3B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8818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74738" y="685800"/>
            <a:ext cx="47085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FA3C03-661D-48C2-9693-062133A6E74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3139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2100" kern="1200">
        <a:solidFill>
          <a:schemeClr val="tx1"/>
        </a:solidFill>
        <a:latin typeface="Times New Roman" charset="0"/>
        <a:ea typeface="+mn-ea"/>
        <a:cs typeface="+mn-cs"/>
      </a:defRPr>
    </a:lvl1pPr>
    <a:lvl2pPr marL="793191" algn="l" rtl="0" eaLnBrk="0" fontAlgn="base" hangingPunct="0">
      <a:spcBef>
        <a:spcPct val="30000"/>
      </a:spcBef>
      <a:spcAft>
        <a:spcPct val="0"/>
      </a:spcAft>
      <a:defRPr kumimoji="1" sz="21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586386" algn="l" rtl="0" eaLnBrk="0" fontAlgn="base" hangingPunct="0">
      <a:spcBef>
        <a:spcPct val="30000"/>
      </a:spcBef>
      <a:spcAft>
        <a:spcPct val="0"/>
      </a:spcAft>
      <a:defRPr kumimoji="1" sz="2100" kern="1200">
        <a:solidFill>
          <a:schemeClr val="tx1"/>
        </a:solidFill>
        <a:latin typeface="Times New Roman" charset="0"/>
        <a:ea typeface="+mn-ea"/>
        <a:cs typeface="+mn-cs"/>
      </a:defRPr>
    </a:lvl3pPr>
    <a:lvl4pPr marL="2379577" algn="l" rtl="0" eaLnBrk="0" fontAlgn="base" hangingPunct="0">
      <a:spcBef>
        <a:spcPct val="30000"/>
      </a:spcBef>
      <a:spcAft>
        <a:spcPct val="0"/>
      </a:spcAft>
      <a:defRPr kumimoji="1" sz="2100" kern="1200">
        <a:solidFill>
          <a:schemeClr val="tx1"/>
        </a:solidFill>
        <a:latin typeface="Times New Roman" charset="0"/>
        <a:ea typeface="+mn-ea"/>
        <a:cs typeface="+mn-cs"/>
      </a:defRPr>
    </a:lvl4pPr>
    <a:lvl5pPr marL="3172770" algn="l" rtl="0" eaLnBrk="0" fontAlgn="base" hangingPunct="0">
      <a:spcBef>
        <a:spcPct val="30000"/>
      </a:spcBef>
      <a:spcAft>
        <a:spcPct val="0"/>
      </a:spcAft>
      <a:defRPr kumimoji="1" sz="2100" kern="1200">
        <a:solidFill>
          <a:schemeClr val="tx1"/>
        </a:solidFill>
        <a:latin typeface="Times New Roman" charset="0"/>
        <a:ea typeface="+mn-ea"/>
        <a:cs typeface="+mn-cs"/>
      </a:defRPr>
    </a:lvl5pPr>
    <a:lvl6pPr marL="3965963" algn="l" defTabSz="15863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759156" algn="l" defTabSz="15863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552347" algn="l" defTabSz="15863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345540" algn="l" defTabSz="15863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2489" y="2320755"/>
            <a:ext cx="13658374" cy="3529187"/>
          </a:xfrm>
        </p:spPr>
        <p:txBody>
          <a:bodyPr>
            <a:normAutofit/>
          </a:bodyPr>
          <a:lstStyle>
            <a:lvl1pPr>
              <a:defRPr sz="8300" baseline="0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54418" y="6929266"/>
            <a:ext cx="7128793" cy="1872209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3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0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61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15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6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22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83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DCA29-0993-4DC7-93C7-DCA1C32F13A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9786-BE7A-42E9-8A8A-04D13E983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649791" y="2176736"/>
            <a:ext cx="3513339" cy="82732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3435" y="2176736"/>
            <a:ext cx="10279770" cy="8273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BE2-31E9-425D-97AE-1101E0757B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2489" y="2320753"/>
            <a:ext cx="13658374" cy="3529187"/>
          </a:xfrm>
        </p:spPr>
        <p:txBody>
          <a:bodyPr>
            <a:normAutofit/>
          </a:bodyPr>
          <a:lstStyle>
            <a:lvl1pPr>
              <a:defRPr sz="8300" baseline="0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54417" y="6929265"/>
            <a:ext cx="7128793" cy="1872209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0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61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15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69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2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77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831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DCA29-0993-4DC7-93C7-DCA1C32F13A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7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900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4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3E4-94AD-4109-9F42-88423D6844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6" y="2968824"/>
            <a:ext cx="11933912" cy="6871821"/>
          </a:xfrm>
        </p:spPr>
        <p:txBody>
          <a:bodyPr anchor="t"/>
          <a:lstStyle>
            <a:lvl1pPr algn="ctr">
              <a:defRPr sz="7500" b="1" cap="all" baseline="0">
                <a:solidFill>
                  <a:srgbClr val="FF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3776" y="160512"/>
            <a:ext cx="11809313" cy="1440160"/>
          </a:xfrm>
        </p:spPr>
        <p:txBody>
          <a:bodyPr anchor="b"/>
          <a:lstStyle>
            <a:lvl1pPr marL="0" indent="0" algn="ctr">
              <a:buNone/>
              <a:defRPr sz="3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3935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0787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56180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41574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26967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512361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97754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83148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5BF8-FC40-433B-B616-AA54E05CD7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3436" y="2729605"/>
            <a:ext cx="7096998" cy="772032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6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68243" y="2729605"/>
            <a:ext cx="7096998" cy="772032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6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B6AE-09E6-4979-9D65-BB914A050F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93777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435" y="2618579"/>
            <a:ext cx="7099790" cy="1091299"/>
          </a:xfrm>
        </p:spPr>
        <p:txBody>
          <a:bodyPr anchor="b"/>
          <a:lstStyle>
            <a:lvl1pPr marL="0" indent="0">
              <a:buNone/>
              <a:defRPr sz="4500" b="1"/>
            </a:lvl1pPr>
            <a:lvl2pPr marL="853935" indent="0">
              <a:buNone/>
              <a:defRPr sz="3600" b="1"/>
            </a:lvl2pPr>
            <a:lvl3pPr marL="1707871" indent="0">
              <a:buNone/>
              <a:defRPr sz="3500" b="1"/>
            </a:lvl3pPr>
            <a:lvl4pPr marL="2561806" indent="0">
              <a:buNone/>
              <a:defRPr sz="2900" b="1"/>
            </a:lvl4pPr>
            <a:lvl5pPr marL="3415741" indent="0">
              <a:buNone/>
              <a:defRPr sz="2900" b="1"/>
            </a:lvl5pPr>
            <a:lvl6pPr marL="4269677" indent="0">
              <a:buNone/>
              <a:defRPr sz="2900" b="1"/>
            </a:lvl6pPr>
            <a:lvl7pPr marL="5123612" indent="0">
              <a:buNone/>
              <a:defRPr sz="2900" b="1"/>
            </a:lvl7pPr>
            <a:lvl8pPr marL="5977549" indent="0">
              <a:buNone/>
              <a:defRPr sz="2900" b="1"/>
            </a:lvl8pPr>
            <a:lvl9pPr marL="6831484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3435" y="3709874"/>
            <a:ext cx="7099790" cy="6740056"/>
          </a:xfrm>
        </p:spPr>
        <p:txBody>
          <a:bodyPr/>
          <a:lstStyle>
            <a:lvl1pPr>
              <a:defRPr sz="4500"/>
            </a:lvl1pPr>
            <a:lvl2pPr>
              <a:defRPr sz="36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62673" y="2618579"/>
            <a:ext cx="7102578" cy="1091299"/>
          </a:xfrm>
        </p:spPr>
        <p:txBody>
          <a:bodyPr anchor="b"/>
          <a:lstStyle>
            <a:lvl1pPr marL="0" indent="0">
              <a:buNone/>
              <a:defRPr sz="4500" b="1"/>
            </a:lvl1pPr>
            <a:lvl2pPr marL="853935" indent="0">
              <a:buNone/>
              <a:defRPr sz="3600" b="1"/>
            </a:lvl2pPr>
            <a:lvl3pPr marL="1707871" indent="0">
              <a:buNone/>
              <a:defRPr sz="3500" b="1"/>
            </a:lvl3pPr>
            <a:lvl4pPr marL="2561806" indent="0">
              <a:buNone/>
              <a:defRPr sz="2900" b="1"/>
            </a:lvl4pPr>
            <a:lvl5pPr marL="3415741" indent="0">
              <a:buNone/>
              <a:defRPr sz="2900" b="1"/>
            </a:lvl5pPr>
            <a:lvl6pPr marL="4269677" indent="0">
              <a:buNone/>
              <a:defRPr sz="2900" b="1"/>
            </a:lvl6pPr>
            <a:lvl7pPr marL="5123612" indent="0">
              <a:buNone/>
              <a:defRPr sz="2900" b="1"/>
            </a:lvl7pPr>
            <a:lvl8pPr marL="5977549" indent="0">
              <a:buNone/>
              <a:defRPr sz="2900" b="1"/>
            </a:lvl8pPr>
            <a:lvl9pPr marL="6831484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62673" y="3709874"/>
            <a:ext cx="7102578" cy="6740056"/>
          </a:xfrm>
        </p:spPr>
        <p:txBody>
          <a:bodyPr/>
          <a:lstStyle>
            <a:lvl1pPr>
              <a:defRPr sz="4500"/>
            </a:lvl1pPr>
            <a:lvl2pPr>
              <a:defRPr sz="36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A360-30FE-43D0-861C-ACF5181497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993777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A3761-33F0-4D40-85DD-8838EB917A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93777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4033-D6D1-46B3-B0EB-8C4F463745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539" y="2104728"/>
            <a:ext cx="5286483" cy="1584813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2405" y="2104728"/>
            <a:ext cx="8982836" cy="8345209"/>
          </a:xfrm>
        </p:spPr>
        <p:txBody>
          <a:bodyPr/>
          <a:lstStyle>
            <a:lvl1pPr>
              <a:defRPr sz="6100"/>
            </a:lvl1pPr>
            <a:lvl2pPr>
              <a:defRPr sz="5200"/>
            </a:lvl2pPr>
            <a:lvl3pPr>
              <a:defRPr sz="45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3444" y="3761548"/>
            <a:ext cx="5286483" cy="6688390"/>
          </a:xfrm>
        </p:spPr>
        <p:txBody>
          <a:bodyPr/>
          <a:lstStyle>
            <a:lvl1pPr marL="0" indent="0">
              <a:buNone/>
              <a:defRPr sz="2600"/>
            </a:lvl1pPr>
            <a:lvl2pPr marL="853935" indent="0">
              <a:buNone/>
              <a:defRPr sz="2300"/>
            </a:lvl2pPr>
            <a:lvl3pPr marL="1707871" indent="0">
              <a:buNone/>
              <a:defRPr sz="1900"/>
            </a:lvl3pPr>
            <a:lvl4pPr marL="2561806" indent="0">
              <a:buNone/>
              <a:defRPr sz="1600"/>
            </a:lvl4pPr>
            <a:lvl5pPr marL="3415741" indent="0">
              <a:buNone/>
              <a:defRPr sz="1600"/>
            </a:lvl5pPr>
            <a:lvl6pPr marL="4269677" indent="0">
              <a:buNone/>
              <a:defRPr sz="1600"/>
            </a:lvl6pPr>
            <a:lvl7pPr marL="5123612" indent="0">
              <a:buNone/>
              <a:defRPr sz="1600"/>
            </a:lvl7pPr>
            <a:lvl8pPr marL="5977549" indent="0">
              <a:buNone/>
              <a:defRPr sz="1600"/>
            </a:lvl8pPr>
            <a:lvl9pPr marL="6831484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0B83-4B6D-4B04-B599-CAEEFEF982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9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900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4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3E4-94AD-4109-9F42-88423D6844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573" y="8188803"/>
            <a:ext cx="9641205" cy="96673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49575" y="2608786"/>
            <a:ext cx="9637292" cy="5455453"/>
          </a:xfrm>
        </p:spPr>
        <p:txBody>
          <a:bodyPr/>
          <a:lstStyle>
            <a:lvl1pPr marL="0" indent="0">
              <a:buNone/>
              <a:defRPr sz="6100"/>
            </a:lvl1pPr>
            <a:lvl2pPr marL="853935" indent="0">
              <a:buNone/>
              <a:defRPr sz="5200"/>
            </a:lvl2pPr>
            <a:lvl3pPr marL="1707871" indent="0">
              <a:buNone/>
              <a:defRPr sz="4500"/>
            </a:lvl3pPr>
            <a:lvl4pPr marL="2561806" indent="0">
              <a:buNone/>
              <a:defRPr sz="3600"/>
            </a:lvl4pPr>
            <a:lvl5pPr marL="3415741" indent="0">
              <a:buNone/>
              <a:defRPr sz="3600"/>
            </a:lvl5pPr>
            <a:lvl6pPr marL="4269677" indent="0">
              <a:buNone/>
              <a:defRPr sz="3600"/>
            </a:lvl6pPr>
            <a:lvl7pPr marL="5123612" indent="0">
              <a:buNone/>
              <a:defRPr sz="3600"/>
            </a:lvl7pPr>
            <a:lvl8pPr marL="5977549" indent="0">
              <a:buNone/>
              <a:defRPr sz="3600"/>
            </a:lvl8pPr>
            <a:lvl9pPr marL="6831484" indent="0">
              <a:buNone/>
              <a:defRPr sz="36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49573" y="9155542"/>
            <a:ext cx="9641205" cy="1372925"/>
          </a:xfrm>
        </p:spPr>
        <p:txBody>
          <a:bodyPr/>
          <a:lstStyle>
            <a:lvl1pPr marL="0" indent="0">
              <a:buNone/>
              <a:defRPr sz="2600"/>
            </a:lvl1pPr>
            <a:lvl2pPr marL="853935" indent="0">
              <a:buNone/>
              <a:defRPr sz="2300"/>
            </a:lvl2pPr>
            <a:lvl3pPr marL="1707871" indent="0">
              <a:buNone/>
              <a:defRPr sz="1900"/>
            </a:lvl3pPr>
            <a:lvl4pPr marL="2561806" indent="0">
              <a:buNone/>
              <a:defRPr sz="1600"/>
            </a:lvl4pPr>
            <a:lvl5pPr marL="3415741" indent="0">
              <a:buNone/>
              <a:defRPr sz="1600"/>
            </a:lvl5pPr>
            <a:lvl6pPr marL="4269677" indent="0">
              <a:buNone/>
              <a:defRPr sz="1600"/>
            </a:lvl6pPr>
            <a:lvl7pPr marL="5123612" indent="0">
              <a:buNone/>
              <a:defRPr sz="1600"/>
            </a:lvl7pPr>
            <a:lvl8pPr marL="5977549" indent="0">
              <a:buNone/>
              <a:defRPr sz="1600"/>
            </a:lvl8pPr>
            <a:lvl9pPr marL="6831484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90E8-607C-40A8-83D5-ECF40684AA1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9786-BE7A-42E9-8A8A-04D13E983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649791" y="2176736"/>
            <a:ext cx="3513339" cy="82732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3435" y="2176736"/>
            <a:ext cx="10279770" cy="8273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BE2-31E9-425D-97AE-1101E0757B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7956042"/>
            <a:ext cx="1608113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58667" tIns="79333" rIns="158667" bIns="7933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05151" y="2989565"/>
            <a:ext cx="13658374" cy="3121183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83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205151" y="6160632"/>
            <a:ext cx="13658374" cy="2046440"/>
          </a:xfrm>
        </p:spPr>
        <p:txBody>
          <a:bodyPr lIns="79333" rIns="79333"/>
          <a:lstStyle>
            <a:lvl1pPr marL="0" marR="111067" indent="0" algn="r">
              <a:buNone/>
              <a:defRPr>
                <a:solidFill>
                  <a:schemeClr val="tx2"/>
                </a:solidFill>
              </a:defRPr>
            </a:lvl1pPr>
            <a:lvl2pPr marL="793333" indent="0" algn="ctr">
              <a:buNone/>
            </a:lvl2pPr>
            <a:lvl3pPr marL="1586667" indent="0" algn="ctr">
              <a:buNone/>
            </a:lvl3pPr>
            <a:lvl4pPr marL="2380000" indent="0" algn="ctr">
              <a:buNone/>
            </a:lvl4pPr>
            <a:lvl5pPr marL="3173334" indent="0" algn="ctr">
              <a:buNone/>
            </a:lvl5pPr>
            <a:lvl6pPr marL="3966667" indent="0" algn="ctr">
              <a:buNone/>
            </a:lvl6pPr>
            <a:lvl7pPr marL="4760001" indent="0" algn="ctr">
              <a:buNone/>
            </a:lvl7pPr>
            <a:lvl8pPr marL="5553334" indent="0" algn="ctr">
              <a:buNone/>
            </a:lvl8pPr>
            <a:lvl9pPr marL="6346668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6615" y="8448764"/>
            <a:ext cx="16075291" cy="3261615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13DCA29-0993-4DC7-93C7-DCA1C32F13A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3E4-94AD-4109-9F42-88423D68448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25" y="1807643"/>
            <a:ext cx="13658374" cy="3119543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83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93351" y="5000877"/>
            <a:ext cx="8034338" cy="2481729"/>
          </a:xfrm>
        </p:spPr>
        <p:txBody>
          <a:bodyPr lIns="158667" rIns="158667" anchor="t"/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5BF8-FC40-433B-B616-AA54E05CD71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6390707" y="5126695"/>
            <a:ext cx="321374" cy="38994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8667" tIns="79333" rIns="158667" bIns="79333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6063120" y="5126695"/>
            <a:ext cx="321374" cy="38994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8667" tIns="79333" rIns="158667" bIns="79333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3434" y="2526831"/>
            <a:ext cx="7096998" cy="7720329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68243" y="2526831"/>
            <a:ext cx="7096998" cy="7720329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B6AE-09E6-4979-9D65-BB914A050F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434" y="465765"/>
            <a:ext cx="14461808" cy="1949715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434" y="9228649"/>
            <a:ext cx="7099789" cy="129981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317333" anchor="ctr"/>
          <a:lstStyle>
            <a:lvl1pPr marL="0" indent="0">
              <a:buNone/>
              <a:defRPr sz="4200" b="0">
                <a:solidFill>
                  <a:schemeClr val="bg1"/>
                </a:solidFill>
              </a:defRPr>
            </a:lvl1pPr>
            <a:lvl2pPr>
              <a:buNone/>
              <a:defRPr sz="3500" b="1"/>
            </a:lvl2pPr>
            <a:lvl3pPr>
              <a:buNone/>
              <a:defRPr sz="3100" b="1"/>
            </a:lvl3pPr>
            <a:lvl4pPr>
              <a:buNone/>
              <a:defRPr sz="2800" b="1"/>
            </a:lvl4pPr>
            <a:lvl5pPr>
              <a:buNone/>
              <a:defRPr sz="28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162666" y="9228649"/>
            <a:ext cx="7102578" cy="129981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317333" anchor="ctr"/>
          <a:lstStyle>
            <a:lvl1pPr marL="0" indent="0">
              <a:buNone/>
              <a:defRPr sz="4200" b="0">
                <a:solidFill>
                  <a:schemeClr val="bg1"/>
                </a:solidFill>
              </a:defRPr>
            </a:lvl1pPr>
            <a:lvl2pPr>
              <a:buNone/>
              <a:defRPr sz="3500" b="1"/>
            </a:lvl2pPr>
            <a:lvl3pPr>
              <a:buNone/>
              <a:defRPr sz="3100" b="1"/>
            </a:lvl3pPr>
            <a:lvl4pPr>
              <a:buNone/>
              <a:defRPr sz="2800" b="1"/>
            </a:lvl4pPr>
            <a:lvl5pPr>
              <a:buNone/>
              <a:defRPr sz="28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3434" y="2463659"/>
            <a:ext cx="7099789" cy="6723809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62664" y="2463659"/>
            <a:ext cx="7102578" cy="6723809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4200"/>
            </a:lvl1pPr>
            <a:lvl2pPr>
              <a:defRPr sz="35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A360-30FE-43D0-861C-ACF5181497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A3761-33F0-4D40-85DD-8838EB917A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4033-D6D1-46B3-B0EB-8C4F463745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6" y="2968824"/>
            <a:ext cx="11933912" cy="6871821"/>
          </a:xfrm>
        </p:spPr>
        <p:txBody>
          <a:bodyPr anchor="t"/>
          <a:lstStyle>
            <a:lvl1pPr algn="ctr">
              <a:defRPr sz="7500" b="1" cap="all" baseline="0">
                <a:solidFill>
                  <a:srgbClr val="FF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3776" y="160512"/>
            <a:ext cx="11809313" cy="1440160"/>
          </a:xfrm>
        </p:spPr>
        <p:txBody>
          <a:bodyPr anchor="b"/>
          <a:lstStyle>
            <a:lvl1pPr marL="0" indent="0" algn="ctr">
              <a:buNone/>
              <a:defRPr sz="3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3783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0756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56135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41513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26891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512270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97648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83026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5BF8-FC40-433B-B616-AA54E05CD7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867" y="8318783"/>
            <a:ext cx="13147663" cy="779886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3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766526" y="9134664"/>
            <a:ext cx="6984517" cy="1559772"/>
          </a:xfrm>
        </p:spPr>
        <p:txBody>
          <a:bodyPr/>
          <a:lstStyle>
            <a:lvl1pPr marL="0" indent="0" algn="r">
              <a:buNone/>
              <a:defRPr sz="2800"/>
            </a:lvl1pPr>
            <a:lvl2pPr>
              <a:buNone/>
              <a:defRPr sz="2100"/>
            </a:lvl2pPr>
            <a:lvl3pPr>
              <a:buNone/>
              <a:defRPr sz="1700"/>
            </a:lvl3pPr>
            <a:lvl4pPr>
              <a:buNone/>
              <a:defRPr sz="1600"/>
            </a:lvl4pPr>
            <a:lvl5pPr>
              <a:buNone/>
              <a:defRPr sz="16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606868" y="467931"/>
            <a:ext cx="13144176" cy="7798859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500"/>
            </a:lvl4pPr>
            <a:lvl5pPr>
              <a:defRPr sz="35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821357" y="10930588"/>
            <a:ext cx="3374422" cy="6239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0B83-4B6D-4B04-B599-CAEEFEF982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5477" y="9285285"/>
            <a:ext cx="12587129" cy="1105746"/>
          </a:xfrm>
          <a:noFill/>
        </p:spPr>
        <p:txBody>
          <a:bodyPr lIns="158667" tIns="0" rIns="158667" anchor="t"/>
          <a:lstStyle>
            <a:lvl1pPr marL="0" marR="31733" indent="0" algn="r">
              <a:buNone/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1717" y="324045"/>
            <a:ext cx="15265241" cy="748690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6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697065" y="10930589"/>
            <a:ext cx="4130832" cy="6228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3A90E8-607C-40A8-83D5-ECF40684AA1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17" y="8298862"/>
            <a:ext cx="14190889" cy="959799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52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1258988" y="8532336"/>
            <a:ext cx="6681228" cy="24616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8667" tIns="79333" rIns="158667" bIns="79333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94121" y="9868018"/>
            <a:ext cx="6681228" cy="142979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8667" tIns="79333" rIns="158667" bIns="79333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10618" y="9878645"/>
            <a:ext cx="5978858" cy="1843731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58667" tIns="79333" rIns="158667" bIns="79333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6231" y="9872650"/>
            <a:ext cx="5984473" cy="184972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5225372" y="8509217"/>
            <a:ext cx="321374" cy="38994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8667" tIns="79333" rIns="158667" bIns="79333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4897784" y="8509217"/>
            <a:ext cx="321374" cy="38994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8667" tIns="79333" rIns="158667" bIns="79333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3434" y="2526833"/>
            <a:ext cx="14461808" cy="748170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9786-BE7A-42E9-8A8A-04D13E983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026927" y="468478"/>
            <a:ext cx="3123533" cy="954006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3434" y="468479"/>
            <a:ext cx="11114167" cy="9540058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BE2-31E9-425D-97AE-1101E0757B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3436" y="2729607"/>
            <a:ext cx="7096998" cy="772032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6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68243" y="2729607"/>
            <a:ext cx="7096998" cy="772032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6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B6AE-09E6-4979-9D65-BB914A050F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93779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437" y="2618580"/>
            <a:ext cx="7099790" cy="1091299"/>
          </a:xfrm>
        </p:spPr>
        <p:txBody>
          <a:bodyPr anchor="b"/>
          <a:lstStyle>
            <a:lvl1pPr marL="0" indent="0">
              <a:buNone/>
              <a:defRPr sz="4500" b="1"/>
            </a:lvl1pPr>
            <a:lvl2pPr marL="853783" indent="0">
              <a:buNone/>
              <a:defRPr sz="3600" b="1"/>
            </a:lvl2pPr>
            <a:lvl3pPr marL="1707567" indent="0">
              <a:buNone/>
              <a:defRPr sz="3500" b="1"/>
            </a:lvl3pPr>
            <a:lvl4pPr marL="2561351" indent="0">
              <a:buNone/>
              <a:defRPr sz="2900" b="1"/>
            </a:lvl4pPr>
            <a:lvl5pPr marL="3415134" indent="0">
              <a:buNone/>
              <a:defRPr sz="2900" b="1"/>
            </a:lvl5pPr>
            <a:lvl6pPr marL="4268918" indent="0">
              <a:buNone/>
              <a:defRPr sz="2900" b="1"/>
            </a:lvl6pPr>
            <a:lvl7pPr marL="5122701" indent="0">
              <a:buNone/>
              <a:defRPr sz="2900" b="1"/>
            </a:lvl7pPr>
            <a:lvl8pPr marL="5976487" indent="0">
              <a:buNone/>
              <a:defRPr sz="2900" b="1"/>
            </a:lvl8pPr>
            <a:lvl9pPr marL="6830269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3437" y="3709874"/>
            <a:ext cx="7099790" cy="6740056"/>
          </a:xfrm>
        </p:spPr>
        <p:txBody>
          <a:bodyPr/>
          <a:lstStyle>
            <a:lvl1pPr>
              <a:defRPr sz="4500"/>
            </a:lvl1pPr>
            <a:lvl2pPr>
              <a:defRPr sz="36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62673" y="2618580"/>
            <a:ext cx="7102578" cy="1091299"/>
          </a:xfrm>
        </p:spPr>
        <p:txBody>
          <a:bodyPr anchor="b"/>
          <a:lstStyle>
            <a:lvl1pPr marL="0" indent="0">
              <a:buNone/>
              <a:defRPr sz="4500" b="1"/>
            </a:lvl1pPr>
            <a:lvl2pPr marL="853783" indent="0">
              <a:buNone/>
              <a:defRPr sz="3600" b="1"/>
            </a:lvl2pPr>
            <a:lvl3pPr marL="1707567" indent="0">
              <a:buNone/>
              <a:defRPr sz="3500" b="1"/>
            </a:lvl3pPr>
            <a:lvl4pPr marL="2561351" indent="0">
              <a:buNone/>
              <a:defRPr sz="2900" b="1"/>
            </a:lvl4pPr>
            <a:lvl5pPr marL="3415134" indent="0">
              <a:buNone/>
              <a:defRPr sz="2900" b="1"/>
            </a:lvl5pPr>
            <a:lvl6pPr marL="4268918" indent="0">
              <a:buNone/>
              <a:defRPr sz="2900" b="1"/>
            </a:lvl6pPr>
            <a:lvl7pPr marL="5122701" indent="0">
              <a:buNone/>
              <a:defRPr sz="2900" b="1"/>
            </a:lvl7pPr>
            <a:lvl8pPr marL="5976487" indent="0">
              <a:buNone/>
              <a:defRPr sz="2900" b="1"/>
            </a:lvl8pPr>
            <a:lvl9pPr marL="6830269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62673" y="3709874"/>
            <a:ext cx="7102578" cy="6740056"/>
          </a:xfrm>
        </p:spPr>
        <p:txBody>
          <a:bodyPr/>
          <a:lstStyle>
            <a:lvl1pPr>
              <a:defRPr sz="4500"/>
            </a:lvl1pPr>
            <a:lvl2pPr>
              <a:defRPr sz="36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A360-30FE-43D0-861C-ACF5181497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993779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A3761-33F0-4D40-85DD-8838EB917A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93779" y="304530"/>
            <a:ext cx="12271465" cy="1512168"/>
          </a:xfrm>
        </p:spPr>
        <p:txBody>
          <a:bodyPr>
            <a:normAutofit/>
          </a:bodyPr>
          <a:lstStyle>
            <a:lvl1pPr>
              <a:defRPr sz="5200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4033-D6D1-46B3-B0EB-8C4F463745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541" y="2104728"/>
            <a:ext cx="5286483" cy="1584813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2405" y="2104728"/>
            <a:ext cx="8982836" cy="8345209"/>
          </a:xfrm>
        </p:spPr>
        <p:txBody>
          <a:bodyPr/>
          <a:lstStyle>
            <a:lvl1pPr>
              <a:defRPr sz="6100"/>
            </a:lvl1pPr>
            <a:lvl2pPr>
              <a:defRPr sz="5200"/>
            </a:lvl2pPr>
            <a:lvl3pPr>
              <a:defRPr sz="45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3445" y="3761549"/>
            <a:ext cx="5286483" cy="6688390"/>
          </a:xfrm>
        </p:spPr>
        <p:txBody>
          <a:bodyPr/>
          <a:lstStyle>
            <a:lvl1pPr marL="0" indent="0">
              <a:buNone/>
              <a:defRPr sz="2600"/>
            </a:lvl1pPr>
            <a:lvl2pPr marL="853783" indent="0">
              <a:buNone/>
              <a:defRPr sz="2300"/>
            </a:lvl2pPr>
            <a:lvl3pPr marL="1707567" indent="0">
              <a:buNone/>
              <a:defRPr sz="1900"/>
            </a:lvl3pPr>
            <a:lvl4pPr marL="2561351" indent="0">
              <a:buNone/>
              <a:defRPr sz="1600"/>
            </a:lvl4pPr>
            <a:lvl5pPr marL="3415134" indent="0">
              <a:buNone/>
              <a:defRPr sz="1600"/>
            </a:lvl5pPr>
            <a:lvl6pPr marL="4268918" indent="0">
              <a:buNone/>
              <a:defRPr sz="1600"/>
            </a:lvl6pPr>
            <a:lvl7pPr marL="5122701" indent="0">
              <a:buNone/>
              <a:defRPr sz="1600"/>
            </a:lvl7pPr>
            <a:lvl8pPr marL="5976487" indent="0">
              <a:buNone/>
              <a:defRPr sz="1600"/>
            </a:lvl8pPr>
            <a:lvl9pPr marL="6830269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0B83-4B6D-4B04-B599-CAEEFEF982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573" y="8188803"/>
            <a:ext cx="9641205" cy="96673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49575" y="2608788"/>
            <a:ext cx="9637292" cy="5455453"/>
          </a:xfrm>
        </p:spPr>
        <p:txBody>
          <a:bodyPr/>
          <a:lstStyle>
            <a:lvl1pPr marL="0" indent="0">
              <a:buNone/>
              <a:defRPr sz="6100"/>
            </a:lvl1pPr>
            <a:lvl2pPr marL="853783" indent="0">
              <a:buNone/>
              <a:defRPr sz="5200"/>
            </a:lvl2pPr>
            <a:lvl3pPr marL="1707567" indent="0">
              <a:buNone/>
              <a:defRPr sz="4500"/>
            </a:lvl3pPr>
            <a:lvl4pPr marL="2561351" indent="0">
              <a:buNone/>
              <a:defRPr sz="3600"/>
            </a:lvl4pPr>
            <a:lvl5pPr marL="3415134" indent="0">
              <a:buNone/>
              <a:defRPr sz="3600"/>
            </a:lvl5pPr>
            <a:lvl6pPr marL="4268918" indent="0">
              <a:buNone/>
              <a:defRPr sz="3600"/>
            </a:lvl6pPr>
            <a:lvl7pPr marL="5122701" indent="0">
              <a:buNone/>
              <a:defRPr sz="3600"/>
            </a:lvl7pPr>
            <a:lvl8pPr marL="5976487" indent="0">
              <a:buNone/>
              <a:defRPr sz="3600"/>
            </a:lvl8pPr>
            <a:lvl9pPr marL="6830269" indent="0">
              <a:buNone/>
              <a:defRPr sz="36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49573" y="9155544"/>
            <a:ext cx="9641205" cy="1372925"/>
          </a:xfrm>
        </p:spPr>
        <p:txBody>
          <a:bodyPr/>
          <a:lstStyle>
            <a:lvl1pPr marL="0" indent="0">
              <a:buNone/>
              <a:defRPr sz="2600"/>
            </a:lvl1pPr>
            <a:lvl2pPr marL="853783" indent="0">
              <a:buNone/>
              <a:defRPr sz="2300"/>
            </a:lvl2pPr>
            <a:lvl3pPr marL="1707567" indent="0">
              <a:buNone/>
              <a:defRPr sz="1900"/>
            </a:lvl3pPr>
            <a:lvl4pPr marL="2561351" indent="0">
              <a:buNone/>
              <a:defRPr sz="1600"/>
            </a:lvl4pPr>
            <a:lvl5pPr marL="3415134" indent="0">
              <a:buNone/>
              <a:defRPr sz="1600"/>
            </a:lvl5pPr>
            <a:lvl6pPr marL="4268918" indent="0">
              <a:buNone/>
              <a:defRPr sz="1600"/>
            </a:lvl6pPr>
            <a:lvl7pPr marL="5122701" indent="0">
              <a:buNone/>
              <a:defRPr sz="1600"/>
            </a:lvl7pPr>
            <a:lvl8pPr marL="5976487" indent="0">
              <a:buNone/>
              <a:defRPr sz="1600"/>
            </a:lvl8pPr>
            <a:lvl9pPr marL="6830269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90E8-607C-40A8-83D5-ECF40684AA1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9" y="468477"/>
            <a:ext cx="12271465" cy="1348220"/>
          </a:xfrm>
          <a:prstGeom prst="rect">
            <a:avLst/>
          </a:prstGeom>
        </p:spPr>
        <p:txBody>
          <a:bodyPr vert="horz" lIns="170756" tIns="85379" rIns="170756" bIns="85379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434" y="2729607"/>
            <a:ext cx="14461808" cy="7720329"/>
          </a:xfrm>
          <a:prstGeom prst="rect">
            <a:avLst/>
          </a:prstGeom>
        </p:spPr>
        <p:txBody>
          <a:bodyPr vert="horz" lIns="170756" tIns="85379" rIns="170756" bIns="8537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3434" y="10842587"/>
            <a:ext cx="3749358" cy="622826"/>
          </a:xfrm>
          <a:prstGeom prst="rect">
            <a:avLst/>
          </a:prstGeom>
        </p:spPr>
        <p:txBody>
          <a:bodyPr vert="horz" lIns="170756" tIns="85379" rIns="170756" bIns="85379" rtlCol="0" anchor="ctr"/>
          <a:lstStyle>
            <a:lvl1pPr algn="l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490131" y="10842587"/>
            <a:ext cx="5088414" cy="622826"/>
          </a:xfrm>
          <a:prstGeom prst="rect">
            <a:avLst/>
          </a:prstGeom>
        </p:spPr>
        <p:txBody>
          <a:bodyPr vert="horz" lIns="170756" tIns="85379" rIns="170756" bIns="85379" rtlCol="0" anchor="ctr"/>
          <a:lstStyle>
            <a:lvl1pPr algn="ct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15884" y="10842587"/>
            <a:ext cx="3749358" cy="622826"/>
          </a:xfrm>
          <a:prstGeom prst="rect">
            <a:avLst/>
          </a:prstGeom>
        </p:spPr>
        <p:txBody>
          <a:bodyPr vert="horz" lIns="170756" tIns="85379" rIns="170756" bIns="85379" rtlCol="0" anchor="ctr"/>
          <a:lstStyle>
            <a:lvl1pPr algn="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F3DE4-5A8C-4E18-867F-D896D149EA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1707567" rtl="0" eaLnBrk="1" latinLnBrk="0" hangingPunct="1">
        <a:spcBef>
          <a:spcPct val="0"/>
        </a:spcBef>
        <a:buNone/>
        <a:defRPr sz="8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40337" indent="-640337" algn="l" defTabSz="1707567" rtl="0" eaLnBrk="1" latinLnBrk="0" hangingPunct="1">
        <a:spcBef>
          <a:spcPct val="20000"/>
        </a:spcBef>
        <a:buFont typeface="Arial" pitchFamily="34" charset="0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1pPr>
      <a:lvl2pPr marL="1387398" indent="-533614" algn="l" defTabSz="1707567" rtl="0" eaLnBrk="1" latinLnBrk="0" hangingPunct="1">
        <a:spcBef>
          <a:spcPct val="20000"/>
        </a:spcBef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2134457" indent="-426894" algn="l" defTabSz="1707567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2988243" indent="-426894" algn="l" defTabSz="170756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842024" indent="-426894" algn="l" defTabSz="170756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95809" indent="-426894" algn="l" defTabSz="17075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49593" indent="-426894" algn="l" defTabSz="17075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3376" indent="-426894" algn="l" defTabSz="17075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57160" indent="-426894" algn="l" defTabSz="17075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53783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07567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561351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415134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268918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122701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5976487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830269" algn="l" defTabSz="1707567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777" y="468477"/>
            <a:ext cx="12271465" cy="1348220"/>
          </a:xfrm>
          <a:prstGeom prst="rect">
            <a:avLst/>
          </a:prstGeom>
        </p:spPr>
        <p:txBody>
          <a:bodyPr vert="horz" lIns="170787" tIns="85394" rIns="170787" bIns="85394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434" y="2729605"/>
            <a:ext cx="14461808" cy="7720329"/>
          </a:xfrm>
          <a:prstGeom prst="rect">
            <a:avLst/>
          </a:prstGeom>
        </p:spPr>
        <p:txBody>
          <a:bodyPr vert="horz" lIns="170787" tIns="85394" rIns="170787" bIns="8539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3434" y="10842587"/>
            <a:ext cx="3749358" cy="622826"/>
          </a:xfrm>
          <a:prstGeom prst="rect">
            <a:avLst/>
          </a:prstGeom>
        </p:spPr>
        <p:txBody>
          <a:bodyPr vert="horz" lIns="170787" tIns="85394" rIns="170787" bIns="85394" rtlCol="0" anchor="ctr"/>
          <a:lstStyle>
            <a:lvl1pPr algn="l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490131" y="10842587"/>
            <a:ext cx="5088414" cy="622826"/>
          </a:xfrm>
          <a:prstGeom prst="rect">
            <a:avLst/>
          </a:prstGeom>
        </p:spPr>
        <p:txBody>
          <a:bodyPr vert="horz" lIns="170787" tIns="85394" rIns="170787" bIns="85394" rtlCol="0" anchor="ctr"/>
          <a:lstStyle>
            <a:lvl1pPr algn="ct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15884" y="10842587"/>
            <a:ext cx="3749358" cy="622826"/>
          </a:xfrm>
          <a:prstGeom prst="rect">
            <a:avLst/>
          </a:prstGeom>
        </p:spPr>
        <p:txBody>
          <a:bodyPr vert="horz" lIns="170787" tIns="85394" rIns="170787" bIns="85394" rtlCol="0" anchor="ctr"/>
          <a:lstStyle>
            <a:lvl1pPr algn="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F3DE4-5A8C-4E18-867F-D896D149EA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1707871" rtl="0" eaLnBrk="1" latinLnBrk="0" hangingPunct="1">
        <a:spcBef>
          <a:spcPct val="0"/>
        </a:spcBef>
        <a:buNone/>
        <a:defRPr sz="8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40452" indent="-640452" algn="l" defTabSz="1707871" rtl="0" eaLnBrk="1" latinLnBrk="0" hangingPunct="1">
        <a:spcBef>
          <a:spcPct val="20000"/>
        </a:spcBef>
        <a:buFont typeface="Arial" pitchFamily="34" charset="0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1pPr>
      <a:lvl2pPr marL="1387645" indent="-533709" algn="l" defTabSz="1707871" rtl="0" eaLnBrk="1" latinLnBrk="0" hangingPunct="1">
        <a:spcBef>
          <a:spcPct val="20000"/>
        </a:spcBef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2134837" indent="-426969" algn="l" defTabSz="170787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2988774" indent="-426969" algn="l" defTabSz="1707871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842708" indent="-426969" algn="l" defTabSz="1707871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96643" indent="-426969" algn="l" defTabSz="170787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50580" indent="-426969" algn="l" defTabSz="170787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4514" indent="-426969" algn="l" defTabSz="170787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58451" indent="-426969" algn="l" defTabSz="170787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53935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07871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561806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415741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269677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123612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5977549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831484" algn="l" defTabSz="170787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1258988" y="8532336"/>
            <a:ext cx="6681228" cy="24616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8667" tIns="79333" rIns="158667" bIns="79333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94121" y="9868018"/>
            <a:ext cx="6681228" cy="142979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8667" tIns="79333" rIns="158667" bIns="79333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10618" y="9878645"/>
            <a:ext cx="5978858" cy="1843731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58667" tIns="79333" rIns="158667" bIns="79333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6231" y="9872650"/>
            <a:ext cx="5984473" cy="184972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1949715"/>
          </a:xfrm>
          <a:prstGeom prst="rect">
            <a:avLst/>
          </a:prstGeom>
        </p:spPr>
        <p:txBody>
          <a:bodyPr vert="horz" lIns="158667" tIns="79333" rIns="158667" bIns="79333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803434" y="2526831"/>
            <a:ext cx="14461808" cy="7720329"/>
          </a:xfrm>
          <a:prstGeom prst="rect">
            <a:avLst/>
          </a:prstGeom>
        </p:spPr>
        <p:txBody>
          <a:bodyPr vert="horz" lIns="158667" tIns="79333" rIns="158667" bIns="79333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11821357" y="10930588"/>
            <a:ext cx="3374422" cy="623909"/>
          </a:xfrm>
          <a:prstGeom prst="rect">
            <a:avLst/>
          </a:prstGeom>
        </p:spPr>
        <p:txBody>
          <a:bodyPr vert="horz" lIns="158667" tIns="79333" rIns="158667" bIns="79333" anchor="b"/>
          <a:lstStyle>
            <a:lvl1pPr algn="l" eaLnBrk="1" latinLnBrk="0" hangingPunct="1">
              <a:defRPr kumimoji="0" sz="17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7697065" y="10930589"/>
            <a:ext cx="4130832" cy="622826"/>
          </a:xfrm>
          <a:prstGeom prst="rect">
            <a:avLst/>
          </a:prstGeom>
        </p:spPr>
        <p:txBody>
          <a:bodyPr vert="horz" lIns="158667" tIns="79333" rIns="158667" bIns="79333" anchor="b"/>
          <a:lstStyle>
            <a:lvl1pPr algn="r" eaLnBrk="1" latinLnBrk="0" hangingPunct="1">
              <a:defRPr kumimoji="0" sz="17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5195779" y="10930589"/>
            <a:ext cx="642747" cy="622826"/>
          </a:xfrm>
          <a:prstGeom prst="rect">
            <a:avLst/>
          </a:prstGeom>
        </p:spPr>
        <p:txBody>
          <a:bodyPr vert="horz" lIns="158667" tIns="79333" rIns="158667" bIns="79333" anchor="b"/>
          <a:lstStyle>
            <a:lvl1pPr algn="r" eaLnBrk="1" latinLnBrk="0" hangingPunct="1">
              <a:defRPr kumimoji="0" sz="1700" b="0">
                <a:solidFill>
                  <a:schemeClr val="tx1"/>
                </a:solidFill>
              </a:defRPr>
            </a:lvl1pPr>
            <a:extLst/>
          </a:lstStyle>
          <a:p>
            <a:fld id="{9D1F3DE4-5A8C-4E18-867F-D896D149EA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7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634667" indent="-444267" algn="l" rtl="0" eaLnBrk="1" latinLnBrk="0" hangingPunct="1">
        <a:spcBef>
          <a:spcPts val="694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700" kern="1200">
          <a:solidFill>
            <a:schemeClr val="tx1"/>
          </a:solidFill>
          <a:latin typeface="+mn-lt"/>
          <a:ea typeface="+mn-ea"/>
          <a:cs typeface="+mn-cs"/>
        </a:defRPr>
      </a:lvl1pPr>
      <a:lvl2pPr marL="1078933" indent="-396667" algn="l" rtl="0" eaLnBrk="1" latinLnBrk="0" hangingPunct="1">
        <a:spcBef>
          <a:spcPts val="562"/>
        </a:spcBef>
        <a:buClr>
          <a:schemeClr val="accent1"/>
        </a:buClr>
        <a:buFont typeface="Verdana"/>
        <a:buChar char="◦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491467" indent="-396667" algn="l" rtl="0" eaLnBrk="1" latinLnBrk="0" hangingPunct="1">
        <a:spcBef>
          <a:spcPts val="607"/>
        </a:spcBef>
        <a:buClr>
          <a:schemeClr val="accent2"/>
        </a:buClr>
        <a:buSzPct val="100000"/>
        <a:buFont typeface="Wingdings 2"/>
        <a:buChar char="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3334" indent="-396667" algn="l" rtl="0" eaLnBrk="1" latinLnBrk="0" hangingPunct="1">
        <a:spcBef>
          <a:spcPts val="607"/>
        </a:spcBef>
        <a:buClr>
          <a:schemeClr val="accent2"/>
        </a:buClr>
        <a:buFont typeface="Wingdings 2"/>
        <a:buChar char="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0000" indent="-396667" algn="l" rtl="0" eaLnBrk="1" latinLnBrk="0" hangingPunct="1">
        <a:spcBef>
          <a:spcPts val="607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2776667" indent="-396667" algn="l" rtl="0" eaLnBrk="1" latinLnBrk="0" hangingPunct="1">
        <a:spcBef>
          <a:spcPts val="607"/>
        </a:spcBef>
        <a:buClr>
          <a:schemeClr val="accent3"/>
        </a:buClr>
        <a:buFont typeface="Wingdings 2"/>
        <a:buChar char="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3334" indent="-396667" algn="l" rtl="0" eaLnBrk="1" latinLnBrk="0" hangingPunct="1">
        <a:spcBef>
          <a:spcPts val="607"/>
        </a:spcBef>
        <a:buClr>
          <a:schemeClr val="accent3"/>
        </a:buClr>
        <a:buFont typeface="Wingdings 2"/>
        <a:buChar char="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570000" indent="-396667" algn="l" rtl="0" eaLnBrk="1" latinLnBrk="0" hangingPunct="1">
        <a:spcBef>
          <a:spcPts val="607"/>
        </a:spcBef>
        <a:buClr>
          <a:schemeClr val="accent3"/>
        </a:buClr>
        <a:buFont typeface="Wingdings 2"/>
        <a:buChar char="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966667" indent="-396667" algn="l" rtl="0" eaLnBrk="1" latinLnBrk="0" hangingPunct="1">
        <a:spcBef>
          <a:spcPts val="607"/>
        </a:spcBef>
        <a:buClr>
          <a:schemeClr val="accent3"/>
        </a:buClr>
        <a:buFont typeface="Wingdings 2"/>
        <a:buChar char=""/>
        <a:defRPr kumimoji="0" sz="2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933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5866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380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1733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9666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7600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5533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3466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34007" y="3277376"/>
            <a:ext cx="10215634" cy="2866544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ГЕОГРАФИИ»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1989" y="7206466"/>
            <a:ext cx="3890934" cy="157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0054"/>
            <a:ext cx="5962635" cy="70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627" y="7635094"/>
            <a:ext cx="2962239" cy="35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3347" y="2205806"/>
            <a:ext cx="14731895" cy="3250875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   Без математических вычислений не обойтись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расчете годовой и среднесуточной температуры.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   Среднегодовая и среднесуточная температура воздуха находится путем определения среднего арифметического чисел.</a:t>
            </a:r>
          </a:p>
          <a:p>
            <a:pPr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   Для нахождения среднегодовой температуры воздуха в расчет будет включена температура воздуха каждого месяца года. </a:t>
            </a:r>
          </a:p>
          <a:p>
            <a:endParaRPr lang="ru-RU" dirty="0"/>
          </a:p>
        </p:txBody>
      </p:sp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58667" tIns="79333" rIns="158667" bIns="79333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Действия с рациональными числами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8248651" y="5706268"/>
            <a:ext cx="7000924" cy="5286412"/>
          </a:xfrm>
          <a:prstGeom prst="rect">
            <a:avLst/>
          </a:prstGeom>
        </p:spPr>
        <p:txBody>
          <a:bodyPr vert="horz" lIns="158667" tIns="79333" rIns="158667" bIns="79333">
            <a:normAutofit lnSpcReduction="10000"/>
          </a:bodyPr>
          <a:lstStyle/>
          <a:p>
            <a:pPr marR="0" lvl="0" indent="-324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в г. Галиче Костромской области дневная температура воздуха в 2019 году составила (таблица 1): </a:t>
            </a:r>
          </a:p>
          <a:p>
            <a:pPr marR="0" lvl="0" indent="-324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нахождения среднего арифметического чисел, необходимо найти сумму всех значений и разделить на количество значений,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18)+ (+17)( +14)+ ( +6)+(−1)+( −2))/12 = 90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т.е.:</a:t>
            </a:r>
          </a:p>
          <a:p>
            <a:pPr lvl="0" indent="-3240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((−8)+(−4)+(+1)+(+10)+(+18)+(+21)+(+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indent="-324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Средняя дневная температура воздуха за 12 месяцев составит: 90/12=7,5°C</a:t>
            </a:r>
          </a:p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4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781" t="27509" r="27170" b="54991"/>
          <a:stretch>
            <a:fillRect/>
          </a:stretch>
        </p:blipFill>
        <p:spPr bwMode="auto">
          <a:xfrm>
            <a:off x="819099" y="5634830"/>
            <a:ext cx="746283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819099" y="491294"/>
            <a:ext cx="14461808" cy="1949715"/>
          </a:xfrm>
          <a:prstGeom prst="rect">
            <a:avLst/>
          </a:prstGeom>
        </p:spPr>
        <p:txBody>
          <a:bodyPr vert="horz" lIns="158667" tIns="79333" rIns="158667" bIns="79333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240633"/>
            <a:ext cx="14461808" cy="9006528"/>
          </a:xfrm>
        </p:spPr>
        <p:txBody>
          <a:bodyPr>
            <a:normAutofit fontScale="77500" lnSpcReduction="20000"/>
          </a:bodyPr>
          <a:lstStyle/>
          <a:p>
            <a:pPr marL="1904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№1. Кордильеры – самая протяжённая горная цепь на Земле, расположены на западе Северной Америки, вытянуты вдоль побережья Тихого океана. Горы протянулись с севера на юг более чем на 18000 км. Ширина Кордильер с запада на восток приблизительно 1600км.  Наибольшая высота - гора Мак-Кинли 6193 метра в высоту.  Какую площадь земной поверхности занимает эта горная цепь? (288 тыс. км²).</a:t>
            </a:r>
          </a:p>
          <a:p>
            <a:pPr marL="1904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№2. Самое крупное на Земле скопление коралловых рифов –</a:t>
            </a:r>
          </a:p>
          <a:p>
            <a:pPr marL="1904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Большой Барьерный риф – тянется более чем на 2300 км вдоль северо-восточного побережья Австралии и считается одним из чудес света. Его хорошо видно из космоса. На площади свыше 340 тысяч квадратных километров. Найдите его среднюю  ширину? ( Приблизительно 148 км).</a:t>
            </a:r>
          </a:p>
          <a:p>
            <a:pPr marL="1904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№3. Тихий океан – является океаном самых больших волн, до 15 метров в высоту и 300 метров в длину. Высота волны – это расстояние от гребня до подошвы . длина волны – это расстояние между двумя соседними гребнями волн. Достройте волну до двух прямоугольных треугольников и найдите их площадь, а затем и приблизительную площадь самой волны. (приблизительно 2250 м²).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844166"/>
          </a:xfrm>
        </p:spPr>
        <p:txBody>
          <a:bodyPr>
            <a:normAutofit/>
          </a:bodyPr>
          <a:lstStyle/>
          <a:p>
            <a:r>
              <a:rPr lang="ru-RU" sz="3200" dirty="0"/>
              <a:t> Площади и объёмы фигур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228432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Медленный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сток воды с вершины склона вниз с террасы на террасу позволяет выращивать даже влаголюбивые культуры. В Юго-Восточной Азии террасное земледелие широко применяется для производства риса, а в Средиземноморье - для выращивания винограда и оливковых деревьев. Возделывание культур на террасах повышает урожайность, но требует тяжелого ручного труда.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Содержимое 4" descr="терррасс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54417" y="3112840"/>
            <a:ext cx="6858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3537" y="2968824"/>
            <a:ext cx="80327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 Земледелец на расчищенном склоне холма выращивает мускатный орех. Какова площадь, отведенная под посевы? Ответ дайте в квадратных метрах.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" name="Содержимое 3" descr="nnnnnnnnnnnnnnnnnnnnnnn.jpg"/>
          <p:cNvPicPr>
            <a:picLocks noChangeAspect="1"/>
          </p:cNvPicPr>
          <p:nvPr/>
        </p:nvPicPr>
        <p:blipFill>
          <a:blip r:embed="rId3" cstate="print"/>
          <a:srcRect r="57550" b="70025"/>
          <a:stretch>
            <a:fillRect/>
          </a:stretch>
        </p:blipFill>
        <p:spPr>
          <a:xfrm>
            <a:off x="473497" y="4769024"/>
            <a:ext cx="3600400" cy="30243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17963" y="4971187"/>
            <a:ext cx="6248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endParaRPr lang="ru-RU" sz="32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1" fontAlgn="ctr" hangingPunct="1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АDK -прямоугольный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По теореме Пифагора </a:t>
            </a:r>
          </a:p>
          <a:p>
            <a:pPr lvl="0" font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</a:t>
            </a:r>
            <a:r>
              <a:rPr lang="ru-RU" sz="3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</a:t>
            </a:r>
            <a:r>
              <a:rPr lang="ru-RU" sz="3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KD</a:t>
            </a:r>
            <a:r>
              <a:rPr lang="en-US" sz="3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505" y="8369424"/>
            <a:ext cx="80327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ctr"/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∙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площадь прямоугольника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ctr"/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террасы =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·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3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м</a:t>
            </a:r>
            <a:r>
              <a:rPr lang="ru-RU" sz="3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312641"/>
            <a:ext cx="14461808" cy="893452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№1. Общее количество живых организмов, обитающих в Байкале 2635, количество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эндемичных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(обитающих только в Байкале)  видов – 1800, а сколько это будет в процентах? (Приблизительно 68%).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№2. Озеро Байкал содержит 20% всех пресных вод на Земле и его объём составляет 23000 км в кубе, а какой объём всех пресных вод на планете? (115000 км в кубе).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№3. Финляндию часто называют «страной тысяч озёр», в ней  насчитывается около 190 000 озёр, занимающих 9 % её площади. Найдите площадь всех озёр, зная, что площадь  Финляндии 338430 км². (30458,7 км²).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№4.  Самая протяжённая пещера в мире Флирт- Мамонтова, длинною   - 500 км,  в горах  Аппалачи, Северной  Америке. В России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Ботовская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пещера (Иркутская область), считается  самой протяженной,  ведь ее длина достигает  66 743 метров. Сколько процентов (по длине)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Ботовская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пещера составляет  от Мамонтовой? (13,3%).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77215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Проценты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4080" y="467931"/>
            <a:ext cx="13565016" cy="1949715"/>
          </a:xfrm>
        </p:spPr>
        <p:txBody>
          <a:bodyPr>
            <a:noAutofit/>
          </a:bodyPr>
          <a:lstStyle/>
          <a:p>
            <a:r>
              <a:rPr lang="ru-RU" sz="4200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На сколько процентов сократилась посевная площадь после того, как земледелец устроил террасы? Ответ округлите до десятых</a:t>
            </a:r>
            <a:endParaRPr lang="ru-RU" sz="4200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 descr="Безымянный1.png"/>
          <p:cNvPicPr>
            <a:picLocks noChangeAspect="1"/>
          </p:cNvPicPr>
          <p:nvPr/>
        </p:nvPicPr>
        <p:blipFill>
          <a:blip r:embed="rId2" cstate="print"/>
          <a:srcRect l="6006" r="8006" b="58822"/>
          <a:stretch>
            <a:fillRect/>
          </a:stretch>
        </p:blipFill>
        <p:spPr>
          <a:xfrm>
            <a:off x="833537" y="2536776"/>
            <a:ext cx="9289768" cy="35213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9791862" y="2315262"/>
            <a:ext cx="4142733" cy="806546"/>
          </a:xfrm>
          <a:prstGeom prst="rect">
            <a:avLst/>
          </a:prstGeom>
        </p:spPr>
        <p:txBody>
          <a:bodyPr wrap="square" lIns="158667" tIns="79333" rIns="158667" bIns="79333">
            <a:spAutoFit/>
          </a:bodyPr>
          <a:lstStyle/>
          <a:p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endParaRPr lang="ru-RU" sz="4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38593" y="3168269"/>
            <a:ext cx="5400600" cy="1452877"/>
          </a:xfrm>
          <a:prstGeom prst="rect">
            <a:avLst/>
          </a:prstGeom>
        </p:spPr>
        <p:txBody>
          <a:bodyPr wrap="square" lIns="158667" tIns="79333" rIns="158667" bIns="79333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террасы = </a:t>
            </a:r>
            <a:r>
              <a:rPr lang="en-US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· </a:t>
            </a:r>
            <a:r>
              <a:rPr lang="en-US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3</a:t>
            </a:r>
            <a:r>
              <a:rPr lang="en-US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м</a:t>
            </a:r>
            <a:r>
              <a:rPr lang="ru-RU" sz="4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883005" y="6075175"/>
            <a:ext cx="13683577" cy="145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8667" tIns="79333" rIns="158667" bIns="79333" numCol="1" anchor="ctr" anchorCtr="0" compatLnSpc="1">
            <a:prstTxWarp prst="textNoShape">
              <a:avLst/>
            </a:prstTxWarp>
            <a:spAutoFit/>
          </a:bodyPr>
          <a:lstStyle/>
          <a:p>
            <a:pPr defTabSz="1586667" eaLnBrk="1" hangingPunct="1"/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Посевная площадь склона стала </a:t>
            </a:r>
            <a:r>
              <a:rPr lang="en-US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30 · 12 = 360 м</a:t>
            </a:r>
            <a:r>
              <a:rPr lang="ru-RU" sz="4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1586667"/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Посевная площадь сократилась на 390 - 360 = 30 м</a:t>
            </a:r>
            <a:r>
              <a:rPr lang="ru-RU" sz="4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63916" y="7894881"/>
            <a:ext cx="9289768" cy="209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8667" tIns="79333" rIns="158667" bIns="79333" numCol="1" anchor="ctr" anchorCtr="0" compatLnSpc="1">
            <a:prstTxWarp prst="textNoShape">
              <a:avLst/>
            </a:prstTxWarp>
            <a:spAutoFit/>
          </a:bodyPr>
          <a:lstStyle/>
          <a:p>
            <a:pPr defTabSz="1586667" eaLnBrk="1" hangingPunct="1"/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390 м</a:t>
            </a:r>
            <a:r>
              <a:rPr lang="ru-RU" sz="4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100%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1586667"/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 м</a:t>
            </a:r>
            <a:r>
              <a:rPr lang="ru-RU" sz="4200" b="1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–  х %</a:t>
            </a:r>
          </a:p>
          <a:p>
            <a:pPr defTabSz="1586667"/>
            <a:r>
              <a:rPr lang="ru-RU" sz="4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42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4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15249" y="9017453"/>
            <a:ext cx="5398108" cy="1218580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883005" y="10590724"/>
            <a:ext cx="11549441" cy="91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8667" tIns="79333" rIns="158667" bIns="79333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Ответ: 7,7</a:t>
            </a:r>
            <a:endParaRPr lang="ru-RU" sz="49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04851" y="2134368"/>
            <a:ext cx="14160390" cy="3643338"/>
          </a:xfrm>
        </p:spPr>
        <p:txBody>
          <a:bodyPr lIns="0" rIns="0">
            <a:normAutofit fontScale="32500" lnSpcReduction="20000"/>
          </a:bodyPr>
          <a:lstStyle/>
          <a:p>
            <a:pPr indent="-288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     </a:t>
            </a:r>
            <a:r>
              <a:rPr lang="ru-RU" sz="9800" dirty="0">
                <a:latin typeface="Times New Roman" pitchFamily="18" charset="0"/>
                <a:cs typeface="Times New Roman" pitchFamily="18" charset="0"/>
              </a:rPr>
              <a:t>Для изображения географических объектов на карте применяется масштаб.</a:t>
            </a:r>
          </a:p>
          <a:p>
            <a:pPr indent="-288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Масштаб </a:t>
            </a:r>
            <a:r>
              <a:rPr lang="ru-RU" sz="9800" dirty="0">
                <a:latin typeface="Times New Roman" pitchFamily="18" charset="0"/>
                <a:cs typeface="Times New Roman" pitchFamily="18" charset="0"/>
              </a:rPr>
              <a:t>был придуман ещё до нашей эры Евклидом, а полное определение “масштаба” звучит так: «Отношение длины отрезка на карте к длине соответствующего отрезка на местности называют масштабом». Масштаб — это дробь, у которой в числителе единица, а знаменатель — число, указывающее, во сколько раз расстояние на карте меньше, чем сама местность.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Масштаб</a:t>
            </a: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5319693" y="5992020"/>
            <a:ext cx="10144196" cy="5036825"/>
          </a:xfrm>
          <a:prstGeom prst="rect">
            <a:avLst/>
          </a:prstGeom>
        </p:spPr>
        <p:txBody>
          <a:bodyPr vert="horz" lIns="158667" tIns="79333" rIns="158667" bIns="79333">
            <a:normAutofit/>
          </a:bodyPr>
          <a:lstStyle/>
          <a:p>
            <a:pPr marL="634667" marR="0" lvl="0" indent="-444267" algn="just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Пример</a:t>
            </a: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Нам нужно изобразить на тетрадном листе проселочную дорогу с.Михайловского Галичского района длиной 10 км. Выберем масштаб 1: 1 000 000, что означает, что в 1 см – 10 км, значит 1 см тетрадного листа соответствует 10 км дороги. Теперь мы можем изобразить дорогу в тетради. На тетрадном листочке её длина будет составлять 2 см. </a:t>
            </a:r>
          </a:p>
          <a:p>
            <a:pPr marL="634667" marR="0" lvl="0" indent="-444267" algn="just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</a:p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4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37344" t="45842" r="43437" b="32491"/>
          <a:stretch>
            <a:fillRect/>
          </a:stretch>
        </p:blipFill>
        <p:spPr bwMode="auto">
          <a:xfrm>
            <a:off x="1962107" y="6206334"/>
            <a:ext cx="35856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520553"/>
            <a:ext cx="14461808" cy="9726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 изучение темы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«Масштаб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» в 6 классе рассматриваются понятия числового и линейного масштаба, приёмы перевода числового масштаба географических карт в линейный и, наоборот. </a:t>
            </a: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курсе географии даётся следующее определение масштаба: «Масштаб показывает, во сколько раз каждая линия, нанесенная на карту, уменьшена по отношению к её действительным размерам на местности».</a:t>
            </a: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Различают именованный, численный и линейный масштаб.</a:t>
            </a: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учебнике математики даётся следующее определение масштаба карты: «Масштаб - это отношение длины отрезка на карте к длине соответствующего отрезка на местности». </a:t>
            </a:r>
          </a:p>
          <a:p>
            <a:pPr>
              <a:buNone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Масштаб – это дробь, числитель которой всегда единица, а знаменатель – число, показывающее, во сколько раз все расстояния уменьшены при перенесении на карту.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Если масштаб какой-либо карты составляет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1: 2 500 000,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то это означает, что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1 см на карте соответствует 2 500 000 см на местности или в 1 см 25 километров.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Практическое применение числового масштаба  можно проиллюстрировать  на примерах определения расстояния между двумя пунктами, изображёнными на топографических картах с разными масштабами; длины отрезка, необходимого для изображения расстояния между пунктами по карте по заданному истинному расстоянию между ними и числовому масштабу карты; числового масштаба карты по расстоянию между заданными пунктами на карте и истинному расстоянию между ними. </a:t>
            </a:r>
          </a:p>
          <a:p>
            <a:pPr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17513" y="592560"/>
            <a:ext cx="14011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Какова протяжённость проложенного на карте маршрута А–В? Для выполнения задания используйте линейку. Расстояние измеряйте по центрам точек.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1729" y="2608784"/>
            <a:ext cx="12523608" cy="8496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592560"/>
            <a:ext cx="14461808" cy="10441159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№1. Самая северная материковая точка России – мыс Челюскин, на полуострове Таймыр. Самая южная точка России – гора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Базардюзю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районе Кавказских гор. Определите при помощи линейки и масштаба карты расстояние между крайними северной и южной точками России. (Приблизительно 5000 км).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№2. Крайняя западная точка России расположена в Калининградской области на песчаной Балтийской косе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Гданьского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залива Балтийского моря (ориентир на карте г. Калининград). Крайняя восточная точка России на материке находится на мысе Дежнёва, остров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Ратманова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Беринговом проливе. От этой точки до крайней западной точки Америки – мыса принца Уэльского – 86 километров. При помощи линейки и масштаба карты определите расстояние между крайними восточной и западной точками России. (Приблизительно 8000 км).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№3. Столица нашей Родины город Москва, а столица нашей малой родины город Иркутск. При помощи линейки и масштаба карты определите расстояние между этими городами. Сколько времени длится путешествие на поезде из Москвы в Иркутск, без учёта остановок, если средняя скорость поезда 80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км\ч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 Сколько времени займёт перелёт на самолёте из Иркутска в Москву, если средняя скорость самолёта 700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км\ч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 (5000 км, 62,5 ч, 7 ч).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736576"/>
            <a:ext cx="14287687" cy="7200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marianna-ivanova.ru/img/ministerrus/rus44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13" y="4706136"/>
            <a:ext cx="7103438" cy="3929090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19099" y="1991492"/>
            <a:ext cx="14216162" cy="207170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  Математика нам пригодиться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вычислении      плотности населения страны, региона, района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т.д. (т.е. определение количества жителей приходящихся на 1 кв. км. территории)</a:t>
            </a:r>
          </a:p>
          <a:p>
            <a:pPr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3200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Статистика</a:t>
            </a: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8248651" y="3491690"/>
            <a:ext cx="7197623" cy="6929486"/>
          </a:xfrm>
          <a:prstGeom prst="rect">
            <a:avLst/>
          </a:prstGeom>
        </p:spPr>
        <p:txBody>
          <a:bodyPr vert="horz" lIns="158667" tIns="79333" rIns="158667" bIns="79333">
            <a:normAutofit fontScale="77500" lnSpcReduction="20000"/>
          </a:bodyPr>
          <a:lstStyle/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</a:p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Пример:</a:t>
            </a:r>
            <a:r>
              <a:rPr kumimoji="0" lang="ru-RU" sz="38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территории Костромской области  в её границах составляет 60 211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численность населения по состоянию на 2020 год составляет 633 392 чел. Соответственно, для определения плотности населения региона, необходимо численность населения разделить на площадь, т.е. 633 392 чел. / 60 211 кв.км. В результате этого деления получим приблизительно 11 чел/ кв.км.</a:t>
            </a:r>
          </a:p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4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19100" y="2134368"/>
            <a:ext cx="14216162" cy="850112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      Возможно, у каждого школьника были такие моменты, когда хотелось отчаянно вскрикнуть: «Я не понимаю, для чего нужна математика!», отбросить в сторону ненавистные сложные и нудные задачки и сбежать  во  двор к друзьям.  Заверения родителей и учителей «потом пригодится» кажутся просто словами утешения.  Однако,  они, оказывается, правы.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       Именно математика учит нас находить причинно – следственные связи. Место математики в нашей жизни определяется тем, что она позволяет переводить обычные явления в природе, обществе на язык точных формул, по которым можно получить не приблизительные, а точные цифры и выводы.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       На примере взаимодействия математики и географии можно увидеть насколько важны математические методы для существования и развития географии.</a:t>
            </a:r>
          </a:p>
          <a:p>
            <a:pPr algn="just">
              <a:lnSpc>
                <a:spcPct val="120000"/>
              </a:lnSpc>
              <a:buNone/>
            </a:pP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52301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AutoShape 4" descr="https://stud.lms.tpu.ru/pluginfile.php/143859/course/summary/zm1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s://stud.lms.tpu.ru/pluginfile.php/143859/course/summary/zm1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https://img2.pngindir.com/20180408/ztw/kisspng-owl-bird-science-technology-engineering-and-mat-owl-5ac9cadbe89dc2.8502455815231741079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2121" y="8706664"/>
            <a:ext cx="2225568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1489" y="376536"/>
            <a:ext cx="15265695" cy="10945215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Определите долю городского населения (в %)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общей численности населения Астраханской области, если известно, что общая численность её населения на 1 января 2019 г. составляла 1 014 065 человек, а численность городского населения – 677 060 человек. Полученный результат округлите до целого числа</a:t>
            </a:r>
            <a:r>
              <a:rPr lang="ru-RU" sz="3200" dirty="0"/>
              <a:t>.</a:t>
            </a:r>
          </a:p>
          <a:p>
            <a:r>
              <a:rPr lang="ru-RU" sz="2800" b="1" dirty="0"/>
              <a:t>Воспроизводство населения в Республике Калмыкия</a:t>
            </a:r>
            <a:r>
              <a:rPr lang="en-US" sz="2800" dirty="0"/>
              <a:t>  </a:t>
            </a:r>
            <a:r>
              <a:rPr lang="ru-RU" sz="2800" b="1" dirty="0"/>
              <a:t>в 2010</a:t>
            </a:r>
            <a:r>
              <a:rPr lang="ru-RU" sz="2800" dirty="0"/>
              <a:t>–</a:t>
            </a:r>
            <a:r>
              <a:rPr lang="ru-RU" sz="2800" b="1" dirty="0"/>
              <a:t>2014 гг. (человек)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Определите естественный прирост населения в Республике Калмыкия в 2014 г. Ответ запишите в виде числа.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9881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http://oge.fipi.ru/os/docs/0FA4DA9E3AE2BA1547B75F0B08EF6445/docs/G16.HC_08.04/xs3docsrc7A1B384DD4D4B524426502F948D90333_1_1452780665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97" y="3976936"/>
            <a:ext cx="14689632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73497" y="2176736"/>
          <a:ext cx="14791905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64354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1990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1995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2000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2005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>
                          <a:latin typeface="Times New Roman"/>
                          <a:ea typeface="Times New Roman"/>
                        </a:rPr>
                        <a:t>2010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>
                          <a:latin typeface="Times New Roman"/>
                          <a:ea typeface="Times New Roman"/>
                        </a:rPr>
                        <a:t>2012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>
                          <a:latin typeface="Times New Roman"/>
                          <a:ea typeface="Times New Roman"/>
                        </a:rPr>
                        <a:t>2014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>
                          <a:latin typeface="Times New Roman"/>
                          <a:ea typeface="Times New Roman"/>
                        </a:rPr>
                        <a:t>Численность  чел.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>
                          <a:latin typeface="Times New Roman"/>
                          <a:ea typeface="Times New Roman"/>
                        </a:rPr>
                        <a:t>8 880 124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>
                          <a:latin typeface="Times New Roman"/>
                          <a:ea typeface="Times New Roman"/>
                        </a:rPr>
                        <a:t>9 085 457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>
                          <a:latin typeface="Times New Roman"/>
                          <a:ea typeface="Times New Roman"/>
                        </a:rPr>
                        <a:t>9 932 932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10 406 600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11 503 501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11 612 943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12 108 257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52145" algn="l"/>
                        </a:tabLst>
                      </a:pPr>
                      <a:r>
                        <a:rPr lang="ru-RU" sz="2400" b="1" i="1" dirty="0">
                          <a:latin typeface="Times New Roman"/>
                          <a:ea typeface="Times New Roman"/>
                        </a:rPr>
                        <a:t>12 184 015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1420229"/>
          </a:xfrm>
        </p:spPr>
        <p:txBody>
          <a:bodyPr>
            <a:normAutofit fontScale="90000"/>
          </a:bodyPr>
          <a:lstStyle/>
          <a:p>
            <a:r>
              <a:rPr lang="ru-RU" sz="3600" i="1" u="sng" dirty="0">
                <a:solidFill>
                  <a:schemeClr val="tx1"/>
                </a:solidFill>
              </a:rPr>
              <a:t>Задание 1. </a:t>
            </a:r>
            <a:r>
              <a:rPr lang="ru-RU" sz="3600" i="1" dirty="0">
                <a:solidFill>
                  <a:schemeClr val="tx1"/>
                </a:solidFill>
              </a:rPr>
              <a:t>С помощью графика  проанализировать изменение численности населения Москвы с 1990 по 2015 год.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7346" name="Picture 2" descr="C:\Users\home\Desktop\IMG_8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641" y="5417096"/>
            <a:ext cx="12889431" cy="59204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/>
              <a:t>Построить столбчатую диаграмму изменения численности населения в г.  Якутске, Астрахани, Перми и проанализировать ее.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8370" name="Picture 2" descr="C:\Users\home\Desktop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75" y="1672681"/>
            <a:ext cx="14462125" cy="5328591"/>
          </a:xfrm>
          <a:prstGeom prst="rect">
            <a:avLst/>
          </a:prstGeom>
          <a:noFill/>
        </p:spPr>
      </p:pic>
      <p:pic>
        <p:nvPicPr>
          <p:cNvPr id="58371" name="Picture 3" descr="C:\Users\home\Desktop\IMG_8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85274"/>
            <a:ext cx="8719789" cy="50130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592560"/>
            <a:ext cx="14461808" cy="9654601"/>
          </a:xfrm>
        </p:spPr>
        <p:txBody>
          <a:bodyPr>
            <a:normAutofit lnSpcReduction="10000"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Вероятность  встретить  во время путешествия по стране ребенка до 15 лет составляет 0,11. Сколько детей до 15 лет проживает в 36- тысячном Лихтенштейне?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(Ответ: т.к. вероятность встретить ребенка составляет 0,11,.то из этого следует, что в государстве дети от общего количества жителей составляют 11%,  а , следовательно, в Лихтенштейне 36000х0,11 = 3960 человек дети до 15 лет).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Люксембурге 3 государственных языка: немецкий, французский,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люксембуржский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 85 тысяч жителей Люксембурга из 445 тысяч жителей государства считают своим родным языком –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люксембуржский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(похож на немецкий и голландский,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обогощенный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фрнцузскими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словами), а 160 тыс. из оставшихся – говорят на немецком языке. Какова вероятность того, что случайно встретившийся житель государства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говорит на диалектном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люксембуржском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языке;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б)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говорит на немецком;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говорит на французском.     </a:t>
            </a:r>
            <a:r>
              <a:rPr lang="ru-RU" sz="3100" b="1" dirty="0"/>
              <a:t>  </a:t>
            </a:r>
            <a:endParaRPr lang="ru-RU" sz="3100" dirty="0"/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(Ответ: а)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р=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кол. жителей, говорящих на диалекте /кол. всех жителей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государства=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85тыс./445 тыс. = 0,19;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р=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кол. жителей не говорящих на немецком / кол. всех жителей государства =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= (445-160) тыс./445тыс.=0,64: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р=кол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жителей, говорящих на французском / кол. всех жителей государства =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= (445-(85+160))тыс. / кол. всех жителей государства = 200/445 =0,45</a:t>
            </a:r>
          </a:p>
          <a:p>
            <a:endParaRPr lang="ru-RU" sz="31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060189"/>
          </a:xfrm>
        </p:spPr>
        <p:txBody>
          <a:bodyPr>
            <a:normAutofit/>
          </a:bodyPr>
          <a:lstStyle/>
          <a:p>
            <a:endParaRPr lang="ru-RU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3184848"/>
            <a:ext cx="14461808" cy="7062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/>
              <a:t>Решение:</a:t>
            </a:r>
            <a:endParaRPr lang="ru-RU" sz="2400" dirty="0"/>
          </a:p>
          <a:p>
            <a:pPr>
              <a:buNone/>
            </a:pPr>
            <a:r>
              <a:rPr lang="ru-RU" sz="2400" dirty="0"/>
              <a:t>Так как 18 июля погода хорошая, то 19 июля с вероятностью 0,6 погода хорошая, а с вероятностью 0,4 отличная.</a:t>
            </a:r>
          </a:p>
          <a:p>
            <a:pPr>
              <a:buNone/>
            </a:pPr>
            <a:r>
              <a:rPr lang="ru-RU" sz="2400" dirty="0"/>
              <a:t>Согласно условию, если 19 июля погода хорошая, то 20 июля вероятность хорошей погоды (как вероятность произведения) будет равна 0,6⋅0,6=0,36, а вероятность отличной погоды равна 0,6⋅0,4=0,24. </a:t>
            </a:r>
          </a:p>
          <a:p>
            <a:pPr>
              <a:buNone/>
            </a:pPr>
            <a:r>
              <a:rPr lang="ru-RU" sz="2400" dirty="0"/>
              <a:t>Аналогично, если 19 июля погода отличная, то с вероятностью 0,4⋅0,6=0,24 она будет отличной и 20 июля. Хорошей 20 июля погода в этом случае будет с вероятностью 0,4⋅0,4=0,16.</a:t>
            </a:r>
          </a:p>
          <a:p>
            <a:pPr>
              <a:buNone/>
            </a:pPr>
            <a:r>
              <a:rPr lang="ru-RU" sz="2400" dirty="0"/>
              <a:t>Далее рассуждая аналогично, получаем схему: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Вероятность отличной погоды 21 июля будет </a:t>
            </a:r>
          </a:p>
          <a:p>
            <a:pPr>
              <a:buNone/>
            </a:pPr>
            <a:r>
              <a:rPr lang="ru-RU" sz="2400" dirty="0"/>
              <a:t>(как вероятность суммы) равна </a:t>
            </a:r>
          </a:p>
          <a:p>
            <a:pPr>
              <a:buNone/>
            </a:pPr>
            <a:r>
              <a:rPr lang="ru-RU" sz="2400" dirty="0"/>
              <a:t>0,144+0,144+0,064+0,144=0,496.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2356334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>
                <a:solidFill>
                  <a:schemeClr val="tx1"/>
                </a:solidFill>
              </a:rPr>
              <a:t>На южном острове погода бывает двух типов: отличная и хорошая. На этом острове погода стабильная, то есть установившись утром она не изменяется весь день. Синоптики предвещают туристам, что завтра погода будет такой же, какой была сегодня с вероятностью 0,6. Сегодня 18 июля и погода хорошая. Найдите вероятность того, что 21 июля погода на острове будет отличной.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Схема распределения вероятностей наступления типа погод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2449" y="6641232"/>
            <a:ext cx="3096344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528665"/>
            <a:ext cx="14461808" cy="8718496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№1. Наибольшая ширина озера Байкал 79,5 км, а наименьшая ширина 25 км. Определите среднюю ширину озера. (52,25 км).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№2. Длина береговой линии озера Байкал около 2000 км, а притоков около 500, определите, через какое расстояние в среднем они расположены. (4 км).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№3. Общая площадь 22 островов в Байкале – 716 квадратных километров, определите среднюю площадь одного острова.(32,5 км²).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№4. Самый крупный остров в мире - это Гренландия. Площадь её поверхности равна 2166086 квадратных километров. Гренландия – это отдельное государство и его население 57000 человек. Сколько человек приходится на 1 квадратный километр острова? (0,03 чел./км²).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№5. Самый густо - населённый остров на Земле – остров Ява (Индонезия) Его население более 95 миллионов человек, а площадь 132 тысячи км². Сколько островитян приходится на 1 км² площади в среднем? (720 чел/км²).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132198"/>
          </a:xfrm>
        </p:spPr>
        <p:txBody>
          <a:bodyPr>
            <a:normAutofit/>
          </a:bodyPr>
          <a:lstStyle/>
          <a:p>
            <a:r>
              <a:rPr lang="ru-RU" sz="3600" u="sng" dirty="0"/>
              <a:t>Среднее арифметическое</a:t>
            </a:r>
            <a:endParaRPr lang="ru-RU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45505" y="520553"/>
            <a:ext cx="15049671" cy="97266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Так при изучении темы «Литосфера» в географии рассматриваются столбчатые и круговые диаграммы, градусная мера угла, элементы окружности, проценты, при рассмотрении неравенства экваториального и полярного радиусов как следствие осевого вращения Земли; классификация горных пород по происхождению; изменение температуры с глубиной. Этот материал связан с математическими знаниями.</a:t>
            </a:r>
          </a:p>
          <a:p>
            <a:pPr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Задача №1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Рассчитайте примерную температуру горных пород в угольной шахте, если её глубина 1600 м, а температура слоя земной коры, с которого начинается её повышение, составляет 5◦ С (температура повышается на каждые 100 м на 3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С) </a:t>
            </a:r>
          </a:p>
          <a:p>
            <a:pPr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Задача №2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Постройте круговую диаграмму «Вещественный состав земной коры», показав долю объёма горных пород: магматические - 71%, осадочные - 9%, метаморфические - 20%.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1"/>
            <a:ext cx="14461808" cy="664568"/>
          </a:xfrm>
        </p:spPr>
        <p:txBody>
          <a:bodyPr>
            <a:normAutofit fontScale="90000"/>
          </a:bodyPr>
          <a:lstStyle/>
          <a:p>
            <a:endParaRPr lang="ru-RU" sz="7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592560"/>
            <a:ext cx="14461808" cy="10441159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№1. Оймякон - это самое холодное место на Земле, где постоянно живут люди. Село расположено на востоке Якутии, на левом берегу реки Индигирка. Самая низкая температура, которая была зафиксирована в Северном полушарии, была отмечена именно здесь. Официальный рекорд составил -71,2°C, а летом абсолютный максимум в Оймяконе составил 34,6°C. Вычислите, сколько градусов составляет перепад между зимним и летним максимумом температур. (105,8°С).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№2. Самая высокая температура воздуха наблюдалась в районе Триполи, Северная Африка - +58°С. Самая низкая температура наблюдалась в Антарктиде на станции «Восток»- -89,2°С. Определите амплитуду (перепад) температур между этими данными. Определите среднее арифметическое между этими данными. (147,2°С; 73,6°С).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№3. Сахара – самая большая жаркая пустыня на Земле. Её площадь 9 400 000 квадратных километров почти равна площади США. Сахара располагается на территории Египта, Ливии, Туниса, Алжира, Марокко, Мавритании, Мали, Нигера и Судана. Днём в пустыне очень жарко, песок иногда прогревается и до +80 ° C. А ночью температура может резко упасть до -15°С. Определите среднесуточную температуру в пустыне Сахара. (32,5°С).</a:t>
            </a:r>
          </a:p>
          <a:p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600671"/>
            <a:ext cx="14461808" cy="8646489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курса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географии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известно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подъеме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вверх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снижается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каждые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10,5м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Нормальное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широте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45◦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температуре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0◦С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равно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760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№1.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поверхности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земли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составляет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740мм.рт.ст. 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Рассчитайте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высоте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200 м.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уровнем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моря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200: 10, 5=19,04≈19(р)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Столько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10,5 м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снижение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740-19= 721(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высоте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200 м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уровнем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моря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ЗАДАЧА №2.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      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студентов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отправилась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экскурсию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горы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сколько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изменится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если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они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поднялись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высоту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850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метров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уровнем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моря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если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подножия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горы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было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нормальным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Каким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вершине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850:10,5= 80,95≈819(р)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столько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10,5 м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снижение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760 – 81= 679(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атмосферное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высоте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850м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уровнем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моря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120420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Атмосферное</a:t>
            </a:r>
            <a:r>
              <a:rPr lang="en-US" dirty="0"/>
              <a:t> </a:t>
            </a:r>
            <a:r>
              <a:rPr lang="en-US" dirty="0" err="1"/>
              <a:t>давление</a:t>
            </a:r>
            <a:r>
              <a:rPr lang="en-US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47727" y="2205806"/>
            <a:ext cx="14033180" cy="178594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Математика необходима </a:t>
            </a:r>
            <a:r>
              <a:rPr lang="ru-RU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нахождении географического объекта при помощи широты и долготы.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975" y="562733"/>
            <a:ext cx="14461808" cy="1643074"/>
          </a:xfrm>
        </p:spPr>
        <p:txBody>
          <a:bodyPr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Координаты</a:t>
            </a:r>
            <a:endParaRPr lang="ru-RU" sz="4000" dirty="0"/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7820023" y="4777574"/>
            <a:ext cx="7588094" cy="3679503"/>
          </a:xfrm>
          <a:prstGeom prst="rect">
            <a:avLst/>
          </a:prstGeom>
        </p:spPr>
        <p:txBody>
          <a:bodyPr vert="horz" lIns="158667" tIns="79333" rIns="158667" bIns="79333">
            <a:normAutofit fontScale="77500" lnSpcReduction="20000"/>
          </a:bodyPr>
          <a:lstStyle/>
          <a:p>
            <a:pPr marL="634667" lvl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Пример: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Необходимо определить  объект по его координатам: </a:t>
            </a:r>
            <a:r>
              <a:rPr lang="ru-RU" sz="4000" dirty="0"/>
              <a:t>Широта, долгота: </a:t>
            </a:r>
            <a:r>
              <a:rPr lang="ru-RU" sz="4000" b="1" dirty="0"/>
              <a:t>55.8438, 48.5178</a:t>
            </a:r>
            <a:r>
              <a:rPr lang="ru-RU" sz="4000" dirty="0"/>
              <a:t>. 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4667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помощью географической карты определяем, что этот объект – город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Зеленодольск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4667" marR="0" lvl="0" indent="-444267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4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topography.ltsu.org/topography/t3_clip_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13" y="3848880"/>
            <a:ext cx="3810000" cy="3571875"/>
          </a:xfrm>
          <a:prstGeom prst="rect">
            <a:avLst/>
          </a:prstGeom>
          <a:noFill/>
        </p:spPr>
      </p:pic>
      <p:pic>
        <p:nvPicPr>
          <p:cNvPr id="1028" name="Picture 4" descr="http://topography.ltsu.org/topography/t3_clip_image00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123" y="6920714"/>
            <a:ext cx="3810000" cy="3514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Ноутбук\Desktop\img9.jpg"/>
          <p:cNvPicPr>
            <a:picLocks noChangeAspect="1" noChangeArrowheads="1"/>
          </p:cNvPicPr>
          <p:nvPr/>
        </p:nvPicPr>
        <p:blipFill>
          <a:blip r:embed="rId2" cstate="print"/>
          <a:srcRect t="3774" b="3774"/>
          <a:stretch>
            <a:fillRect/>
          </a:stretch>
        </p:blipFill>
        <p:spPr bwMode="auto">
          <a:xfrm>
            <a:off x="1390603" y="6563524"/>
            <a:ext cx="6516733" cy="3500462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748585" y="6206334"/>
            <a:ext cx="7730970" cy="446945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Сейчас человечество решает много разных вопросов. Это и политика, и экономика, и экология и многое другое. Все это, заставляет человеческий интеллект искать пути решения для того, чтобы управлять сложными системами природы. Здесь на помощь людям приходит прогнозирование.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451580"/>
          </a:xfrm>
        </p:spPr>
        <p:txBody>
          <a:bodyPr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Математика как наука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676223" y="2062930"/>
            <a:ext cx="7318008" cy="4857784"/>
          </a:xfrm>
          <a:prstGeom prst="rect">
            <a:avLst/>
          </a:prstGeom>
        </p:spPr>
        <p:txBody>
          <a:bodyPr vert="horz" lIns="158667" tIns="79333" rIns="158667" bIns="79333">
            <a:normAutofit/>
          </a:bodyPr>
          <a:lstStyle/>
          <a:p>
            <a:pPr marL="634667" marR="0" lvl="0" indent="-444267" algn="just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Какие бы крупные изменения не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происходили за тысячи лет с человеческой цивилизацией, все время на помощь людям приходила математика. Ведь все события, происходящие с человечеством, не могли обойти стороной науку. Менялось общество, менялась и наука.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08" name="Picture 4" descr="https://ds02.infourok.ru/uploads/ex/0c7c/00048cd3-d240bbaa/img8.jpg"/>
          <p:cNvPicPr>
            <a:picLocks noChangeAspect="1" noChangeArrowheads="1"/>
          </p:cNvPicPr>
          <p:nvPr/>
        </p:nvPicPr>
        <p:blipFill>
          <a:blip r:embed="rId3" cstate="print"/>
          <a:srcRect t="24693" r="7400" b="3826"/>
          <a:stretch>
            <a:fillRect/>
          </a:stretch>
        </p:blipFill>
        <p:spPr bwMode="auto">
          <a:xfrm>
            <a:off x="8748717" y="2348682"/>
            <a:ext cx="6286544" cy="3639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ello_html_m5f6f457a.jpg"/>
          <p:cNvPicPr>
            <a:picLocks noGrp="1"/>
          </p:cNvPicPr>
          <p:nvPr>
            <p:ph idx="1"/>
          </p:nvPr>
        </p:nvPicPr>
        <p:blipFill>
          <a:blip r:embed="rId2" cstate="print"/>
          <a:srcRect l="12034" t="8684" r="14313" b="8486"/>
          <a:stretch>
            <a:fillRect/>
          </a:stretch>
        </p:blipFill>
        <p:spPr bwMode="auto">
          <a:xfrm>
            <a:off x="833537" y="5561112"/>
            <a:ext cx="5112568" cy="5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ello_html_6b828539.jpg"/>
          <p:cNvPicPr/>
          <p:nvPr/>
        </p:nvPicPr>
        <p:blipFill>
          <a:blip r:embed="rId3" cstate="print"/>
          <a:srcRect l="9138" t="15260" r="2435" b="11039"/>
          <a:stretch>
            <a:fillRect/>
          </a:stretch>
        </p:blipFill>
        <p:spPr bwMode="auto">
          <a:xfrm>
            <a:off x="9042449" y="5921152"/>
            <a:ext cx="6696744" cy="505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1489" y="808003"/>
            <a:ext cx="691276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«Белочка». Единичный отрезок – 2 клетки.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(3; -5), (4; -3,5), (4; -2,5), (3; -0,5), (2; 0,5), (3; 1,5), (0; 3), (-1; 3.5), (-1,5; 4),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(1,5; 4,5), (-2; 5), (-2; 4,5), (-2,5; 5), (-2; 4), (-2; 3,5), (-2,5; 3), (-3; 1,5),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(-1,5; 1),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(-1; 1,5), (-0,5; 0,5), (-0,5; 0), (-1,5; -1), (-2; -2), (-1,5; -2), (-0,5; -1), (0; -1), (0,5, -2),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(-0,5; -2), (-1,5; -3), (-1,5; -4), (-1; -5), (0; -5,5), (-0,5; -5,7), (-2; -5,5), (-2,5; -6), (2; -6),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(2,5; -5,7), (3,5; -6), (4,5; -5,5), (5,5; -4,5), (5,5; -3), (5; 0), (5,5; 2), (6,5; 2), (6; 4); (3,5; 5,5), (1,5; 4,5), (1; 3,5), (1; 2,5), (2; 0,5).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890321" y="1069810"/>
            <a:ext cx="770485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«Окунь».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Единичный отрезок – 1клетка.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11; 3), (-9; 3), (-8; 1), (-8; 0), (-10; -2), (-13;-2), (-15; 0), (-14; 2), (-9; 6), (-7; 7),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(-5; 7),  (3; 4), (5; 5), (1; 7), (-2;10), (-4; 9),  (-5; 7), (6; 3), (8; 4), (11; 6), (13; 6), (13; 5), (11; 2), (11; 1), (13; -2), (13; -3), (11; -3), (7; 0), (4; 0), (2; -2), (4;-3), (5;-3), (6;-2), (5;-1), (3;-1), (2;-2), (-4;-3), (-5; -3), (-4; -5), (-3; -6), (-2; -5), (-2; -4), (-4; -3),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(-6; -3), (-10; -2).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Плавник:(-8; -1), (-6; 0), (-5; 0), (-4; -1),(-6; -2), (-8; -2).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Глаз: (-12; 1), (-12; 2), (-11; 2),(-11; 1), (-12; 1).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744689"/>
            <a:ext cx="14461808" cy="85024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Таким образом, математика встречается в географии: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 в масштабировании; в определении масштаба;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в вычислении количества жителей населённого пункта;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в вычислении плотности населения;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в измерении географических объектов (например, измерение горных высот или низменностей);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при обозначении географических координат (широта и долгота); 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при нахождении географического объекта при помощи широты и долготы;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• при вычислении площади географических объектов.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Приведённые примеры показывают, что между математикой и географией существует связь, которая проявляется в разных аспектах.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4"/>
            <a:ext cx="14461808" cy="1708261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37" y="6063458"/>
            <a:ext cx="7389446" cy="421484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География столетиями накапливала факты и ее главная задача состояла в том, чтобы шаг за шагом создавать картину поверхности земного шара, т.е. нанести на карту и описать берега материков и островов, горы, реки, озера и т.д.</a:t>
            </a:r>
          </a:p>
          <a:p>
            <a:pPr algn="just">
              <a:buNone/>
            </a:pPr>
            <a:endParaRPr lang="ru-RU" sz="3200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451580"/>
          </a:xfrm>
        </p:spPr>
        <p:txBody>
          <a:bodyPr/>
          <a:lstStyle/>
          <a:p>
            <a:pPr algn="ctr"/>
            <a:r>
              <a:rPr lang="ru-RU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География как наука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819099" y="2134368"/>
            <a:ext cx="7389446" cy="3143272"/>
          </a:xfrm>
          <a:prstGeom prst="rect">
            <a:avLst/>
          </a:prstGeom>
        </p:spPr>
        <p:txBody>
          <a:bodyPr vert="horz" lIns="158667" tIns="79333" rIns="158667" bIns="79333">
            <a:normAutofit/>
          </a:bodyPr>
          <a:lstStyle/>
          <a:p>
            <a:pPr marL="634667" marR="0" lvl="0" indent="-444267" algn="just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В течение многих веков география существовала как описательно-познавательная наука, географы открывали и описывали ранее неизвестные страны и земли. </a:t>
            </a:r>
          </a:p>
          <a:p>
            <a:pPr marL="634667" marR="0" lvl="0" indent="-444267" algn="just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02" name="Picture 2" descr="C:\Users\Ноутбук\Desktop\img3.jpg"/>
          <p:cNvPicPr>
            <a:picLocks noChangeAspect="1" noChangeArrowheads="1"/>
          </p:cNvPicPr>
          <p:nvPr/>
        </p:nvPicPr>
        <p:blipFill>
          <a:blip r:embed="rId2" cstate="print"/>
          <a:srcRect l="10843" t="19277"/>
          <a:stretch>
            <a:fillRect/>
          </a:stretch>
        </p:blipFill>
        <p:spPr bwMode="auto">
          <a:xfrm>
            <a:off x="9320221" y="2277244"/>
            <a:ext cx="5286412" cy="3589760"/>
          </a:xfrm>
          <a:prstGeom prst="rect">
            <a:avLst/>
          </a:prstGeom>
          <a:noFill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24687" t="18342" r="32656" b="24991"/>
          <a:stretch>
            <a:fillRect/>
          </a:stretch>
        </p:blipFill>
        <p:spPr bwMode="auto">
          <a:xfrm>
            <a:off x="1462041" y="5349078"/>
            <a:ext cx="650085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География как наука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90538" y="2348683"/>
            <a:ext cx="13930409" cy="2643205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Современная география – это целая “семья” наук, которые изучают природу, законы развития хозяйства, условия жизни населения.  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ru-RU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 l="71093" t="46484" r="14844" b="34971"/>
          <a:stretch>
            <a:fillRect/>
          </a:stretch>
        </p:blipFill>
        <p:spPr bwMode="auto">
          <a:xfrm>
            <a:off x="1462041" y="4206070"/>
            <a:ext cx="606711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7534271" y="3205938"/>
            <a:ext cx="7358114" cy="7215238"/>
          </a:xfrm>
          <a:prstGeom prst="rect">
            <a:avLst/>
          </a:prstGeom>
        </p:spPr>
        <p:txBody>
          <a:bodyPr vert="horz" lIns="158667" tIns="79333" rIns="158667" bIns="79333">
            <a:normAutofit fontScale="70000" lnSpcReduction="20000"/>
          </a:bodyPr>
          <a:lstStyle/>
          <a:p>
            <a:pPr marL="634667" marR="0" lvl="0" indent="-444267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настоящее время происходит более подробное изучение поверхности планеты, дна океана, внутренних частей Земли, изучение климатических явлений с помощью современных приборов и знаний. При изучении Земли активно применяются не только географические методы и знания, но и достижения многих других наук,</a:t>
            </a:r>
            <a:r>
              <a:rPr kumimoji="0" lang="ru-RU" sz="4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частности, математики.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совершенствование умений решать задачи по следующим темам: « Натуральные числа», «Действия с десятичными  и обыкновенными дробями», «НОД и НОК», «Проценты», «Действия с положительными и отрицательными числами», «Масштаб»,  « Площади фигур», « Среднее арифметическое»;</a:t>
            </a:r>
          </a:p>
          <a:p>
            <a:pPr lvl="0"/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развитие умений работать  с источниками информации, компьютерными программами.</a:t>
            </a:r>
          </a:p>
          <a:p>
            <a:pPr lvl="0"/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Расширение кругозора более глубокое знакомство с  общей географией и географией России.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Практическая значимость: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19099" y="2134368"/>
            <a:ext cx="14461808" cy="7720329"/>
          </a:xfrm>
        </p:spPr>
        <p:txBody>
          <a:bodyPr>
            <a:normAutofit/>
          </a:bodyPr>
          <a:lstStyle/>
          <a:p>
            <a:pPr algn="just"/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При помощи математики дети могут: считать и пересчитывать население земли, площади государств и городов; создавать карты; измерять высоту гор, глубину морей и океанов; определять координаты любых объектов, а значит летать на ракетах, самолетах, плавать на кораблях, ездить на автомобилях; наблюдать за погодой и делать прогнозы; изучать другие миры.</a:t>
            </a:r>
          </a:p>
          <a:p>
            <a:pPr algn="just"/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Таким образом, география и математика очень тесно взаимодействуют между собой. Могу точно сказать, что без применения математических вычислений нельзя изучить подробно такую науку как география, особенно, в практическом её применении.</a:t>
            </a:r>
          </a:p>
          <a:p>
            <a:pPr algn="just"/>
            <a:endParaRPr lang="ru-RU" dirty="0"/>
          </a:p>
        </p:txBody>
      </p:sp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58667" tIns="79333" rIns="158667" bIns="79333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528665"/>
            <a:ext cx="14461808" cy="8718496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№1. Лена – самая длинная  из рек России, текущих под одним названием.  Её длина составляет 4400 км, что на 750 км больше, чем Обь.   Самая длинная река Европы – Волга, она на 119 км меньше Оби, но на 44 км больше  Енисея. Используя эти данные,  найдите длины самых   великих  рек России и заполните таблицу.(Обь – 3650, Волга – 3459, Енисей – 3503).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№2. Одной из самых высоких вершин на Земле является гора Эверест (Джомолунгма)  в Гималаях, её высота составляет 8848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м.Самая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глубокая впадина – Марианская, в Тихом океане, её глубина составляет  11035 м. Найдите расстояние между этими географическими рекордами и дайте ответ в различных единицах длины (километрах, метрах, милях, аршинах, дециметрах и сантиметрах). (19883 м).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№3. Самый большой океан на Земле – Тихий, его площадь составляет 178680000 км², он больше Атлантического океана на 87020000 км² и больше Индийского на 102510000 км². Самый маленький на Земле океан – Северный Ледовитый, он меньше Индийского на 61420000 км².  Найдите площади Атлантического, Индийского, Северного Ледовитого  и  Мирового  океанов, если известно, что Мировой океан – это все известные океаны вместе взятые.(Мировой океан – 361260000 км²).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№4. Одна малоизвестная особенность отличает Байкал от иных геологических структур земного шара.   Если  суммировать наибольшую высоту горных хребтов, окружающих озеро (2840 м), наибольшую глубину (1637 м) и наибольшую мощность осадков байкальской впадины (8500 м), то получается амплитуда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прогибания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земной коры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рифтовой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щели) под Байкалом  в _____  метров.  На  сколько метров она  превышает  самую большую глубину океанского ложа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Марианский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желоб, глубина которого 11022 метра? (1955 м).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91617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 Действия с натуральными числами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03434" y="1312641"/>
            <a:ext cx="14461808" cy="893452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№1.Евразия самый большой материк на Земле, его площадь  примерно 54,5 тысячи км².  Найдите площади  остальных материков  зная, что  Африка в 1,8 раза меньше Евразии, Северная Америка в 1, 25 раза меньше Африки, а  Южная Америка в 1, 26 раза  меньше Северной и почти в 2 раза больше Австралии.  Найдите площадь Антарктиды, если сумма  площади всех материков составляет 148,5 тысяч км².   (10,6 тыс. км²).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№2. Самый широкий пролив на Земле Магелланов – 1120 км он лежит между Южной Америкой и Антарктидой. Самый узкий судоходный пролив мире - Малый Бельт, он соединяет Балтийское море с проливом Каттегат и отделяет остров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Фюн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полуострова Ютландия (Дания)и в самом узком месте около 0,5 км. Во сколько раз Магелланов пролив больше Малого Бельта? ( в 2240 раз).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№3. Максимальная глубина озера Байкал – 1640 метров, по данным учёных глубина озера продолжает увеличиваться. Также продолжают расходиться и берега озера, ежегодно на 2 см. Какова будет максимальная ширина озера через 100 лет, если сейчас она  79,5 м. (81,5 м).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№4. Самое крупное течение в океане – течение Западных ветров,  его длина  30 тысяч километров, а скорость  движения воды в нём  3,5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км\ч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Через сколько дней капля воды, пройдёт всю длину этого течения? ( Приблизительно 357 суток).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434" y="468475"/>
            <a:ext cx="14461808" cy="1060190"/>
          </a:xfrm>
        </p:spPr>
        <p:txBody>
          <a:bodyPr>
            <a:normAutofit/>
          </a:bodyPr>
          <a:lstStyle/>
          <a:p>
            <a:r>
              <a:rPr lang="ru-RU" sz="3600" dirty="0"/>
              <a:t> Действия с десятичными дробями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ЕГЭ</Template>
  <TotalTime>3672</TotalTime>
  <Words>2627</Words>
  <Application>Microsoft Office PowerPoint</Application>
  <PresentationFormat>Произвольный</PresentationFormat>
  <Paragraphs>187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Times New Roman</vt:lpstr>
      <vt:lpstr>Wingdings 3</vt:lpstr>
      <vt:lpstr>Lucida Sans Unicode</vt:lpstr>
      <vt:lpstr>Calibri</vt:lpstr>
      <vt:lpstr>Verdana</vt:lpstr>
      <vt:lpstr>Wingdings 2</vt:lpstr>
      <vt:lpstr>ЕГЭ</vt:lpstr>
      <vt:lpstr>ФЦПРО-ЕГЭ</vt:lpstr>
      <vt:lpstr>Открытая</vt:lpstr>
      <vt:lpstr>«МАТЕМАТИКА  в  ГЕОГРАФИИ»</vt:lpstr>
      <vt:lpstr>Слайд 2</vt:lpstr>
      <vt:lpstr>  Математика как наука</vt:lpstr>
      <vt:lpstr>  География как наука</vt:lpstr>
      <vt:lpstr>  География как наука</vt:lpstr>
      <vt:lpstr>Практическая значимость:</vt:lpstr>
      <vt:lpstr>Слайд 7</vt:lpstr>
      <vt:lpstr>   Действия с натуральными числами </vt:lpstr>
      <vt:lpstr> Действия с десятичными дробями</vt:lpstr>
      <vt:lpstr>Действия с рациональными числами</vt:lpstr>
      <vt:lpstr> Площади и объёмы фигур</vt:lpstr>
      <vt:lpstr> Медленный сток воды с вершины склона вниз с террасы на террасу позволяет выращивать даже влаголюбивые культуры. В Юго-Восточной Азии террасное земледелие широко применяется для производства риса, а в Средиземноморье - для выращивания винограда и оливковых деревьев. Возделывание культур на террасах повышает урожайность, но требует тяжелого ручного труда. </vt:lpstr>
      <vt:lpstr>  Проценты </vt:lpstr>
      <vt:lpstr>3. На сколько процентов сократилась посевная площадь после того, как земледелец устроил террасы? Ответ округлите до десятых</vt:lpstr>
      <vt:lpstr>Масштаб</vt:lpstr>
      <vt:lpstr>Слайд 16</vt:lpstr>
      <vt:lpstr>Слайд 17</vt:lpstr>
      <vt:lpstr>Слайд 18</vt:lpstr>
      <vt:lpstr>Статистика</vt:lpstr>
      <vt:lpstr>Слайд 20</vt:lpstr>
      <vt:lpstr>Задание 1. С помощью графика  проанализировать изменение численности населения Москвы с 1990 по 2015 год. </vt:lpstr>
      <vt:lpstr>   Построить столбчатую диаграмму изменения численности населения в г.  Якутске, Астрахани, Перми и проанализировать ее.   </vt:lpstr>
      <vt:lpstr>Слайд 23</vt:lpstr>
      <vt:lpstr>   На южном острове погода бывает двух типов: отличная и хорошая. На этом острове погода стабильная, то есть установившись утром она не изменяется весь день. Синоптики предвещают туристам, что завтра погода будет такой же, какой была сегодня с вероятностью 0,6. Сегодня 18 июля и погода хорошая. Найдите вероятность того, что 21 июля погода на острове будет отличной. </vt:lpstr>
      <vt:lpstr>Среднее арифметическое</vt:lpstr>
      <vt:lpstr>Слайд 26</vt:lpstr>
      <vt:lpstr>Слайд 27</vt:lpstr>
      <vt:lpstr>Атмосферное давление. </vt:lpstr>
      <vt:lpstr>   Координаты</vt:lpstr>
      <vt:lpstr>Слайд 30</vt:lpstr>
      <vt:lpstr>Заключение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СЛУЖЕБНО-ДЕЛОВОЙ ЭТИКЕТ</dc:title>
  <dc:creator>User</dc:creator>
  <cp:lastModifiedBy>home</cp:lastModifiedBy>
  <cp:revision>220</cp:revision>
  <cp:lastPrinted>1601-01-01T00:00:00Z</cp:lastPrinted>
  <dcterms:created xsi:type="dcterms:W3CDTF">2013-02-04T13:44:22Z</dcterms:created>
  <dcterms:modified xsi:type="dcterms:W3CDTF">2024-02-07T17:58:58Z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