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72" r:id="rId11"/>
    <p:sldId id="273" r:id="rId12"/>
    <p:sldId id="274" r:id="rId13"/>
    <p:sldId id="275" r:id="rId14"/>
    <p:sldId id="271" r:id="rId15"/>
    <p:sldId id="276" r:id="rId16"/>
    <p:sldId id="277" r:id="rId17"/>
    <p:sldId id="278" r:id="rId18"/>
    <p:sldId id="287" r:id="rId19"/>
    <p:sldId id="25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6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hkola354.clan.su/sob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3573016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Составил: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Бакеева</a:t>
            </a:r>
            <a:r>
              <a:rPr lang="ru-RU" sz="2400" b="1" dirty="0" smtClean="0">
                <a:solidFill>
                  <a:schemeClr val="bg1"/>
                </a:solidFill>
              </a:rPr>
              <a:t> Ю. В.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МБОУ СОШ № 3 им. Т. </a:t>
            </a:r>
            <a:r>
              <a:rPr lang="ru-RU" sz="2400" b="1" dirty="0" err="1" smtClean="0">
                <a:solidFill>
                  <a:schemeClr val="bg1"/>
                </a:solidFill>
              </a:rPr>
              <a:t>Гиззата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Г. Агрыз РТ</a:t>
            </a: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2017г.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freeppt.ru/MyShablony/1Sep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3048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990600"/>
            <a:ext cx="8458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Критерии оценок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Диктант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«5»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нет ошибок;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«4»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 более 2-х ошибок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или 1ошибка и 2 исправления;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 более 4-х ошибок;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«2»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- 5 и более ошибок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2" descr="https://ds03.infourok.ru/uploads/ex/0b2d/0001dfec-923bc58c/im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149080"/>
            <a:ext cx="2892829" cy="2169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freeppt.ru/MyShablony/1Sep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304800"/>
            <a:ext cx="851567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01281" y="1219200"/>
            <a:ext cx="8285519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Орфографическое задание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«5»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выполнено без ошибок;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«4»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задание выполнено полностью,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1 ошибка или 1-2 исправления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не полостью выполнено задание или полностью выполнено, но 2 ошибки;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«2»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невыполненное задание.</a:t>
            </a:r>
          </a:p>
        </p:txBody>
      </p:sp>
      <p:pic>
        <p:nvPicPr>
          <p:cNvPr id="31748" name="Picture 4" descr="http://starodubceva.ucoz.ru/_si/0/63852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653136"/>
            <a:ext cx="1295069" cy="1935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freeppt.ru/MyShablony/1Sep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3048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Словарный диктант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«5»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без ошибок;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«4»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 ошибка;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- 2 ошибки;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«2»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- 3-5 ошибок.</a:t>
            </a:r>
          </a:p>
        </p:txBody>
      </p:sp>
      <p:pic>
        <p:nvPicPr>
          <p:cNvPr id="32772" name="Picture 4" descr="http://i075.radikal.ru/1604/11/95abfc27a5c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freeppt.ru/MyShablony/1Sep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3048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           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Контрольная работа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«5»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безошибочно выполнены все задания;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«4»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выполнено правильно не менее 3/4 всех заданий;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выполнено не менее ½ заданий;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«2»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ученик не справился с большинством заданий.</a:t>
            </a:r>
          </a:p>
        </p:txBody>
      </p:sp>
      <p:pic>
        <p:nvPicPr>
          <p:cNvPr id="33796" name="Picture 4" descr="http://чайковскийрайон.рф/upload/medialibrary/33b/33b381d9cf6fe81d0c78ecd2c0cf34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627784" cy="196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freeppt.ru/MyShablony/1Sep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3048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МАТЕМАТИКА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Письменная работа,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содержащая только примеры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«5»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вся работа выполнена безошибочно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и нет исправлений;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«4»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допущены 1-2 вычислительные ошибки;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допущены 3-4 вычислительные ошибки;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«2»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допущены 5 и более вычислительных ошибок.</a:t>
            </a:r>
          </a:p>
        </p:txBody>
      </p:sp>
      <p:pic>
        <p:nvPicPr>
          <p:cNvPr id="29700" name="Picture 4" descr="http://комплимент.рф/media/catalog/product/cache/1/image/9df78eab33525d08d6e5fb8d27136e95/t/v/tvoya_otsenka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376734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MyShablony/1Sep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3048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МАТЕМАТИКА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Письменная работа, содержащая только задачи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«5»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задачи решены и нет исправлений;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«4»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нет ошибок в ходе решения задач, но допущены 1-2 вычислительные ошибки;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хотя бы одна ошибка в ходе решения задачи и 1 вычислительная ошибка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если вычислительных ошибок нет, но не решена 1 задача;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«2»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допущена ошибка в ходе решения 2-х задач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допущена ошибка в ходе решения задачи и 2 вычислительные ошибки.</a:t>
            </a:r>
          </a:p>
        </p:txBody>
      </p:sp>
      <p:pic>
        <p:nvPicPr>
          <p:cNvPr id="38914" name="Picture 2" descr="http://img.likeness.ru/uploads/users/12992/14712029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18954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MyShablony/1Sep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3048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МАТЕМАТИКА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534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Комбинированная контрольная работа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 задача, примеры и задание другого вида)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«5»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вся работа выполнена безошибочно и нет исправлений;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«4»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допущены 1-2 вычислительные ошибки;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допущены ошибки в ходе решения задачи при правильном выполнении всех заданий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допущены 3-4 вычислительные ошибки;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«2»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допущена ошибка в ходе решения задачи и хотя бы одна вычислительная ошибка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 решении задач и примеров допущено более 5 вычислительных ошибок.</a:t>
            </a:r>
          </a:p>
        </p:txBody>
      </p:sp>
      <p:pic>
        <p:nvPicPr>
          <p:cNvPr id="37890" name="Picture 2" descr="http://static3.depositphotos.com/1001800/168/i/950/depositphotos_1683289-Numb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451572" cy="1634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MyShablony/1Sep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3048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МАТЕМАТИКА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Математический  диктант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«5»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вся работа выполнена безошибочно и нет исправлений;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«4»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 выполнена 1/5 часть примеров от их общего числа;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 выполнена 1/4 часть примеров от их общего числа;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«2»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 выполнена 1/2 часть примеров от их общего числа;</a:t>
            </a:r>
          </a:p>
        </p:txBody>
      </p:sp>
      <p:pic>
        <p:nvPicPr>
          <p:cNvPr id="36866" name="Picture 2" descr="https://qna.center/storage/photos/grande36/617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252523" cy="1323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531302" y="3232245"/>
          <a:ext cx="6081395" cy="1261872"/>
        </p:xfrm>
        <a:graphic>
          <a:graphicData uri="http://schemas.openxmlformats.org/drawingml/2006/table">
            <a:tbl>
              <a:tblPr/>
              <a:tblGrid>
                <a:gridCol w="969010"/>
                <a:gridCol w="2524125"/>
                <a:gridCol w="25882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1 полугодие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2 полугодие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«3»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25 – 29 слов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40 – 44 слова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«4»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30 – 34 слова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45 – 49 слова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«5»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от 35 слов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От 50 слов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freeppt.ru/MyShablony/1Sep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548680"/>
            <a:ext cx="518457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400" b="1" i="1" dirty="0" smtClean="0">
                <a:solidFill>
                  <a:srgbClr val="7030A0"/>
                </a:solidFill>
              </a:rPr>
              <a:t>ЧТЕНИЕ</a:t>
            </a:r>
          </a:p>
          <a:p>
            <a:pPr lvl="0" algn="ctr">
              <a:spcBef>
                <a:spcPct val="0"/>
              </a:spcBef>
              <a:defRPr/>
            </a:pPr>
            <a:endParaRPr lang="ru-RU" sz="3400" b="1" i="1" dirty="0" smtClean="0">
              <a:solidFill>
                <a:srgbClr val="7030A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2 класс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0" y="2636912"/>
          <a:ext cx="8568952" cy="2804160"/>
        </p:xfrm>
        <a:graphic>
          <a:graphicData uri="http://schemas.openxmlformats.org/drawingml/2006/table">
            <a:tbl>
              <a:tblPr/>
              <a:tblGrid>
                <a:gridCol w="1872208"/>
                <a:gridCol w="3384376"/>
                <a:gridCol w="3312368"/>
              </a:tblGrid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оценка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полугодие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полугодие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– 29 слов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 – 44 слова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– 34 слова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 – 49 слова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 35 слов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о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 </a:t>
                      </a: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слов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loudexia.com/data_images/56ab9c0c49b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900igr.net/datai/doshkolnoe-obrazovanie/Vospitanie-detej/0001-002-Roditelskoe-sobranie-po-teme-Ottsy-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1" y="0"/>
            <a:ext cx="91662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ВОПРОС:</a:t>
            </a:r>
          </a:p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«Что значит для вас школьная отметка вашего ребёнка?»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15366" name="Picture 6" descr="http://mamontovaluda.ucoz.ru/kak_otnositsja_k_otmetkam_rebjo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09120"/>
            <a:ext cx="2971056" cy="188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playcast.ru/uploads/2015/08/28/14855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879" cy="68580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71600" y="836712"/>
            <a:ext cx="7272808" cy="3455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Как воспринимать  отметки ребёнка? </a:t>
            </a:r>
            <a:br>
              <a:rPr kumimoji="0" lang="ru-RU" sz="17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7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00200" y="4800600"/>
            <a:ext cx="5867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Памятка для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5/08/28/14855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879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83768" y="620688"/>
            <a:ext cx="5184576" cy="2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относиться к отметкам ребёнка.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2276872"/>
            <a:ext cx="6984776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ругайте своего ребёнка за плохую  отметку. Ему очень хочется быть в ваших глазах хорошим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быть хорошим не получается, ребёнок начинает 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врать и изворачиваться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избежать наказания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5/08/28/14855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879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304800"/>
            <a:ext cx="5688632" cy="963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относиться к отметкам ребёнка.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59632" y="2276872"/>
            <a:ext cx="6984776" cy="40477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Сочувствуйте своему ребёнку, если он долго трудился, но результат его труда не высок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Объясните ему, что важен не только высокий результат. Больше важны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знания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которые он сможет                       приобрести в результате                    ежедневного, упорного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5/08/28/14855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879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39752" y="548680"/>
            <a:ext cx="5616624" cy="289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относиться к отметкам ребёнка.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03648" y="1772816"/>
            <a:ext cx="6408712" cy="4780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заставляйте своего ребёнка вымаливать себе оценку в конце четверти ради вашего душевного спокойствия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учите своего ребёнка ловчить, унижаться и приспосабливаться ради положительного результата в виде высокой отметки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5/08/28/14855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879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43808" y="304800"/>
            <a:ext cx="518457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относиться к отметкам ребёнка?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03648" y="1484784"/>
            <a:ext cx="6264696" cy="5068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Никогда не выражайте сомнений по поводу объективности выставленной вашему                  ребёнку оценки вслух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Есть сомнения - идите в школу        (к учителю) и попытайтесь объективно разобраться в ситуации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обвиняйте беспричинно других              взрослых и  одноклассников в                   проблемах собственного ребёнка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Рисунок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581400"/>
            <a:ext cx="12192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5/08/28/14855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79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95736" y="304800"/>
            <a:ext cx="590465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относиться к отметкам ребёнка.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15616" y="1700808"/>
            <a:ext cx="6696744" cy="477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Поддерживайте ребёнка в его, пусть не очень значительных, но победах над собой, над своей ленью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Демонстрируйте положительные результаты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своего труда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чтобы ребёнку хотелось вам подражать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5/08/28/14855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879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95736" y="304800"/>
            <a:ext cx="576064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относиться к отметкам ребёнка?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75656" y="1844824"/>
            <a:ext cx="6336704" cy="4555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Устраивайте праздники по случаю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получения отличной отметки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Хорошее, как и плохое, запоминается ребёнком надолго и его хочется    повторить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ребёнок получает хорошую  отметку ради того, чтобы его             отметили. Вскоре это                                   станет привычкой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5/08/28/14855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9" y="0"/>
            <a:ext cx="914887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51720" y="304800"/>
            <a:ext cx="5616624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Помните об этом!!!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47664" y="1219200"/>
            <a:ext cx="6336704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Научить рёбёнка самостоятельно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учиться,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научить добывать знания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Ваша родительская обязанность!!!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Статья 52                                «Закон «Закон об образовании»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doshkolnoe-obrazovanie/Vospitanie-detej/0001-002-Roditelskoe-sobranie-po-teme-Ottsy-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1" cy="6858000"/>
          </a:xfrm>
          <a:prstGeom prst="rect">
            <a:avLst/>
          </a:prstGeom>
          <a:noFill/>
        </p:spPr>
      </p:pic>
      <p:pic>
        <p:nvPicPr>
          <p:cNvPr id="5" name="Rectangl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1742" y="188640"/>
            <a:ext cx="6952258" cy="638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313" y="5857875"/>
            <a:ext cx="3429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. Киплинг</a:t>
            </a:r>
            <a:endParaRPr lang="ru-RU" sz="3200" dirty="0">
              <a:latin typeface="Arial" charset="0"/>
            </a:endParaRPr>
          </a:p>
        </p:txBody>
      </p:sp>
      <p:pic>
        <p:nvPicPr>
          <p:cNvPr id="7" name="Picture 4" descr="Карандаш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168" y="4149080"/>
            <a:ext cx="1533732" cy="22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Глобус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42874"/>
            <a:ext cx="1850886" cy="22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doshkolnoe-obrazovanie/Vospitanie-detej/0001-002-Roditelskoe-sobranie-po-teme-Ottsy-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entury Gothic" pitchFamily="34" charset="0"/>
              </a:rPr>
              <a:t>Тема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entury Gothic" pitchFamily="34" charset="0"/>
              </a:rPr>
              <a:t>родительского собрания:</a:t>
            </a:r>
            <a:endParaRPr lang="ru-RU" sz="4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13285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i="1" dirty="0" smtClean="0">
                <a:solidFill>
                  <a:srgbClr val="7030A0"/>
                </a:solidFill>
              </a:rPr>
              <a:t>«Критерии оценок</a:t>
            </a:r>
          </a:p>
          <a:p>
            <a:pPr algn="ctr">
              <a:defRPr/>
            </a:pPr>
            <a:r>
              <a:rPr lang="ru-RU" sz="6000" b="1" i="1" dirty="0" smtClean="0">
                <a:solidFill>
                  <a:srgbClr val="7030A0"/>
                </a:solidFill>
              </a:rPr>
              <a:t> во 2 классе.  </a:t>
            </a:r>
          </a:p>
          <a:p>
            <a:pPr algn="ctr">
              <a:defRPr/>
            </a:pPr>
            <a:r>
              <a:rPr lang="ru-RU" sz="6000" b="1" i="1" dirty="0" smtClean="0">
                <a:solidFill>
                  <a:srgbClr val="7030A0"/>
                </a:solidFill>
              </a:rPr>
              <a:t> Отношение к ней.»</a:t>
            </a:r>
            <a:endParaRPr lang="en-US" sz="6000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doshkolnoe-obrazovanie/Vospitanie-detej/0001-002-Roditelskoe-sobranie-po-teme-Ottsy-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Что такое оценка и отметка?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Отметка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– цифра, выражающая степень освоения учащимся образовательной программы. Отметки также зовутся баллами. Они выставляются в школьный журнал и дневник ученика. В России система отметок пятибалльная, где высшим показателем является «5».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Оценкой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в переносном смысле может называться и отметка. Но в общем значении под оценкой понимается сжатое или развернутое </a:t>
            </a:r>
            <a:r>
              <a:rPr lang="ru-RU" sz="2800" u="sng" dirty="0" smtClean="0">
                <a:solidFill>
                  <a:srgbClr val="002060"/>
                </a:solidFill>
              </a:rPr>
              <a:t>суждение</a:t>
            </a:r>
            <a:r>
              <a:rPr lang="ru-RU" sz="2800" dirty="0" smtClean="0">
                <a:solidFill>
                  <a:srgbClr val="002060"/>
                </a:solidFill>
              </a:rPr>
              <a:t> о достижениях учащегося. Критерием при этом являются требования образовательной программы.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doshkolnoe-obrazovanie/Vospitanie-detej/0001-002-Roditelskoe-sobranie-po-teme-Ottsy-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1" cy="6858000"/>
          </a:xfrm>
          <a:prstGeom prst="rect">
            <a:avLst/>
          </a:prstGeom>
          <a:noFill/>
        </p:spPr>
      </p:pic>
      <p:pic>
        <p:nvPicPr>
          <p:cNvPr id="18434" name="Picture 2" descr="http://ar.gov.ru/img/reforma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20688"/>
            <a:ext cx="475252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doshkolnoe-obrazovanie/Vospitanie-detej/0001-002-Roditelskoe-sobranie-po-teme-Ottsy-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6672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800" b="1" dirty="0" smtClean="0">
                <a:solidFill>
                  <a:srgbClr val="0070C0"/>
                </a:solidFill>
              </a:rPr>
              <a:t>Проверка и оценка знаний — составная часть процесса обучения, осуществляется путем систематического контроля за учебной деятельностью учащихся, на уроках и дома с помощью устных, письменных,  практических заданий. </a:t>
            </a:r>
          </a:p>
          <a:p>
            <a:endParaRPr lang="ru-RU" sz="2800" dirty="0" smtClean="0"/>
          </a:p>
          <a:p>
            <a:r>
              <a:rPr lang="ru-RU" sz="2800" dirty="0" smtClean="0"/>
              <a:t>      </a:t>
            </a:r>
            <a:r>
              <a:rPr lang="ru-RU" sz="2800" b="1" dirty="0" smtClean="0">
                <a:solidFill>
                  <a:srgbClr val="00B050"/>
                </a:solidFill>
              </a:rPr>
              <a:t>С помощью проверки и оценки выявляются знания, которые усвоили школьники на каждом этапе обучения, достижения и недостатки в подготовке учащихся,  выставляются текущие, четвертные и годовые отметки, проходит аттестация учащихся, перевод их из класса в класс, определяется готовность к дальнейшему обучению. 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doshkolnoe-obrazovanie/Vospitanie-detej/0001-002-Roditelskoe-sobranie-po-teme-Ottsy-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Проверка и оценка знаний выполняют </a:t>
            </a:r>
          </a:p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контролирующую, </a:t>
            </a:r>
          </a:p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обучающую,</a:t>
            </a:r>
          </a:p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 образовательную, воспитывающую, корректирующую и информационную функции</a:t>
            </a:r>
            <a:r>
              <a:rPr lang="ru-RU" sz="4800" i="1" dirty="0" smtClean="0">
                <a:solidFill>
                  <a:srgbClr val="7030A0"/>
                </a:solidFill>
              </a:rPr>
              <a:t>.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doshkolnoe-obrazovanie/Vospitanie-detej/0001-002-Roditelskoe-sobranie-po-teme-Ottsy-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Контролирующая функция </a:t>
            </a:r>
            <a:r>
              <a:rPr lang="ru-RU" sz="3200" dirty="0" smtClean="0">
                <a:solidFill>
                  <a:srgbClr val="7030A0"/>
                </a:solidFill>
              </a:rPr>
              <a:t>состоит в выявлении знаний, умений и навыков учащихся, усвоенных на каждом этапе обучения, для определения готовности их к дальнейшему обучению.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Обучающая и образовательная функции </a:t>
            </a:r>
            <a:r>
              <a:rPr lang="ru-RU" sz="3200" dirty="0" smtClean="0">
                <a:solidFill>
                  <a:srgbClr val="7030A0"/>
                </a:solidFill>
              </a:rPr>
              <a:t>-  чтоб ученик не только отвечает на вопросы учителя и выполняет его задания, но и осмысливает ответы товарищей, вносит в них коррективы.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doshkolnoe-obrazovanie/Vospitanie-detej/0001-002-Roditelskoe-sobranie-po-teme-Ottsy-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9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Воспитывающая функция</a:t>
            </a:r>
            <a:r>
              <a:rPr lang="ru-RU" sz="3200" b="1" i="1" dirty="0" smtClean="0"/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проверки и оценки проявляется в систематическом контроле за учебной деятельностью школьников, повышает ответственность учащихся за выполняемую работу, приучает  самостоятельно решать поставленные  задачи, правильно оценивать свои учебные возможности.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14908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Учитель  на основе анализа достижений каждого школьника имеет возможность </a:t>
            </a:r>
            <a:r>
              <a:rPr lang="ru-RU" sz="3200" b="1" i="1" dirty="0" smtClean="0">
                <a:solidFill>
                  <a:srgbClr val="FF0000"/>
                </a:solidFill>
              </a:rPr>
              <a:t>корректировать </a:t>
            </a:r>
            <a:r>
              <a:rPr lang="ru-RU" sz="3200" dirty="0" smtClean="0">
                <a:solidFill>
                  <a:srgbClr val="7030A0"/>
                </a:solidFill>
              </a:rPr>
              <a:t>весь учебно-воспитательный процесс, </a:t>
            </a:r>
            <a:r>
              <a:rPr lang="ru-RU" sz="3200" b="1" i="1" dirty="0" smtClean="0">
                <a:solidFill>
                  <a:srgbClr val="FF0000"/>
                </a:solidFill>
              </a:rPr>
              <a:t>информировать </a:t>
            </a:r>
            <a:r>
              <a:rPr lang="ru-RU" sz="3200" dirty="0" smtClean="0">
                <a:solidFill>
                  <a:srgbClr val="7030A0"/>
                </a:solidFill>
              </a:rPr>
              <a:t>родителей и об успехах или недостатках обучения.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1157</Words>
  <Application>Microsoft Office PowerPoint</Application>
  <PresentationFormat>Экран (4:3)</PresentationFormat>
  <Paragraphs>155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20</cp:revision>
  <dcterms:created xsi:type="dcterms:W3CDTF">2017-01-18T13:45:23Z</dcterms:created>
  <dcterms:modified xsi:type="dcterms:W3CDTF">2017-01-19T08:50:48Z</dcterms:modified>
</cp:coreProperties>
</file>