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56" r:id="rId4"/>
    <p:sldId id="257" r:id="rId5"/>
    <p:sldId id="258" r:id="rId6"/>
    <p:sldId id="259" r:id="rId7"/>
    <p:sldId id="260" r:id="rId8"/>
    <p:sldId id="262" r:id="rId9"/>
    <p:sldId id="265" r:id="rId10"/>
    <p:sldId id="263" r:id="rId11"/>
    <p:sldId id="269" r:id="rId12"/>
    <p:sldId id="270" r:id="rId13"/>
    <p:sldId id="266" r:id="rId14"/>
    <p:sldId id="267" r:id="rId15"/>
    <p:sldId id="268" r:id="rId16"/>
    <p:sldId id="272" r:id="rId17"/>
    <p:sldId id="271" r:id="rId18"/>
    <p:sldId id="273" r:id="rId19"/>
    <p:sldId id="274" r:id="rId20"/>
    <p:sldId id="261" r:id="rId21"/>
    <p:sldId id="26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60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10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83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32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8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49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4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66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10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76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FA678-06FC-4AB0-B61B-D4E70083F122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1EA70-8041-485D-BC9B-03C89F95F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7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76248" y="675006"/>
            <a:ext cx="89337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Методическая разработка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урока по теме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 smtClean="0">
                <a:solidFill>
                  <a:prstClr val="black"/>
                </a:solidFill>
                <a:ea typeface="+mj-ea"/>
                <a:cs typeface="+mj-cs"/>
              </a:rPr>
              <a:t>«Футуризм»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91256" y="2995449"/>
            <a:ext cx="74938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Дополнительная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предпрофессиональная программа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«Живопись» с 8-летним сроком обучения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УП. </a:t>
            </a:r>
            <a:r>
              <a:rPr lang="ru-RU" sz="2000" kern="0" dirty="0" smtClean="0">
                <a:solidFill>
                  <a:prstClr val="black"/>
                </a:solidFill>
              </a:rPr>
              <a:t>История изобразительного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искусства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prstClr val="black"/>
                </a:solidFill>
              </a:rPr>
              <a:t>8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класс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Возраст обучающихся –  14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- 17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лет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Преподаватель МБУДО «ДХШ № 1» п. Никель Шипулина М.И.</a:t>
            </a:r>
          </a:p>
        </p:txBody>
      </p:sp>
    </p:spTree>
    <p:extLst>
      <p:ext uri="{BB962C8B-B14F-4D97-AF65-F5344CB8AC3E}">
        <p14:creationId xmlns:p14="http://schemas.microsoft.com/office/powerpoint/2010/main" val="2401009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794" y="266700"/>
            <a:ext cx="7338130" cy="5114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824" y="372844"/>
            <a:ext cx="3699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Джакомо</a:t>
            </a:r>
            <a:r>
              <a:rPr lang="ru-RU" sz="2400" b="1" dirty="0" smtClean="0"/>
              <a:t> Балла</a:t>
            </a:r>
          </a:p>
          <a:p>
            <a:r>
              <a:rPr lang="ru-RU" sz="2400" b="1" dirty="0" smtClean="0"/>
              <a:t>«Движение автомобиля»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0524" y="1283464"/>
            <a:ext cx="399097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/>
              <a:t>Джакомо</a:t>
            </a:r>
            <a:r>
              <a:rPr lang="ru-RU" sz="2000" b="1" dirty="0" smtClean="0"/>
              <a:t> Балла </a:t>
            </a:r>
            <a:r>
              <a:rPr lang="ru-RU" sz="2000" dirty="0" smtClean="0"/>
              <a:t>(1871-1958) — в начале творческой карьеры тяготел к импрессионизму и увлекался пуантилизмом. В качестве футуриста известен абстрактными композициями, активно пытался воплощать свои идеи в скульптуре и прикладном искусстве. В 30-е годы вернулся к классической манере рисования. </a:t>
            </a:r>
          </a:p>
          <a:p>
            <a:endParaRPr lang="ru-RU" dirty="0"/>
          </a:p>
          <a:p>
            <a:r>
              <a:rPr lang="ru-RU" dirty="0" smtClean="0"/>
              <a:t>Источник: https://veryimportantlot.com/ru/news/blog/futurizm-stil-v-zhivopisi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1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" y="180020"/>
            <a:ext cx="4234275" cy="65394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19700" y="59251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/>
              <a:t>Джакомо</a:t>
            </a:r>
            <a:r>
              <a:rPr lang="ru-RU" sz="2400" b="1" dirty="0" smtClean="0"/>
              <a:t> Балла «Уличный фонарь» </a:t>
            </a:r>
          </a:p>
          <a:p>
            <a:r>
              <a:rPr lang="ru-RU" sz="2400" b="1" dirty="0" smtClean="0"/>
              <a:t>1910 – 1911 гг.</a:t>
            </a:r>
          </a:p>
          <a:p>
            <a:endParaRPr lang="ru-RU" sz="2000" b="1" dirty="0" smtClean="0"/>
          </a:p>
          <a:p>
            <a:pPr algn="just"/>
            <a:r>
              <a:rPr lang="ru-RU" sz="2000" dirty="0" smtClean="0"/>
              <a:t>Полотно - в </a:t>
            </a:r>
            <a:r>
              <a:rPr lang="ru-RU" sz="2000" dirty="0"/>
              <a:t>человеческий рост высотой. И, казалось, посвящено такому незначительному предмету - уличному </a:t>
            </a:r>
            <a:r>
              <a:rPr lang="ru-RU" sz="2000" dirty="0" smtClean="0"/>
              <a:t>фонарю, но это - электрический фонарь, новшество </a:t>
            </a:r>
            <a:r>
              <a:rPr lang="ru-RU" sz="2000" dirty="0"/>
              <a:t>тех лет.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К тому же, </a:t>
            </a:r>
            <a:r>
              <a:rPr lang="ru-RU" sz="2000" dirty="0" smtClean="0"/>
              <a:t>картина была </a:t>
            </a:r>
            <a:r>
              <a:rPr lang="ru-RU" sz="2000" dirty="0"/>
              <a:t>своеобразной иллюстрацией к манифесту </a:t>
            </a:r>
            <a:r>
              <a:rPr lang="ru-RU" sz="2000" dirty="0" err="1"/>
              <a:t>Маринетти</a:t>
            </a:r>
            <a:r>
              <a:rPr lang="ru-RU" sz="2000" dirty="0"/>
              <a:t> под необычным наименованием «Убьем лунный свет!».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На картине как раз видно, как свет фонаря гасит свет луны, находящейся в верхнем правом углу.</a:t>
            </a:r>
          </a:p>
        </p:txBody>
      </p:sp>
    </p:spTree>
    <p:extLst>
      <p:ext uri="{BB962C8B-B14F-4D97-AF65-F5344CB8AC3E}">
        <p14:creationId xmlns:p14="http://schemas.microsoft.com/office/powerpoint/2010/main" val="129463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388" y="204788"/>
            <a:ext cx="7514012" cy="641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123" y="380999"/>
            <a:ext cx="3019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Джакомо</a:t>
            </a:r>
            <a:r>
              <a:rPr lang="ru-RU" sz="2400" b="1" dirty="0" smtClean="0"/>
              <a:t> Балла </a:t>
            </a:r>
          </a:p>
          <a:p>
            <a:r>
              <a:rPr lang="ru-RU" sz="2400" b="1" dirty="0" smtClean="0"/>
              <a:t>«Динамизм собаки на поводке» 1912 г.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3397" y="1712201"/>
            <a:ext cx="31908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Балла экспериментирует в </a:t>
            </a:r>
            <a:r>
              <a:rPr lang="ru-RU" sz="2400" dirty="0"/>
              <a:t>технике </a:t>
            </a:r>
            <a:r>
              <a:rPr lang="ru-RU" sz="2400" b="1" dirty="0" err="1"/>
              <a:t>симультанности</a:t>
            </a:r>
            <a:r>
              <a:rPr lang="ru-RU" sz="2400" b="1" dirty="0"/>
              <a:t> </a:t>
            </a:r>
            <a:r>
              <a:rPr lang="ru-RU" sz="2400" dirty="0"/>
              <a:t>(одновременности). Художник хотел </a:t>
            </a:r>
            <a:r>
              <a:rPr lang="ru-RU" sz="2400" dirty="0" smtClean="0"/>
              <a:t>передать </a:t>
            </a:r>
            <a:r>
              <a:rPr lang="ru-RU" sz="2400" dirty="0"/>
              <a:t>последовательность фаз движения какого-либо объекта.</a:t>
            </a:r>
          </a:p>
        </p:txBody>
      </p:sp>
    </p:spTree>
    <p:extLst>
      <p:ext uri="{BB962C8B-B14F-4D97-AF65-F5344CB8AC3E}">
        <p14:creationId xmlns:p14="http://schemas.microsoft.com/office/powerpoint/2010/main" val="10007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619125"/>
            <a:ext cx="46386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Умберто </a:t>
            </a:r>
            <a:r>
              <a:rPr lang="ru-RU" sz="2400" b="1" dirty="0" err="1"/>
              <a:t>Боччони</a:t>
            </a:r>
            <a:r>
              <a:rPr lang="ru-RU" sz="2400" b="1" dirty="0"/>
              <a:t> </a:t>
            </a:r>
            <a:r>
              <a:rPr lang="ru-RU" sz="2400" dirty="0"/>
              <a:t>(1882-1916) — итальянский художник и теоретик футуризма, автор «Технического манифеста футуристической живописи». </a:t>
            </a:r>
            <a:endParaRPr lang="ru-RU" sz="2400" dirty="0" smtClean="0"/>
          </a:p>
          <a:p>
            <a:pPr algn="just"/>
            <a:r>
              <a:rPr lang="ru-RU" sz="2400" dirty="0" smtClean="0"/>
              <a:t>Изучал </a:t>
            </a:r>
            <a:r>
              <a:rPr lang="ru-RU" sz="2400" dirty="0"/>
              <a:t>импрессионизм и </a:t>
            </a:r>
            <a:r>
              <a:rPr lang="ru-RU" sz="2400" dirty="0" smtClean="0"/>
              <a:t>постимпрессионизм</a:t>
            </a:r>
            <a:r>
              <a:rPr lang="ru-RU" sz="2400" dirty="0"/>
              <a:t>, увлекался пуантилизмом и </a:t>
            </a:r>
            <a:r>
              <a:rPr lang="ru-RU" sz="2400" dirty="0" err="1"/>
              <a:t>дивизионизмом</a:t>
            </a:r>
            <a:r>
              <a:rPr lang="ru-RU" sz="2400" dirty="0"/>
              <a:t>. </a:t>
            </a:r>
            <a:endParaRPr lang="ru-RU" sz="2400" dirty="0" smtClean="0"/>
          </a:p>
          <a:p>
            <a:endParaRPr lang="ru-RU" dirty="0"/>
          </a:p>
          <a:p>
            <a:r>
              <a:rPr lang="ru-RU" dirty="0" smtClean="0"/>
              <a:t>Источник</a:t>
            </a:r>
            <a:r>
              <a:rPr lang="ru-RU" dirty="0"/>
              <a:t>: https://veryimportantlot.com/ru/news/blog/futurizm-stil-v-zhivopisi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40" y="319087"/>
            <a:ext cx="5989635" cy="5995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494588"/>
            <a:ext cx="477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Умберто </a:t>
            </a:r>
            <a:r>
              <a:rPr lang="ru-RU" sz="2400" b="1" i="1" dirty="0" err="1" smtClean="0"/>
              <a:t>Боччони</a:t>
            </a:r>
            <a:r>
              <a:rPr lang="ru-RU" sz="2400" b="1" i="1" dirty="0" smtClean="0"/>
              <a:t> «Симультанные образы»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8257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75" y="364125"/>
            <a:ext cx="7010400" cy="42646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7725" y="4737301"/>
            <a:ext cx="105727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</a:t>
            </a:r>
            <a:r>
              <a:rPr lang="ru-RU" dirty="0"/>
              <a:t>картине видны силуэты строящегося города. Весь передний план заполнен изображением ломовых лошадей и погонщиков. Реальные кони превращены в </a:t>
            </a:r>
            <a:r>
              <a:rPr lang="ru-RU" dirty="0" smtClean="0"/>
              <a:t>сказочных мифологических существ, </a:t>
            </a:r>
            <a:r>
              <a:rPr lang="ru-RU" dirty="0"/>
              <a:t>уподоблены рассыпающемуся огненными искрами вихрю. Художник изображает не просто движущийся объект, но как бы само движение, вернее, поток энергии (он изобрел даже специальные термины: </a:t>
            </a:r>
            <a:r>
              <a:rPr lang="ru-RU" dirty="0" err="1"/>
              <a:t>сило</a:t>
            </a:r>
            <a:r>
              <a:rPr lang="ru-RU" dirty="0"/>
              <a:t>-линии и </a:t>
            </a:r>
            <a:r>
              <a:rPr lang="ru-RU" dirty="0" err="1"/>
              <a:t>сило</a:t>
            </a:r>
            <a:r>
              <a:rPr lang="ru-RU" dirty="0"/>
              <a:t>-формы), в котором творящее, созидательное начало неотделимо от разрушительного. Его кони в своем полете несут гибель погонщикам...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456" y="459114"/>
            <a:ext cx="342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Умберто </a:t>
            </a:r>
            <a:r>
              <a:rPr lang="ru-RU" sz="2400" b="1" dirty="0" err="1"/>
              <a:t>Боччони</a:t>
            </a:r>
            <a:r>
              <a:rPr lang="ru-RU" sz="2400" b="1" dirty="0"/>
              <a:t> "Город встает", 1910</a:t>
            </a:r>
          </a:p>
        </p:txBody>
      </p:sp>
    </p:spTree>
    <p:extLst>
      <p:ext uri="{BB962C8B-B14F-4D97-AF65-F5344CB8AC3E}">
        <p14:creationId xmlns:p14="http://schemas.microsoft.com/office/powerpoint/2010/main" val="174044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314337"/>
            <a:ext cx="5310637" cy="6331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412" y="244898"/>
            <a:ext cx="533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Умберто </a:t>
            </a:r>
            <a:r>
              <a:rPr lang="ru-RU" sz="2400" b="1" dirty="0" err="1" smtClean="0"/>
              <a:t>Боччони</a:t>
            </a:r>
            <a:r>
              <a:rPr lang="ru-RU" sz="2400" b="1" dirty="0" smtClean="0"/>
              <a:t> «Мятеж в галерее» 1910 г.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351" t="33875" r="18704" b="8095"/>
          <a:stretch/>
        </p:blipFill>
        <p:spPr>
          <a:xfrm>
            <a:off x="1991382" y="887002"/>
            <a:ext cx="3648075" cy="537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381000"/>
            <a:ext cx="7620000" cy="560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450" y="533400"/>
            <a:ext cx="32385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Умберто </a:t>
            </a:r>
            <a:r>
              <a:rPr lang="ru-RU" sz="2400" b="1" dirty="0" err="1" smtClean="0"/>
              <a:t>Боччони</a:t>
            </a:r>
            <a:r>
              <a:rPr lang="ru-RU" sz="2400" b="1" dirty="0" smtClean="0"/>
              <a:t> «Состояние души III</a:t>
            </a:r>
            <a:r>
              <a:rPr lang="ru-RU" sz="2400" b="1" dirty="0"/>
              <a:t>. Те, кто остаются» </a:t>
            </a:r>
            <a:r>
              <a:rPr lang="ru-RU" sz="2400" b="1" dirty="0" smtClean="0"/>
              <a:t>1911. </a:t>
            </a:r>
          </a:p>
          <a:p>
            <a:r>
              <a:rPr lang="ru-RU" sz="2000" b="1" dirty="0" smtClean="0"/>
              <a:t>Музей </a:t>
            </a:r>
            <a:r>
              <a:rPr lang="ru-RU" sz="2000" b="1" dirty="0"/>
              <a:t>современного искусства, Нью-Йорк</a:t>
            </a:r>
          </a:p>
          <a:p>
            <a:endParaRPr lang="ru-RU" sz="2000" b="1" dirty="0"/>
          </a:p>
          <a:p>
            <a:r>
              <a:rPr lang="ru-RU" sz="1400" dirty="0"/>
              <a:t>Источник: https://all-art.do.am/board/stili_i_napravlenija_v_iskusstve/futurizm_chast_1_futurizm_v_italii/1-1-0-3</a:t>
            </a:r>
          </a:p>
          <a:p>
            <a:r>
              <a:rPr lang="ru-RU" sz="1400" dirty="0"/>
              <a:t>© All-art.do.am</a:t>
            </a:r>
          </a:p>
        </p:txBody>
      </p:sp>
    </p:spTree>
    <p:extLst>
      <p:ext uri="{BB962C8B-B14F-4D97-AF65-F5344CB8AC3E}">
        <p14:creationId xmlns:p14="http://schemas.microsoft.com/office/powerpoint/2010/main" val="13645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40" y="417027"/>
            <a:ext cx="6588414" cy="575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0500" y="761999"/>
            <a:ext cx="3295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Умберто </a:t>
            </a:r>
            <a:r>
              <a:rPr lang="ru-RU" sz="2400" b="1" dirty="0" err="1" smtClean="0"/>
              <a:t>Боччони</a:t>
            </a:r>
            <a:r>
              <a:rPr lang="ru-RU" sz="2400" b="1" dirty="0" smtClean="0"/>
              <a:t> «Динамизм футболиста» 1913 г.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0233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932" y="219074"/>
            <a:ext cx="6373705" cy="6505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876300"/>
            <a:ext cx="37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Джино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Северини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«Динамичный иероглиф бала </a:t>
            </a:r>
            <a:r>
              <a:rPr lang="ru-RU" sz="2400" b="1" dirty="0" err="1" smtClean="0"/>
              <a:t>Табарен</a:t>
            </a:r>
            <a:r>
              <a:rPr lang="ru-RU" sz="2400" b="1" dirty="0" smtClean="0"/>
              <a:t>» 1912 г.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617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86" y="694678"/>
            <a:ext cx="7598980" cy="5795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3229" y="193128"/>
            <a:ext cx="538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Джино</a:t>
            </a:r>
            <a:r>
              <a:rPr lang="ru-RU" sz="2400" b="1" dirty="0" smtClean="0"/>
              <a:t> </a:t>
            </a:r>
            <a:r>
              <a:rPr lang="ru-RU" sz="2400" b="1" dirty="0" err="1"/>
              <a:t>С</a:t>
            </a:r>
            <a:r>
              <a:rPr lang="ru-RU" sz="2400" b="1" dirty="0" err="1" smtClean="0"/>
              <a:t>еверини</a:t>
            </a:r>
            <a:r>
              <a:rPr lang="ru-RU" sz="2400" b="1" dirty="0" smtClean="0"/>
              <a:t> «Норд – </a:t>
            </a:r>
            <a:r>
              <a:rPr lang="ru-RU" sz="2400" b="1" dirty="0" err="1" smtClean="0"/>
              <a:t>Зюд</a:t>
            </a:r>
            <a:r>
              <a:rPr lang="ru-RU" sz="2400" b="1" dirty="0" smtClean="0"/>
              <a:t>» 1912 г.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422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0524" y="797511"/>
            <a:ext cx="99217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Цель урока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сформировать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представление о футуризме (1909 – 1914 гг.) – художественном направлении в искусстве Италии и России, приветствовавшем новые технологии изображением движения и скорости. Выявить культ урбанизма, эстетизацию индустриальных форм, анархическое бунтарство и попытки передать динамику жизни большого города.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Задачи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Знакомство с</a:t>
            </a:r>
            <a:r>
              <a:rPr lang="ru-RU" sz="2400" kern="0" dirty="0" smtClean="0">
                <a:solidFill>
                  <a:prstClr val="black"/>
                </a:solidFill>
              </a:rPr>
              <a:t> </a:t>
            </a:r>
            <a:r>
              <a:rPr lang="ru-RU" sz="2400" kern="0" dirty="0">
                <a:solidFill>
                  <a:prstClr val="black"/>
                </a:solidFill>
              </a:rPr>
              <a:t>художественными принципами, декларациями и </a:t>
            </a:r>
            <a:r>
              <a:rPr lang="ru-RU" sz="2400" kern="0" dirty="0" smtClean="0">
                <a:solidFill>
                  <a:prstClr val="black"/>
                </a:solidFill>
              </a:rPr>
              <a:t>манифестами футуризма.</a:t>
            </a:r>
            <a:endParaRPr lang="ru-RU" sz="2400" kern="0" dirty="0">
              <a:solidFill>
                <a:prstClr val="black"/>
              </a:solidFill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Раскрыть особенности живописного языка художников-футуристов.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kern="0" dirty="0">
                <a:solidFill>
                  <a:prstClr val="black"/>
                </a:solidFill>
              </a:rPr>
              <a:t> </a:t>
            </a:r>
            <a:r>
              <a:rPr lang="ru-RU" sz="2400" kern="0" dirty="0" smtClean="0">
                <a:solidFill>
                  <a:prstClr val="black"/>
                </a:solidFill>
              </a:rPr>
              <a:t>Расширить представление о направлениях в искусстве модернизма.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311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820341"/>
            <a:ext cx="990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В 1912 году в Париже состоялась первая выставка футуристов, экспонаты которой позже демонстрировались в разных странах Европы (Голландии, Бельгии, Англии, Швейцарии, Германии, Австро-Венгрии). Революционные идеи футуристов не нашли большого отклика среди европейских художников. Только в России появилось множество энергичных сторонников нового течения. Здесь Давид </a:t>
            </a:r>
            <a:r>
              <a:rPr lang="ru-RU" sz="2800" dirty="0" err="1" smtClean="0"/>
              <a:t>Бурлюк</a:t>
            </a:r>
            <a:r>
              <a:rPr lang="ru-RU" sz="2800" dirty="0" smtClean="0"/>
              <a:t> организовал литературно-художественную группу «</a:t>
            </a:r>
            <a:r>
              <a:rPr lang="ru-RU" sz="2800" dirty="0" err="1" smtClean="0"/>
              <a:t>Гилея</a:t>
            </a:r>
            <a:r>
              <a:rPr lang="ru-RU" sz="2800" dirty="0" smtClean="0"/>
              <a:t>» в которую вошли многие молодые поэты и художники.</a:t>
            </a:r>
          </a:p>
          <a:p>
            <a:endParaRPr lang="ru-RU" dirty="0"/>
          </a:p>
          <a:p>
            <a:r>
              <a:rPr lang="ru-RU" dirty="0" smtClean="0"/>
              <a:t>Источник: https://veryimportantlot.com/ru/news/blog/futurizm-stil-v-zhivopisi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2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213" y="338137"/>
            <a:ext cx="4917162" cy="62245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8200" y="466724"/>
            <a:ext cx="52292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Давид </a:t>
            </a:r>
            <a:r>
              <a:rPr lang="ru-RU" sz="2400" b="1" dirty="0" err="1" smtClean="0"/>
              <a:t>Бурлюк</a:t>
            </a:r>
            <a:r>
              <a:rPr lang="ru-RU" sz="2400" b="1" dirty="0" smtClean="0"/>
              <a:t> </a:t>
            </a:r>
            <a:r>
              <a:rPr lang="ru-RU" sz="2400" dirty="0" smtClean="0"/>
              <a:t>(1882-1967) — русский </a:t>
            </a:r>
            <a:r>
              <a:rPr lang="ru-RU" sz="2400" dirty="0" smtClean="0"/>
              <a:t>футурист. </a:t>
            </a:r>
            <a:endParaRPr lang="ru-RU" sz="2400" dirty="0" smtClean="0"/>
          </a:p>
          <a:p>
            <a:pPr algn="just"/>
            <a:r>
              <a:rPr lang="ru-RU" sz="2400" dirty="0" smtClean="0"/>
              <a:t>Во время Гражданской войны, эмигрировал сначала в Японию, а затем — в США. Принимал активное участие в просоветски настроенных художественных группах, но на Родину не вернулся.</a:t>
            </a:r>
          </a:p>
          <a:p>
            <a:endParaRPr lang="ru-RU" dirty="0" smtClean="0"/>
          </a:p>
          <a:p>
            <a:r>
              <a:rPr lang="ru-RU" dirty="0" smtClean="0"/>
              <a:t>Источник: https://veryimportantlot.com/ru/news/blog/futurizm-stil-v-zhivopisi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77614" y="5251231"/>
            <a:ext cx="544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Давид </a:t>
            </a:r>
            <a:r>
              <a:rPr lang="ru-RU" sz="2400" b="1" i="1" dirty="0" err="1" smtClean="0"/>
              <a:t>Бурлюк</a:t>
            </a:r>
            <a:r>
              <a:rPr lang="ru-RU" sz="2400" b="1" i="1" dirty="0" smtClean="0"/>
              <a:t> «Футуристическая женщина»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233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66699"/>
            <a:ext cx="6426200" cy="6391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8575" y="819150"/>
            <a:ext cx="3609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Казимир Малевич «Точильщик» 1912 г.</a:t>
            </a:r>
          </a:p>
          <a:p>
            <a:r>
              <a:rPr lang="ru-RU" b="1" dirty="0" smtClean="0"/>
              <a:t>Холст, масло 79 х 79 см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1480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0" y="790574"/>
            <a:ext cx="9220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Основа композиции картины — колесо, которое Малевич, видимо, хотел поначалу визуально «раскрутить». На картине заметно влияние итальянского футуризма, проявившееся во множестве пальцев, прижимающих нож к колесу и ступней, нажимающих на педаль. В повторениях бесчисленно раздробленных контуров и силуэтов, оказывающихся в неуловимую долю времени как бы в разных точках пространства, в стальном серо-голубом колорите, контрастно оттенённом ржавыми пятнами цвета, и заключается «принцип мелькания», которого добивался Малевич и вынес этот термин в подзаголовок картины.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Футуристическая энергия реализуется в мелькании деталей, а кубистическая структурность в обретении однородных элементов, способных составить любую конструкцию, которая на данном этапе воссоздаёт реальное явление, но в то же время может стать беспредметной. </a:t>
            </a:r>
          </a:p>
        </p:txBody>
      </p:sp>
    </p:spTree>
    <p:extLst>
      <p:ext uri="{BB962C8B-B14F-4D97-AF65-F5344CB8AC3E}">
        <p14:creationId xmlns:p14="http://schemas.microsoft.com/office/powerpoint/2010/main" val="12435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6" y="1088231"/>
            <a:ext cx="7362824" cy="5522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3725" y="428625"/>
            <a:ext cx="659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Наталья Гончарова «Велосипедист» 1913 г.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7165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7" y="-645094"/>
            <a:ext cx="11167745" cy="7782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1959" y="2005231"/>
            <a:ext cx="9144000" cy="1925637"/>
          </a:xfrm>
        </p:spPr>
        <p:txBody>
          <a:bodyPr>
            <a:normAutofit/>
          </a:bodyPr>
          <a:lstStyle/>
          <a:p>
            <a:r>
              <a:rPr lang="ru-RU" sz="1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ФУТУРИЗМ</a:t>
            </a:r>
            <a:endParaRPr lang="ru-RU" sz="12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499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1" y="691365"/>
            <a:ext cx="9144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Футуризм</a:t>
            </a:r>
            <a:r>
              <a:rPr lang="ru-RU" sz="2800" dirty="0" smtClean="0"/>
              <a:t> — это авангардное течение в искусстве (живописи, литературе, скульптуре, архитектуре) начала ХХ века, которое отвергало достижения классической культуры и воспевало наступающую индустриальную эпоху. Футуристы принципиально отказывались от традиционного художественного наследия, предлагали современникам создать новую модель устройства мира, основанную на идеях урбанизации и технического прогресса. </a:t>
            </a:r>
            <a:r>
              <a:rPr lang="ru-RU" sz="2800" b="1" dirty="0" smtClean="0"/>
              <a:t>В футуризме приветствовалось прославление движения, энергии, скорости, передовых достижений науки и техники.</a:t>
            </a:r>
          </a:p>
          <a:p>
            <a:endParaRPr lang="ru-RU" dirty="0" smtClean="0"/>
          </a:p>
          <a:p>
            <a:r>
              <a:rPr lang="ru-RU" dirty="0" smtClean="0"/>
              <a:t>Источник: https://veryimportantlot.com/ru/news/blog/futurizm-stil-v-zhivopisi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66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370" y="989307"/>
            <a:ext cx="6980679" cy="5649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3025" y="323850"/>
            <a:ext cx="942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Джакомо</a:t>
            </a:r>
            <a:r>
              <a:rPr lang="ru-RU" sz="3200" dirty="0" smtClean="0"/>
              <a:t> Балла «Разгоняющийся автомобиль». 1912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27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4950" y="762000"/>
            <a:ext cx="9089478" cy="3673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Футуризм заимствовал у фовизма выразительность цвета, а у кубизма — художественные формы с множеством раздробленных фигур и острых углов. Приверженцы этого течения радостно приветствовали революционные идеи, с энтузиазмом восприняли начало Первой Мировой войны, в которой видели радикальный способ очищения мира от старого мирового порядка.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Источник: https://veryimportantlot.com/ru/news/blog/futurizm-stil-v-zhivopisi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0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4950" y="695325"/>
            <a:ext cx="9267825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Футуризм в качестве течения в искусстве изначально появился в Италии. Официальной датой его создания считается 20 февраля 1909 года. В этот день поэт </a:t>
            </a:r>
            <a:r>
              <a:rPr lang="ru-RU" sz="2800" dirty="0" err="1" smtClean="0"/>
              <a:t>Филиппо</a:t>
            </a:r>
            <a:r>
              <a:rPr lang="ru-RU" sz="2800" dirty="0" smtClean="0"/>
              <a:t> </a:t>
            </a:r>
            <a:r>
              <a:rPr lang="ru-RU" sz="2800" dirty="0" err="1" smtClean="0"/>
              <a:t>Маринетти</a:t>
            </a:r>
            <a:r>
              <a:rPr lang="ru-RU" sz="2800" dirty="0" smtClean="0"/>
              <a:t> опубликовал в популярной газете «Манифест футуризма». В своем сочинении 32-летний автор обращался к деятелям искусства (в первую очередь — к художникам) с призывом к созданию новой концепции красоты в противовес старой традиционной культуре. Основополагающий документ нового течения провозглашал культ будущего и дал громкое название движению — «футуризм» (от лат. </a:t>
            </a:r>
            <a:r>
              <a:rPr lang="ru-RU" sz="2800" dirty="0" err="1" smtClean="0"/>
              <a:t>futurum</a:t>
            </a:r>
            <a:r>
              <a:rPr lang="ru-RU" sz="2800" dirty="0" smtClean="0"/>
              <a:t> — будущее).</a:t>
            </a:r>
          </a:p>
          <a:p>
            <a:endParaRPr lang="ru-RU" dirty="0" smtClean="0"/>
          </a:p>
          <a:p>
            <a:r>
              <a:rPr lang="ru-RU" dirty="0" smtClean="0"/>
              <a:t>Источник: https://veryimportantlot.com/ru/news/blog/futurizm-stil-v-zhivopisi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6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149" y="213359"/>
            <a:ext cx="5114176" cy="6511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773" y="438149"/>
            <a:ext cx="5895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Джино</a:t>
            </a:r>
            <a:r>
              <a:rPr lang="ru-RU" sz="2800" dirty="0" smtClean="0"/>
              <a:t> </a:t>
            </a:r>
            <a:r>
              <a:rPr lang="ru-RU" sz="2800" dirty="0" err="1" smtClean="0"/>
              <a:t>Северини</a:t>
            </a:r>
            <a:r>
              <a:rPr lang="ru-RU" sz="2800" dirty="0" smtClean="0"/>
              <a:t> «Визуальный синтез идеи. Война»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0101" y="1492469"/>
            <a:ext cx="51802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Картины футуристов легко узнаваемы по характерным особенностям: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обилию ярких цветов и строгих форм;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глубокому философскому подтексту сюжета;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динамичности;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акценте на тематиках войны и технического прогресса;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стремлению автора изобразить предметы в движении.</a:t>
            </a:r>
          </a:p>
          <a:p>
            <a:endParaRPr lang="ru-RU" dirty="0" smtClean="0"/>
          </a:p>
          <a:p>
            <a:r>
              <a:rPr lang="ru-RU" dirty="0" smtClean="0"/>
              <a:t>Источник: https://veryimportantlot.com/ru/news/blog/futurizm-stil-v-zhivopisi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71" y="981075"/>
            <a:ext cx="8609132" cy="5681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1825" y="285750"/>
            <a:ext cx="7262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Карло </a:t>
            </a:r>
            <a:r>
              <a:rPr lang="ru-RU" sz="3200" dirty="0" err="1" smtClean="0"/>
              <a:t>Карра</a:t>
            </a:r>
            <a:r>
              <a:rPr lang="ru-RU" sz="3200" dirty="0" smtClean="0"/>
              <a:t> «Красный всадник»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5242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1036</Words>
  <Application>Microsoft Office PowerPoint</Application>
  <PresentationFormat>Широкоэкранный</PresentationFormat>
  <Paragraphs>83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ФУТУРИЗМ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ФУТУРИЗМ</dc:title>
  <dc:creator>Марина</dc:creator>
  <cp:lastModifiedBy>Марина</cp:lastModifiedBy>
  <cp:revision>24</cp:revision>
  <dcterms:created xsi:type="dcterms:W3CDTF">2021-10-07T14:35:20Z</dcterms:created>
  <dcterms:modified xsi:type="dcterms:W3CDTF">2024-09-18T15:34:02Z</dcterms:modified>
</cp:coreProperties>
</file>