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0" r:id="rId2"/>
    <p:sldId id="264" r:id="rId3"/>
    <p:sldId id="256" r:id="rId4"/>
    <p:sldId id="261" r:id="rId5"/>
    <p:sldId id="258" r:id="rId6"/>
    <p:sldId id="265" r:id="rId7"/>
    <p:sldId id="266" r:id="rId8"/>
    <p:sldId id="259" r:id="rId9"/>
    <p:sldId id="263" r:id="rId10"/>
    <p:sldId id="257" r:id="rId11"/>
    <p:sldId id="262" r:id="rId12"/>
    <p:sldId id="267" r:id="rId13"/>
    <p:sldId id="274" r:id="rId14"/>
    <p:sldId id="282" r:id="rId15"/>
    <p:sldId id="279" r:id="rId16"/>
    <p:sldId id="281" r:id="rId17"/>
    <p:sldId id="270" r:id="rId18"/>
    <p:sldId id="278" r:id="rId19"/>
    <p:sldId id="272" r:id="rId20"/>
    <p:sldId id="273" r:id="rId21"/>
    <p:sldId id="275" r:id="rId22"/>
    <p:sldId id="276" r:id="rId23"/>
    <p:sldId id="277" r:id="rId24"/>
    <p:sldId id="280" r:id="rId25"/>
    <p:sldId id="28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0FD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01A8CA-D48B-45B9-AB1F-938E351D5CA4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B767D93-286B-4F38-AEF9-B137D6475947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Что я знаю?</a:t>
          </a:r>
          <a:endParaRPr lang="ru-RU" dirty="0">
            <a:latin typeface="Georgia" panose="02040502050405020303" pitchFamily="18" charset="0"/>
          </a:endParaRPr>
        </a:p>
      </dgm:t>
    </dgm:pt>
    <dgm:pt modelId="{430F9ACC-551A-41A6-BC11-C76A50BDB503}" type="parTrans" cxnId="{E26267FA-50D7-43D4-A3DE-C497CA05CC46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4455E3BE-760C-447F-A12D-DBDF2C9AA61F}" type="sibTrans" cxnId="{E26267FA-50D7-43D4-A3DE-C497CA05CC46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86E80119-8F01-479F-A06E-1A7316A358F5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Матвей М. – Это город.</a:t>
          </a:r>
          <a:endParaRPr lang="ru-RU" dirty="0">
            <a:latin typeface="Georgia" panose="02040502050405020303" pitchFamily="18" charset="0"/>
          </a:endParaRPr>
        </a:p>
      </dgm:t>
    </dgm:pt>
    <dgm:pt modelId="{C73E51C9-9B33-447A-9455-08AA7B722C68}" type="parTrans" cxnId="{FB12ED98-D0EE-4228-AF82-4BE79370AC86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519B0459-76CC-4E6C-9C7A-10DA4020B239}" type="sibTrans" cxnId="{FB12ED98-D0EE-4228-AF82-4BE79370AC86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CF19363F-E121-4E6A-A83C-5133804F871E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Что хочу узнать?</a:t>
          </a:r>
          <a:endParaRPr lang="ru-RU" dirty="0">
            <a:latin typeface="Georgia" panose="02040502050405020303" pitchFamily="18" charset="0"/>
          </a:endParaRPr>
        </a:p>
      </dgm:t>
    </dgm:pt>
    <dgm:pt modelId="{9F862424-F7B3-4300-8AE2-6F261E442000}" type="parTrans" cxnId="{58B6CD44-B60D-481F-A2B8-CB46098543D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E5D8D224-9105-4AED-AF2E-BFB3C28DE778}" type="sibTrans" cxnId="{58B6CD44-B60D-481F-A2B8-CB46098543D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4080EACC-1F87-4C61-BBC3-5BC8DBDE0DFE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Как строили дома?</a:t>
          </a:r>
          <a:endParaRPr lang="ru-RU" dirty="0">
            <a:latin typeface="Georgia" panose="02040502050405020303" pitchFamily="18" charset="0"/>
          </a:endParaRPr>
        </a:p>
      </dgm:t>
    </dgm:pt>
    <dgm:pt modelId="{0727560E-A6C9-4993-8185-6269EACA8D63}" type="parTrans" cxnId="{FFA68D2C-E5D2-47FC-9539-566DE464F0A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09D690AE-A2CA-40BD-A119-135F531CC99F}" type="sibTrans" cxnId="{FFA68D2C-E5D2-47FC-9539-566DE464F0A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AA397942-AD25-4A92-AE35-99771CA43673}">
      <dgm:prSet phldrT="[Текст]"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Где могу узнать?</a:t>
          </a:r>
          <a:endParaRPr lang="ru-RU" dirty="0">
            <a:latin typeface="Georgia" panose="02040502050405020303" pitchFamily="18" charset="0"/>
          </a:endParaRPr>
        </a:p>
      </dgm:t>
    </dgm:pt>
    <dgm:pt modelId="{27F06252-6A5C-49B3-92EB-A6E21F38616E}" type="parTrans" cxnId="{A50A91C5-853C-41E1-AD22-A52A211477D4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046B7201-86AF-487D-9D27-9D60EAF77600}" type="sibTrans" cxnId="{A50A91C5-853C-41E1-AD22-A52A211477D4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1BB39066-E2BE-4B28-B34F-76E6D7C4AAAB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Миша – Живут «трудивые» люди.</a:t>
          </a:r>
          <a:endParaRPr lang="ru-RU" dirty="0">
            <a:latin typeface="Georgia" panose="02040502050405020303" pitchFamily="18" charset="0"/>
          </a:endParaRPr>
        </a:p>
      </dgm:t>
    </dgm:pt>
    <dgm:pt modelId="{9C711E4A-0D0D-4CEF-A2BB-3E3513F7CA41}" type="parTrans" cxnId="{17CBC673-A678-4ECC-A5A4-12CEED5BE6D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5F2373B9-DD6E-4638-908F-F64FBD7EDA9D}" type="sibTrans" cxnId="{17CBC673-A678-4ECC-A5A4-12CEED5BE6D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8B2770FD-6427-4C3C-802D-29550B3340E3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Ваня П. – Это лес, который оживился.</a:t>
          </a:r>
          <a:endParaRPr lang="ru-RU" dirty="0">
            <a:latin typeface="Georgia" panose="02040502050405020303" pitchFamily="18" charset="0"/>
          </a:endParaRPr>
        </a:p>
      </dgm:t>
    </dgm:pt>
    <dgm:pt modelId="{250DA41F-B75E-4D41-A186-43D3479E56F4}" type="parTrans" cxnId="{201AC3D8-5E1E-49A4-B773-3774169537C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89C591C-DA71-4295-AE8E-9D4C1AF4CCFE}" type="sibTrans" cxnId="{201AC3D8-5E1E-49A4-B773-3774169537C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6578428D-C670-4271-A303-6E30ECE95111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Мартин – Это город из дерева.</a:t>
          </a:r>
          <a:endParaRPr lang="ru-RU" dirty="0">
            <a:latin typeface="Georgia" panose="02040502050405020303" pitchFamily="18" charset="0"/>
          </a:endParaRPr>
        </a:p>
      </dgm:t>
    </dgm:pt>
    <dgm:pt modelId="{915B2433-6990-4290-AD89-68FDB06AAD0E}" type="parTrans" cxnId="{3C7EE4B5-4C59-4D53-9512-05FD956E67E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C9FEAE9A-1E56-4EFE-A9D0-1C497A2F3258}" type="sibTrans" cxnId="{3C7EE4B5-4C59-4D53-9512-05FD956E67E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3011FD99-A52E-40DA-B554-34A5AF39318A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Макар – Это маленькие жилища.</a:t>
          </a:r>
          <a:endParaRPr lang="ru-RU" dirty="0">
            <a:latin typeface="Georgia" panose="02040502050405020303" pitchFamily="18" charset="0"/>
          </a:endParaRPr>
        </a:p>
      </dgm:t>
    </dgm:pt>
    <dgm:pt modelId="{5E47B2AF-8195-47DB-987F-14D8F36528EE}" type="parTrans" cxnId="{24B2BD2C-B004-4875-A43D-273D1401E0D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3DBD012C-DF8F-4468-B956-06228D0FE2A4}" type="sibTrans" cxnId="{24B2BD2C-B004-4875-A43D-273D1401E0D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6C6064CC-40C7-4DC5-82C3-706114C55800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Соня М. – Там живут люди, которые шьют.</a:t>
          </a:r>
          <a:endParaRPr lang="ru-RU" dirty="0">
            <a:latin typeface="Georgia" panose="02040502050405020303" pitchFamily="18" charset="0"/>
          </a:endParaRPr>
        </a:p>
      </dgm:t>
    </dgm:pt>
    <dgm:pt modelId="{26843C37-8885-475E-A7CE-5F6086D29F77}" type="parTrans" cxnId="{53B5A323-79FB-4A49-B8C3-EEAC94DAF5B9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68EFC9DB-2146-4868-8614-A01F15E5C61F}" type="sibTrans" cxnId="{53B5A323-79FB-4A49-B8C3-EEAC94DAF5B9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5F20B44-5C1E-4E75-88C8-868105C0CDDC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Как несли бревна?</a:t>
          </a:r>
          <a:endParaRPr lang="ru-RU" dirty="0">
            <a:latin typeface="Georgia" panose="02040502050405020303" pitchFamily="18" charset="0"/>
          </a:endParaRPr>
        </a:p>
      </dgm:t>
    </dgm:pt>
    <dgm:pt modelId="{ECA16536-53D6-45A4-A3C3-C240430FF009}" type="parTrans" cxnId="{57930F11-7858-4F2A-AF0F-6C7A7EF616C0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A32222E3-B1D2-4B23-9464-3421AA412942}" type="sibTrans" cxnId="{57930F11-7858-4F2A-AF0F-6C7A7EF616C0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4E774348-A687-4464-9179-641776BD9728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Как носили тяжелые грузы?</a:t>
          </a:r>
          <a:endParaRPr lang="ru-RU" dirty="0">
            <a:latin typeface="Georgia" panose="02040502050405020303" pitchFamily="18" charset="0"/>
          </a:endParaRPr>
        </a:p>
      </dgm:t>
    </dgm:pt>
    <dgm:pt modelId="{C9DD6109-B310-4277-85DA-BDB906A46DD9}" type="parTrans" cxnId="{3C31931B-E928-4B35-AAFE-B4D462DA16B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BF9FF6BE-38C9-4E43-ADA7-85CABDE6E630}" type="sibTrans" cxnId="{3C31931B-E928-4B35-AAFE-B4D462DA16B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5D68C3CA-2A44-4B84-8DA5-F753D476AF51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Как делали печку?</a:t>
          </a:r>
          <a:endParaRPr lang="ru-RU" dirty="0">
            <a:latin typeface="Georgia" panose="02040502050405020303" pitchFamily="18" charset="0"/>
          </a:endParaRPr>
        </a:p>
      </dgm:t>
    </dgm:pt>
    <dgm:pt modelId="{070FF93B-468F-4BD8-8D48-CD5B71EDA71B}" type="parTrans" cxnId="{F61BC74B-8D18-4210-A6E1-78537FDB63E5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7775D611-3E28-4F18-BA0C-77A40B5B3417}" type="sibTrans" cxnId="{F61BC74B-8D18-4210-A6E1-78537FDB63E5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8249260F-79A6-43ED-A8BF-7E3B6C290CD3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Как носили воду?</a:t>
          </a:r>
          <a:endParaRPr lang="ru-RU" dirty="0">
            <a:latin typeface="Georgia" panose="02040502050405020303" pitchFamily="18" charset="0"/>
          </a:endParaRPr>
        </a:p>
      </dgm:t>
    </dgm:pt>
    <dgm:pt modelId="{65EC9871-2411-41CE-BFDF-BBF840A7D8FD}" type="parTrans" cxnId="{C1BF3501-3803-4359-BB90-14F5347E8B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954A697F-BC55-4B09-83E0-A497D427AE3D}" type="sibTrans" cxnId="{C1BF3501-3803-4359-BB90-14F5347E8B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B93D3F7D-1DF2-4D20-BFA7-15169111DBD9}">
      <dgm:prSet/>
      <dgm:spPr/>
      <dgm:t>
        <a:bodyPr/>
        <a:lstStyle/>
        <a:p>
          <a:endParaRPr lang="ru-RU" dirty="0">
            <a:latin typeface="Georgia" panose="02040502050405020303" pitchFamily="18" charset="0"/>
          </a:endParaRPr>
        </a:p>
      </dgm:t>
    </dgm:pt>
    <dgm:pt modelId="{6FB9935A-7BA4-4B85-8D76-7A8A72B8841B}" type="parTrans" cxnId="{F85DE43B-68A9-4CB0-B406-2CF7AB1EE63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90F9155-206A-4E28-8B30-71E74D35A080}" type="sibTrans" cxnId="{F85DE43B-68A9-4CB0-B406-2CF7AB1EE632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84AB6AA9-EC84-4577-AF60-5CEF9B62C21E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В книгах и энциклопедиях.</a:t>
          </a:r>
          <a:endParaRPr lang="ru-RU" dirty="0">
            <a:latin typeface="Georgia" panose="02040502050405020303" pitchFamily="18" charset="0"/>
          </a:endParaRPr>
        </a:p>
      </dgm:t>
    </dgm:pt>
    <dgm:pt modelId="{7C48396B-2522-413C-8C75-28D672E5E6B2}" type="parTrans" cxnId="{B6F067A6-2A74-4F16-97B0-D4E68CDC860C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3999D234-E449-40D1-A4D5-BA86D20BADDC}" type="sibTrans" cxnId="{B6F067A6-2A74-4F16-97B0-D4E68CDC860C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C06B9A43-8FFF-45EF-AB13-F156311FC136}">
      <dgm:prSet/>
      <dgm:spPr/>
      <dgm:t>
        <a:bodyPr/>
        <a:lstStyle/>
        <a:p>
          <a:r>
            <a:rPr lang="ru-RU" dirty="0" smtClean="0">
              <a:latin typeface="Georgia" panose="02040502050405020303" pitchFamily="18" charset="0"/>
            </a:rPr>
            <a:t>Спросить у родителей, бабушки и дедушки.</a:t>
          </a:r>
          <a:endParaRPr lang="ru-RU" dirty="0">
            <a:latin typeface="Georgia" panose="02040502050405020303" pitchFamily="18" charset="0"/>
          </a:endParaRPr>
        </a:p>
      </dgm:t>
    </dgm:pt>
    <dgm:pt modelId="{8A6445FA-8864-4EBF-A22F-F13EEF41001A}" type="parTrans" cxnId="{64209482-2372-4697-BD15-0303232BE6D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37B3C3FB-5A16-4EE4-A749-CDFF214A4449}" type="sibTrans" cxnId="{64209482-2372-4697-BD15-0303232BE6D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C6AC3F9B-9AD1-4F69-A0F1-B88D514EBE52}">
      <dgm:prSet/>
      <dgm:spPr/>
      <dgm:t>
        <a:bodyPr/>
        <a:lstStyle/>
        <a:p>
          <a:r>
            <a:rPr lang="ru-RU" smtClean="0">
              <a:latin typeface="Georgia" panose="02040502050405020303" pitchFamily="18" charset="0"/>
            </a:rPr>
            <a:t>Посмотреть развивающие мультфильмы.</a:t>
          </a:r>
          <a:endParaRPr lang="ru-RU">
            <a:latin typeface="Georgia" panose="02040502050405020303" pitchFamily="18" charset="0"/>
          </a:endParaRPr>
        </a:p>
      </dgm:t>
    </dgm:pt>
    <dgm:pt modelId="{DAB468F0-2ABE-4198-B7D0-80A2B3F7B952}" type="parTrans" cxnId="{51C9099A-BA0D-4777-86BF-B8347956CFB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3E71B92F-A56E-4292-AD06-E9E56E40DBC2}" type="sibTrans" cxnId="{51C9099A-BA0D-4777-86BF-B8347956CFBA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D0E2A7B-0074-4083-A5F9-F23D1550D64D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52AF3B3-4F20-43C8-AB1B-8F29090575CD}" type="parTrans" cxnId="{88813A9F-13FA-4002-9577-A4E680E7ED7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7183FAE5-03BC-4553-9E81-4C385AB7AFAE}" type="sibTrans" cxnId="{88813A9F-13FA-4002-9577-A4E680E7ED7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7C640A4D-82B5-4406-ABF0-BF30061B8E26}" type="pres">
      <dgm:prSet presAssocID="{AC01A8CA-D48B-45B9-AB1F-938E351D5C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5FB719-4BEA-4FB7-866D-0578D32208E3}" type="pres">
      <dgm:prSet presAssocID="{AB767D93-286B-4F38-AEF9-B137D6475947}" presName="composite" presStyleCnt="0"/>
      <dgm:spPr/>
    </dgm:pt>
    <dgm:pt modelId="{9A998378-3254-4670-982B-8710BC22E059}" type="pres">
      <dgm:prSet presAssocID="{AB767D93-286B-4F38-AEF9-B137D647594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6360A-EBFB-4369-85F5-795D553CFBAC}" type="pres">
      <dgm:prSet presAssocID="{AB767D93-286B-4F38-AEF9-B137D647594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B6653-44B9-42C2-8561-3FE1225177A0}" type="pres">
      <dgm:prSet presAssocID="{4455E3BE-760C-447F-A12D-DBDF2C9AA61F}" presName="space" presStyleCnt="0"/>
      <dgm:spPr/>
    </dgm:pt>
    <dgm:pt modelId="{42FAFCE1-FAD3-4C4F-B5FD-33B198C393F9}" type="pres">
      <dgm:prSet presAssocID="{CF19363F-E121-4E6A-A83C-5133804F871E}" presName="composite" presStyleCnt="0"/>
      <dgm:spPr/>
    </dgm:pt>
    <dgm:pt modelId="{43256544-DECE-4955-A9C9-0BF36CE0B20D}" type="pres">
      <dgm:prSet presAssocID="{CF19363F-E121-4E6A-A83C-5133804F871E}" presName="parTx" presStyleLbl="alignNode1" presStyleIdx="1" presStyleCnt="3" custLinFactNeighborX="-945" custLinFactNeighborY="-263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893E5-B441-479F-BE0B-1C1DC4197653}" type="pres">
      <dgm:prSet presAssocID="{CF19363F-E121-4E6A-A83C-5133804F871E}" presName="desTx" presStyleLbl="alignAccFollowNode1" presStyleIdx="1" presStyleCnt="3" custScaleY="87339" custLinFactNeighborX="-468" custLinFactNeighborY="-9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E5BB-96A2-4F1F-9FAA-44B96EB6FE66}" type="pres">
      <dgm:prSet presAssocID="{E5D8D224-9105-4AED-AF2E-BFB3C28DE778}" presName="space" presStyleCnt="0"/>
      <dgm:spPr/>
    </dgm:pt>
    <dgm:pt modelId="{97D1F7A6-C278-4E06-8EF6-4AC29FAFD2F1}" type="pres">
      <dgm:prSet presAssocID="{AA397942-AD25-4A92-AE35-99771CA43673}" presName="composite" presStyleCnt="0"/>
      <dgm:spPr/>
    </dgm:pt>
    <dgm:pt modelId="{3940C080-E9AC-4AFB-920C-2DACFA0A7B9B}" type="pres">
      <dgm:prSet presAssocID="{AA397942-AD25-4A92-AE35-99771CA4367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73791-0981-4B35-AC8D-8E8913BA0C82}" type="pres">
      <dgm:prSet presAssocID="{AA397942-AD25-4A92-AE35-99771CA43673}" presName="desTx" presStyleLbl="alignAccFollowNode1" presStyleIdx="2" presStyleCnt="3" custLinFactNeighborX="103" custLinFactNeighborY="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2BD2C-B004-4875-A43D-273D1401E0DA}" srcId="{AB767D93-286B-4F38-AEF9-B137D6475947}" destId="{3011FD99-A52E-40DA-B554-34A5AF39318A}" srcOrd="4" destOrd="0" parTransId="{5E47B2AF-8195-47DB-987F-14D8F36528EE}" sibTransId="{3DBD012C-DF8F-4468-B956-06228D0FE2A4}"/>
    <dgm:cxn modelId="{436B30BF-4145-4F85-9BF6-E697ECB9B805}" type="presOf" srcId="{5D68C3CA-2A44-4B84-8DA5-F753D476AF51}" destId="{7CC893E5-B441-479F-BE0B-1C1DC4197653}" srcOrd="0" destOrd="3" presId="urn:microsoft.com/office/officeart/2005/8/layout/hList1"/>
    <dgm:cxn modelId="{0886357A-9F64-41C3-840C-315E9A264C34}" type="presOf" srcId="{8249260F-79A6-43ED-A8BF-7E3B6C290CD3}" destId="{7CC893E5-B441-479F-BE0B-1C1DC4197653}" srcOrd="0" destOrd="4" presId="urn:microsoft.com/office/officeart/2005/8/layout/hList1"/>
    <dgm:cxn modelId="{D5ED4C90-B872-4D19-B2F5-666FA8753453}" type="presOf" srcId="{6C6064CC-40C7-4DC5-82C3-706114C55800}" destId="{B126360A-EBFB-4369-85F5-795D553CFBAC}" srcOrd="0" destOrd="5" presId="urn:microsoft.com/office/officeart/2005/8/layout/hList1"/>
    <dgm:cxn modelId="{3BA0DDA5-30B8-4989-8F96-B8E99E00D336}" type="presOf" srcId="{84AB6AA9-EC84-4577-AF60-5CEF9B62C21E}" destId="{A4C73791-0981-4B35-AC8D-8E8913BA0C82}" srcOrd="0" destOrd="0" presId="urn:microsoft.com/office/officeart/2005/8/layout/hList1"/>
    <dgm:cxn modelId="{51C9099A-BA0D-4777-86BF-B8347956CFBA}" srcId="{AA397942-AD25-4A92-AE35-99771CA43673}" destId="{C6AC3F9B-9AD1-4F69-A0F1-B88D514EBE52}" srcOrd="2" destOrd="0" parTransId="{DAB468F0-2ABE-4198-B7D0-80A2B3F7B952}" sibTransId="{3E71B92F-A56E-4292-AD06-E9E56E40DBC2}"/>
    <dgm:cxn modelId="{59760D7D-8D0B-4EE8-A3F4-9B7BF5FD3057}" type="presOf" srcId="{8B2770FD-6427-4C3C-802D-29550B3340E3}" destId="{B126360A-EBFB-4369-85F5-795D553CFBAC}" srcOrd="0" destOrd="2" presId="urn:microsoft.com/office/officeart/2005/8/layout/hList1"/>
    <dgm:cxn modelId="{9AA97CA3-7655-451D-969A-B08C8F99EF9B}" type="presOf" srcId="{3011FD99-A52E-40DA-B554-34A5AF39318A}" destId="{B126360A-EBFB-4369-85F5-795D553CFBAC}" srcOrd="0" destOrd="4" presId="urn:microsoft.com/office/officeart/2005/8/layout/hList1"/>
    <dgm:cxn modelId="{F443911A-3E6B-4557-B264-80266ED5D503}" type="presOf" srcId="{25F20B44-5C1E-4E75-88C8-868105C0CDDC}" destId="{7CC893E5-B441-479F-BE0B-1C1DC4197653}" srcOrd="0" destOrd="1" presId="urn:microsoft.com/office/officeart/2005/8/layout/hList1"/>
    <dgm:cxn modelId="{FFA68D2C-E5D2-47FC-9539-566DE464F0A2}" srcId="{CF19363F-E121-4E6A-A83C-5133804F871E}" destId="{4080EACC-1F87-4C61-BBC3-5BC8DBDE0DFE}" srcOrd="0" destOrd="0" parTransId="{0727560E-A6C9-4993-8185-6269EACA8D63}" sibTransId="{09D690AE-A2CA-40BD-A119-135F531CC99F}"/>
    <dgm:cxn modelId="{48E5D53D-0ABE-4076-99BE-D7CD0D4932D2}" type="presOf" srcId="{AC01A8CA-D48B-45B9-AB1F-938E351D5CA4}" destId="{7C640A4D-82B5-4406-ABF0-BF30061B8E26}" srcOrd="0" destOrd="0" presId="urn:microsoft.com/office/officeart/2005/8/layout/hList1"/>
    <dgm:cxn modelId="{201AC3D8-5E1E-49A4-B773-3774169537CE}" srcId="{AB767D93-286B-4F38-AEF9-B137D6475947}" destId="{8B2770FD-6427-4C3C-802D-29550B3340E3}" srcOrd="2" destOrd="0" parTransId="{250DA41F-B75E-4D41-A186-43D3479E56F4}" sibTransId="{289C591C-DA71-4295-AE8E-9D4C1AF4CCFE}"/>
    <dgm:cxn modelId="{9ED542A9-244B-42D8-A19C-D24B655BE836}" type="presOf" srcId="{4080EACC-1F87-4C61-BBC3-5BC8DBDE0DFE}" destId="{7CC893E5-B441-479F-BE0B-1C1DC4197653}" srcOrd="0" destOrd="0" presId="urn:microsoft.com/office/officeart/2005/8/layout/hList1"/>
    <dgm:cxn modelId="{F85DE43B-68A9-4CB0-B406-2CF7AB1EE632}" srcId="{CF19363F-E121-4E6A-A83C-5133804F871E}" destId="{B93D3F7D-1DF2-4D20-BFA7-15169111DBD9}" srcOrd="5" destOrd="0" parTransId="{6FB9935A-7BA4-4B85-8D76-7A8A72B8841B}" sibTransId="{290F9155-206A-4E28-8B30-71E74D35A080}"/>
    <dgm:cxn modelId="{FB12ED98-D0EE-4228-AF82-4BE79370AC86}" srcId="{AB767D93-286B-4F38-AEF9-B137D6475947}" destId="{86E80119-8F01-479F-A06E-1A7316A358F5}" srcOrd="0" destOrd="0" parTransId="{C73E51C9-9B33-447A-9455-08AA7B722C68}" sibTransId="{519B0459-76CC-4E6C-9C7A-10DA4020B239}"/>
    <dgm:cxn modelId="{3C31931B-E928-4B35-AAFE-B4D462DA16B2}" srcId="{CF19363F-E121-4E6A-A83C-5133804F871E}" destId="{4E774348-A687-4464-9179-641776BD9728}" srcOrd="2" destOrd="0" parTransId="{C9DD6109-B310-4277-85DA-BDB906A46DD9}" sibTransId="{BF9FF6BE-38C9-4E43-ADA7-85CABDE6E630}"/>
    <dgm:cxn modelId="{64209482-2372-4697-BD15-0303232BE6DA}" srcId="{AA397942-AD25-4A92-AE35-99771CA43673}" destId="{C06B9A43-8FFF-45EF-AB13-F156311FC136}" srcOrd="1" destOrd="0" parTransId="{8A6445FA-8864-4EBF-A22F-F13EEF41001A}" sibTransId="{37B3C3FB-5A16-4EE4-A749-CDFF214A4449}"/>
    <dgm:cxn modelId="{B6F067A6-2A74-4F16-97B0-D4E68CDC860C}" srcId="{AA397942-AD25-4A92-AE35-99771CA43673}" destId="{84AB6AA9-EC84-4577-AF60-5CEF9B62C21E}" srcOrd="0" destOrd="0" parTransId="{7C48396B-2522-413C-8C75-28D672E5E6B2}" sibTransId="{3999D234-E449-40D1-A4D5-BA86D20BADDC}"/>
    <dgm:cxn modelId="{4CB96AF7-22DF-427F-B284-C679AE8891BF}" type="presOf" srcId="{B93D3F7D-1DF2-4D20-BFA7-15169111DBD9}" destId="{7CC893E5-B441-479F-BE0B-1C1DC4197653}" srcOrd="0" destOrd="5" presId="urn:microsoft.com/office/officeart/2005/8/layout/hList1"/>
    <dgm:cxn modelId="{38C76CD7-593B-47FC-8B6D-028599443EFD}" type="presOf" srcId="{AB767D93-286B-4F38-AEF9-B137D6475947}" destId="{9A998378-3254-4670-982B-8710BC22E059}" srcOrd="0" destOrd="0" presId="urn:microsoft.com/office/officeart/2005/8/layout/hList1"/>
    <dgm:cxn modelId="{EB5C04A4-D164-4278-9116-1E17BFA54FF4}" type="presOf" srcId="{6578428D-C670-4271-A303-6E30ECE95111}" destId="{B126360A-EBFB-4369-85F5-795D553CFBAC}" srcOrd="0" destOrd="3" presId="urn:microsoft.com/office/officeart/2005/8/layout/hList1"/>
    <dgm:cxn modelId="{57930F11-7858-4F2A-AF0F-6C7A7EF616C0}" srcId="{CF19363F-E121-4E6A-A83C-5133804F871E}" destId="{25F20B44-5C1E-4E75-88C8-868105C0CDDC}" srcOrd="1" destOrd="0" parTransId="{ECA16536-53D6-45A4-A3C3-C240430FF009}" sibTransId="{A32222E3-B1D2-4B23-9464-3421AA412942}"/>
    <dgm:cxn modelId="{6D297D09-6711-485E-AE2D-9FB4C510B110}" type="presOf" srcId="{1BB39066-E2BE-4B28-B34F-76E6D7C4AAAB}" destId="{B126360A-EBFB-4369-85F5-795D553CFBAC}" srcOrd="0" destOrd="1" presId="urn:microsoft.com/office/officeart/2005/8/layout/hList1"/>
    <dgm:cxn modelId="{E26267FA-50D7-43D4-A3DE-C497CA05CC46}" srcId="{AC01A8CA-D48B-45B9-AB1F-938E351D5CA4}" destId="{AB767D93-286B-4F38-AEF9-B137D6475947}" srcOrd="0" destOrd="0" parTransId="{430F9ACC-551A-41A6-BC11-C76A50BDB503}" sibTransId="{4455E3BE-760C-447F-A12D-DBDF2C9AA61F}"/>
    <dgm:cxn modelId="{53B5A323-79FB-4A49-B8C3-EEAC94DAF5B9}" srcId="{AB767D93-286B-4F38-AEF9-B137D6475947}" destId="{6C6064CC-40C7-4DC5-82C3-706114C55800}" srcOrd="5" destOrd="0" parTransId="{26843C37-8885-475E-A7CE-5F6086D29F77}" sibTransId="{68EFC9DB-2146-4868-8614-A01F15E5C61F}"/>
    <dgm:cxn modelId="{F61BC74B-8D18-4210-A6E1-78537FDB63E5}" srcId="{CF19363F-E121-4E6A-A83C-5133804F871E}" destId="{5D68C3CA-2A44-4B84-8DA5-F753D476AF51}" srcOrd="3" destOrd="0" parTransId="{070FF93B-468F-4BD8-8D48-CD5B71EDA71B}" sibTransId="{7775D611-3E28-4F18-BA0C-77A40B5B3417}"/>
    <dgm:cxn modelId="{58B6CD44-B60D-481F-A2B8-CB46098543D2}" srcId="{AC01A8CA-D48B-45B9-AB1F-938E351D5CA4}" destId="{CF19363F-E121-4E6A-A83C-5133804F871E}" srcOrd="1" destOrd="0" parTransId="{9F862424-F7B3-4300-8AE2-6F261E442000}" sibTransId="{E5D8D224-9105-4AED-AF2E-BFB3C28DE778}"/>
    <dgm:cxn modelId="{EA12CA20-5D45-4C17-9448-87475B5E738B}" type="presOf" srcId="{AA397942-AD25-4A92-AE35-99771CA43673}" destId="{3940C080-E9AC-4AFB-920C-2DACFA0A7B9B}" srcOrd="0" destOrd="0" presId="urn:microsoft.com/office/officeart/2005/8/layout/hList1"/>
    <dgm:cxn modelId="{D80F3E07-3FAA-48FC-B553-894098DDFC01}" type="presOf" srcId="{86E80119-8F01-479F-A06E-1A7316A358F5}" destId="{B126360A-EBFB-4369-85F5-795D553CFBAC}" srcOrd="0" destOrd="0" presId="urn:microsoft.com/office/officeart/2005/8/layout/hList1"/>
    <dgm:cxn modelId="{019AAF1E-2E1F-4D95-8859-633AFC00AB21}" type="presOf" srcId="{C06B9A43-8FFF-45EF-AB13-F156311FC136}" destId="{A4C73791-0981-4B35-AC8D-8E8913BA0C82}" srcOrd="0" destOrd="1" presId="urn:microsoft.com/office/officeart/2005/8/layout/hList1"/>
    <dgm:cxn modelId="{A50A91C5-853C-41E1-AD22-A52A211477D4}" srcId="{AC01A8CA-D48B-45B9-AB1F-938E351D5CA4}" destId="{AA397942-AD25-4A92-AE35-99771CA43673}" srcOrd="2" destOrd="0" parTransId="{27F06252-6A5C-49B3-92EB-A6E21F38616E}" sibTransId="{046B7201-86AF-487D-9D27-9D60EAF77600}"/>
    <dgm:cxn modelId="{243B5901-EBFC-4063-917D-0E049F70718E}" type="presOf" srcId="{CF19363F-E121-4E6A-A83C-5133804F871E}" destId="{43256544-DECE-4955-A9C9-0BF36CE0B20D}" srcOrd="0" destOrd="0" presId="urn:microsoft.com/office/officeart/2005/8/layout/hList1"/>
    <dgm:cxn modelId="{BCC79BD3-1E9D-4697-9D0B-A32C3FE3D883}" type="presOf" srcId="{2D0E2A7B-0074-4083-A5F9-F23D1550D64D}" destId="{A4C73791-0981-4B35-AC8D-8E8913BA0C82}" srcOrd="0" destOrd="3" presId="urn:microsoft.com/office/officeart/2005/8/layout/hList1"/>
    <dgm:cxn modelId="{C1BF3501-3803-4359-BB90-14F5347E8BF7}" srcId="{CF19363F-E121-4E6A-A83C-5133804F871E}" destId="{8249260F-79A6-43ED-A8BF-7E3B6C290CD3}" srcOrd="4" destOrd="0" parTransId="{65EC9871-2411-41CE-BFDF-BBF840A7D8FD}" sibTransId="{954A697F-BC55-4B09-83E0-A497D427AE3D}"/>
    <dgm:cxn modelId="{17CBC673-A678-4ECC-A5A4-12CEED5BE6D2}" srcId="{AB767D93-286B-4F38-AEF9-B137D6475947}" destId="{1BB39066-E2BE-4B28-B34F-76E6D7C4AAAB}" srcOrd="1" destOrd="0" parTransId="{9C711E4A-0D0D-4CEF-A2BB-3E3513F7CA41}" sibTransId="{5F2373B9-DD6E-4638-908F-F64FBD7EDA9D}"/>
    <dgm:cxn modelId="{88813A9F-13FA-4002-9577-A4E680E7ED77}" srcId="{AA397942-AD25-4A92-AE35-99771CA43673}" destId="{2D0E2A7B-0074-4083-A5F9-F23D1550D64D}" srcOrd="3" destOrd="0" parTransId="{252AF3B3-4F20-43C8-AB1B-8F29090575CD}" sibTransId="{7183FAE5-03BC-4553-9E81-4C385AB7AFAE}"/>
    <dgm:cxn modelId="{435978C5-100D-48A1-A460-4C32CF545719}" type="presOf" srcId="{C6AC3F9B-9AD1-4F69-A0F1-B88D514EBE52}" destId="{A4C73791-0981-4B35-AC8D-8E8913BA0C82}" srcOrd="0" destOrd="2" presId="urn:microsoft.com/office/officeart/2005/8/layout/hList1"/>
    <dgm:cxn modelId="{3C7EE4B5-4C59-4D53-9512-05FD956E67EE}" srcId="{AB767D93-286B-4F38-AEF9-B137D6475947}" destId="{6578428D-C670-4271-A303-6E30ECE95111}" srcOrd="3" destOrd="0" parTransId="{915B2433-6990-4290-AD89-68FDB06AAD0E}" sibTransId="{C9FEAE9A-1E56-4EFE-A9D0-1C497A2F3258}"/>
    <dgm:cxn modelId="{D9D6FC04-C949-4BE1-A24D-B6DC5B74707F}" type="presOf" srcId="{4E774348-A687-4464-9179-641776BD9728}" destId="{7CC893E5-B441-479F-BE0B-1C1DC4197653}" srcOrd="0" destOrd="2" presId="urn:microsoft.com/office/officeart/2005/8/layout/hList1"/>
    <dgm:cxn modelId="{EBDAD00F-08BD-46DE-BDB5-4B1AD64F5BF8}" type="presParOf" srcId="{7C640A4D-82B5-4406-ABF0-BF30061B8E26}" destId="{065FB719-4BEA-4FB7-866D-0578D32208E3}" srcOrd="0" destOrd="0" presId="urn:microsoft.com/office/officeart/2005/8/layout/hList1"/>
    <dgm:cxn modelId="{7DC418EF-E151-4B65-94C8-80D62A5CBDDA}" type="presParOf" srcId="{065FB719-4BEA-4FB7-866D-0578D32208E3}" destId="{9A998378-3254-4670-982B-8710BC22E059}" srcOrd="0" destOrd="0" presId="urn:microsoft.com/office/officeart/2005/8/layout/hList1"/>
    <dgm:cxn modelId="{57253B38-F85B-4330-877F-4108447AEF81}" type="presParOf" srcId="{065FB719-4BEA-4FB7-866D-0578D32208E3}" destId="{B126360A-EBFB-4369-85F5-795D553CFBAC}" srcOrd="1" destOrd="0" presId="urn:microsoft.com/office/officeart/2005/8/layout/hList1"/>
    <dgm:cxn modelId="{2E06BB87-D0E4-4947-95D0-082383E847A3}" type="presParOf" srcId="{7C640A4D-82B5-4406-ABF0-BF30061B8E26}" destId="{2C9B6653-44B9-42C2-8561-3FE1225177A0}" srcOrd="1" destOrd="0" presId="urn:microsoft.com/office/officeart/2005/8/layout/hList1"/>
    <dgm:cxn modelId="{B26C5AD7-CCA3-46C5-94D4-82751FAD1950}" type="presParOf" srcId="{7C640A4D-82B5-4406-ABF0-BF30061B8E26}" destId="{42FAFCE1-FAD3-4C4F-B5FD-33B198C393F9}" srcOrd="2" destOrd="0" presId="urn:microsoft.com/office/officeart/2005/8/layout/hList1"/>
    <dgm:cxn modelId="{65C1C033-EB55-4741-ABC4-C616815CB9A9}" type="presParOf" srcId="{42FAFCE1-FAD3-4C4F-B5FD-33B198C393F9}" destId="{43256544-DECE-4955-A9C9-0BF36CE0B20D}" srcOrd="0" destOrd="0" presId="urn:microsoft.com/office/officeart/2005/8/layout/hList1"/>
    <dgm:cxn modelId="{10622C29-78EB-46FA-9AD0-61C3366B159E}" type="presParOf" srcId="{42FAFCE1-FAD3-4C4F-B5FD-33B198C393F9}" destId="{7CC893E5-B441-479F-BE0B-1C1DC4197653}" srcOrd="1" destOrd="0" presId="urn:microsoft.com/office/officeart/2005/8/layout/hList1"/>
    <dgm:cxn modelId="{E29EB045-C39D-4CAC-A77F-8AEC912C7FC6}" type="presParOf" srcId="{7C640A4D-82B5-4406-ABF0-BF30061B8E26}" destId="{EA31E5BB-96A2-4F1F-9FAA-44B96EB6FE66}" srcOrd="3" destOrd="0" presId="urn:microsoft.com/office/officeart/2005/8/layout/hList1"/>
    <dgm:cxn modelId="{868B50D1-772E-4A6B-8181-C39E3CDF4A1F}" type="presParOf" srcId="{7C640A4D-82B5-4406-ABF0-BF30061B8E26}" destId="{97D1F7A6-C278-4E06-8EF6-4AC29FAFD2F1}" srcOrd="4" destOrd="0" presId="urn:microsoft.com/office/officeart/2005/8/layout/hList1"/>
    <dgm:cxn modelId="{F11E1859-045E-420E-B4E6-12F977F4CF9B}" type="presParOf" srcId="{97D1F7A6-C278-4E06-8EF6-4AC29FAFD2F1}" destId="{3940C080-E9AC-4AFB-920C-2DACFA0A7B9B}" srcOrd="0" destOrd="0" presId="urn:microsoft.com/office/officeart/2005/8/layout/hList1"/>
    <dgm:cxn modelId="{B7540929-7D72-4B05-AD7B-14B29FCD3F8A}" type="presParOf" srcId="{97D1F7A6-C278-4E06-8EF6-4AC29FAFD2F1}" destId="{A4C73791-0981-4B35-AC8D-8E8913BA0C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98378-3254-4670-982B-8710BC22E059}">
      <dsp:nvSpPr>
        <dsp:cNvPr id="0" name=""/>
        <dsp:cNvSpPr/>
      </dsp:nvSpPr>
      <dsp:spPr>
        <a:xfrm>
          <a:off x="3035" y="191000"/>
          <a:ext cx="2959135" cy="576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Что я знаю?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3035" y="191000"/>
        <a:ext cx="2959135" cy="576000"/>
      </dsp:txXfrm>
    </dsp:sp>
    <dsp:sp modelId="{B126360A-EBFB-4369-85F5-795D553CFBAC}">
      <dsp:nvSpPr>
        <dsp:cNvPr id="0" name=""/>
        <dsp:cNvSpPr/>
      </dsp:nvSpPr>
      <dsp:spPr>
        <a:xfrm>
          <a:off x="3035" y="767000"/>
          <a:ext cx="2959135" cy="401577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Матвей М. – Это город.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Миша – Живут «трудивые» люди.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Ваня П. – Это лес, который оживился.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Мартин – Это город из дерева.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Макар – Это маленькие жилища.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Соня М. – Там живут люди, которые шьют.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3035" y="767000"/>
        <a:ext cx="2959135" cy="4015779"/>
      </dsp:txXfrm>
    </dsp:sp>
    <dsp:sp modelId="{43256544-DECE-4955-A9C9-0BF36CE0B20D}">
      <dsp:nvSpPr>
        <dsp:cNvPr id="0" name=""/>
        <dsp:cNvSpPr/>
      </dsp:nvSpPr>
      <dsp:spPr>
        <a:xfrm>
          <a:off x="3348485" y="166518"/>
          <a:ext cx="2959135" cy="576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Что хочу узнать?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3348485" y="166518"/>
        <a:ext cx="2959135" cy="576000"/>
      </dsp:txXfrm>
    </dsp:sp>
    <dsp:sp modelId="{7CC893E5-B441-479F-BE0B-1C1DC4197653}">
      <dsp:nvSpPr>
        <dsp:cNvPr id="0" name=""/>
        <dsp:cNvSpPr/>
      </dsp:nvSpPr>
      <dsp:spPr>
        <a:xfrm>
          <a:off x="3362600" y="764300"/>
          <a:ext cx="2959135" cy="350734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Как строили дома?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Как несли бревна?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Как носили тяжелые грузы?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Как делали печку?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Как носили воду?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>
            <a:latin typeface="Georgia" panose="02040502050405020303" pitchFamily="18" charset="0"/>
          </a:endParaRPr>
        </a:p>
      </dsp:txBody>
      <dsp:txXfrm>
        <a:off x="3362600" y="764300"/>
        <a:ext cx="2959135" cy="3507341"/>
      </dsp:txXfrm>
    </dsp:sp>
    <dsp:sp modelId="{3940C080-E9AC-4AFB-920C-2DACFA0A7B9B}">
      <dsp:nvSpPr>
        <dsp:cNvPr id="0" name=""/>
        <dsp:cNvSpPr/>
      </dsp:nvSpPr>
      <dsp:spPr>
        <a:xfrm>
          <a:off x="6749864" y="191000"/>
          <a:ext cx="2959135" cy="576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anose="02040502050405020303" pitchFamily="18" charset="0"/>
            </a:rPr>
            <a:t>Где могу узнать?</a:t>
          </a:r>
          <a:endParaRPr lang="ru-RU" sz="2000" kern="1200" dirty="0">
            <a:latin typeface="Georgia" panose="02040502050405020303" pitchFamily="18" charset="0"/>
          </a:endParaRPr>
        </a:p>
      </dsp:txBody>
      <dsp:txXfrm>
        <a:off x="6749864" y="191000"/>
        <a:ext cx="2959135" cy="576000"/>
      </dsp:txXfrm>
    </dsp:sp>
    <dsp:sp modelId="{A4C73791-0981-4B35-AC8D-8E8913BA0C82}">
      <dsp:nvSpPr>
        <dsp:cNvPr id="0" name=""/>
        <dsp:cNvSpPr/>
      </dsp:nvSpPr>
      <dsp:spPr>
        <a:xfrm>
          <a:off x="6752899" y="780453"/>
          <a:ext cx="2959135" cy="401577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В книгах и энциклопедиях.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Georgia" panose="02040502050405020303" pitchFamily="18" charset="0"/>
            </a:rPr>
            <a:t>Спросить у родителей, бабушки и дедушки.</a:t>
          </a:r>
          <a:endParaRPr lang="ru-RU" sz="2000" kern="1200" dirty="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latin typeface="Georgia" panose="02040502050405020303" pitchFamily="18" charset="0"/>
            </a:rPr>
            <a:t>Посмотреть развивающие мультфильмы.</a:t>
          </a:r>
          <a:endParaRPr lang="ru-RU" sz="2000" kern="1200">
            <a:latin typeface="Georgia" panose="020405020504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>
            <a:latin typeface="Georgia" panose="02040502050405020303" pitchFamily="18" charset="0"/>
          </a:endParaRPr>
        </a:p>
      </dsp:txBody>
      <dsp:txXfrm>
        <a:off x="6752899" y="780453"/>
        <a:ext cx="2959135" cy="4015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28C2D-A94E-49D1-8B13-B63F5456346B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F0E71-C744-4EF6-8676-5BB11F3F5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7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F0E71-C744-4EF6-8676-5BB11F3F56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9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5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1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69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86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53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5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5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6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9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3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62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11BA9-81DF-4F85-9351-C8D590D77F4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BA76E-7482-47DC-88CD-6D5A951B54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52944"/>
            <a:ext cx="9144000" cy="158647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Тема проекта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«Русская деревня»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7691" y="3006436"/>
            <a:ext cx="9656618" cy="21336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«Центр развития ребенка – детский сад №26»</a:t>
            </a:r>
            <a:r>
              <a:rPr lang="ru-RU" sz="2000" b="1" dirty="0" smtClean="0">
                <a:latin typeface="Georgia" panose="02040502050405020303" pitchFamily="18" charset="0"/>
              </a:rPr>
              <a:t/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Старшая логопедическая группа </a:t>
            </a:r>
            <a:r>
              <a:rPr lang="ru-RU" sz="2000" b="1" dirty="0" smtClean="0">
                <a:latin typeface="Georgia" panose="02040502050405020303" pitchFamily="18" charset="0"/>
              </a:rPr>
              <a:t>№8</a:t>
            </a:r>
            <a:r>
              <a:rPr lang="ru-RU" sz="2000" b="1" dirty="0">
                <a:latin typeface="Georgia" panose="02040502050405020303" pitchFamily="18" charset="0"/>
              </a:rPr>
              <a:t/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Автор</a:t>
            </a:r>
            <a:r>
              <a:rPr lang="ru-RU" sz="2000" b="1" smtClean="0">
                <a:latin typeface="Georgia" panose="02040502050405020303" pitchFamily="18" charset="0"/>
              </a:rPr>
              <a:t>: Родченкова</a:t>
            </a:r>
            <a:r>
              <a:rPr lang="ru-RU" sz="2000" b="1" dirty="0" smtClean="0"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Georgia" panose="02040502050405020303" pitchFamily="18" charset="0"/>
              </a:rPr>
              <a:t>О.А.</a:t>
            </a:r>
            <a:endParaRPr lang="ru-R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860"/>
            <a:ext cx="12226376" cy="68708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4400" y="512619"/>
            <a:ext cx="9795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Проблемный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вопрос: Как жили люди в деревне на Руси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?</a:t>
            </a:r>
          </a:p>
          <a:p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51983352"/>
              </p:ext>
            </p:extLst>
          </p:nvPr>
        </p:nvGraphicFramePr>
        <p:xfrm>
          <a:off x="1233055" y="1251283"/>
          <a:ext cx="9712035" cy="4973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07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912"/>
            <a:ext cx="12191999" cy="68839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7964" y="706582"/>
            <a:ext cx="5830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79672" y="1496291"/>
            <a:ext cx="4447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16182" y="484910"/>
            <a:ext cx="978130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latin typeface="Georgia" panose="02040502050405020303" pitchFamily="18" charset="0"/>
              </a:rPr>
              <a:t>II Этап. Основной </a:t>
            </a:r>
            <a:r>
              <a:rPr lang="ru-RU" sz="2400" dirty="0">
                <a:latin typeface="Georgia" panose="02040502050405020303" pitchFamily="18" charset="0"/>
              </a:rPr>
              <a:t>– </a:t>
            </a:r>
            <a:r>
              <a:rPr lang="ru-RU" sz="2000" dirty="0">
                <a:latin typeface="Georgia" panose="02040502050405020303" pitchFamily="18" charset="0"/>
              </a:rPr>
              <a:t>деятельность в соответствии с утвержденным содержанием плана проекта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Занятия </a:t>
            </a:r>
            <a:r>
              <a:rPr lang="ru-RU" sz="2000" dirty="0">
                <a:latin typeface="Georgia" panose="02040502050405020303" pitchFamily="18" charset="0"/>
              </a:rPr>
              <a:t>в соответствии с </a:t>
            </a:r>
            <a:r>
              <a:rPr lang="ru-RU" sz="2000" dirty="0" smtClean="0">
                <a:latin typeface="Georgia" panose="02040502050405020303" pitchFamily="18" charset="0"/>
              </a:rPr>
              <a:t>планом.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Беседы.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Чтение </a:t>
            </a:r>
            <a:r>
              <a:rPr lang="ru-RU" sz="2000" dirty="0">
                <a:latin typeface="Georgia" panose="02040502050405020303" pitchFamily="18" charset="0"/>
              </a:rPr>
              <a:t>познавательной и художественной </a:t>
            </a:r>
            <a:r>
              <a:rPr lang="ru-RU" sz="2000" dirty="0" smtClean="0">
                <a:latin typeface="Georgia" panose="02040502050405020303" pitchFamily="18" charset="0"/>
              </a:rPr>
              <a:t>литературы.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Слушание </a:t>
            </a:r>
            <a:r>
              <a:rPr lang="ru-RU" sz="2000" dirty="0">
                <a:latin typeface="Georgia" panose="02040502050405020303" pitchFamily="18" charset="0"/>
              </a:rPr>
              <a:t>русских народных </a:t>
            </a:r>
            <a:r>
              <a:rPr lang="ru-RU" sz="2000" dirty="0" smtClean="0">
                <a:latin typeface="Georgia" panose="02040502050405020303" pitchFamily="18" charset="0"/>
              </a:rPr>
              <a:t>песен.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Просмотр </a:t>
            </a:r>
            <a:r>
              <a:rPr lang="ru-RU" sz="2000" dirty="0">
                <a:latin typeface="Georgia" panose="02040502050405020303" pitchFamily="18" charset="0"/>
              </a:rPr>
              <a:t>видеосюжетов, </a:t>
            </a:r>
            <a:r>
              <a:rPr lang="ru-RU" sz="2000" dirty="0" smtClean="0">
                <a:latin typeface="Georgia" panose="02040502050405020303" pitchFamily="18" charset="0"/>
              </a:rPr>
              <a:t>презентаций.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Экскурсия </a:t>
            </a:r>
            <a:r>
              <a:rPr lang="ru-RU" sz="2000" dirty="0">
                <a:latin typeface="Georgia" panose="02040502050405020303" pitchFamily="18" charset="0"/>
              </a:rPr>
              <a:t>в русскую </a:t>
            </a:r>
            <a:r>
              <a:rPr lang="ru-RU" sz="2000" dirty="0" smtClean="0">
                <a:latin typeface="Georgia" panose="02040502050405020303" pitchFamily="18" charset="0"/>
              </a:rPr>
              <a:t>избу.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Georgia" panose="02040502050405020303" pitchFamily="18" charset="0"/>
              </a:rPr>
              <a:t>Создание </a:t>
            </a:r>
            <a:r>
              <a:rPr lang="ru-RU" sz="2000" dirty="0">
                <a:latin typeface="Georgia" panose="02040502050405020303" pitchFamily="18" charset="0"/>
              </a:rPr>
              <a:t>панорамы «Русская деревня</a:t>
            </a:r>
            <a:r>
              <a:rPr lang="ru-RU" sz="2000" dirty="0" smtClean="0">
                <a:latin typeface="Georgia" panose="02040502050405020303" pitchFamily="18" charset="0"/>
              </a:rPr>
              <a:t>»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u="sng" dirty="0">
                <a:latin typeface="Georgia" panose="02040502050405020303" pitchFamily="18" charset="0"/>
              </a:rPr>
              <a:t>III Этап.  </a:t>
            </a:r>
            <a:r>
              <a:rPr lang="ru-RU" sz="2000" u="sng" dirty="0" smtClean="0">
                <a:latin typeface="Georgia" panose="02040502050405020303" pitchFamily="18" charset="0"/>
              </a:rPr>
              <a:t>Заключительный</a:t>
            </a:r>
            <a:r>
              <a:rPr lang="ru-RU" sz="2000" dirty="0">
                <a:latin typeface="Georgia" panose="02040502050405020303" pitchFamily="18" charset="0"/>
              </a:rPr>
              <a:t>– обобщение и систематизация полученных знаний воспитанников, подведение итогов</a:t>
            </a:r>
            <a:r>
              <a:rPr lang="ru-RU" sz="2000" dirty="0" smtClean="0">
                <a:latin typeface="Georgia" panose="02040502050405020303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-  Сборка </a:t>
            </a:r>
            <a:r>
              <a:rPr lang="ru-RU" sz="2000" dirty="0">
                <a:latin typeface="Georgia" panose="02040502050405020303" pitchFamily="18" charset="0"/>
              </a:rPr>
              <a:t>панорамы «Русская деревня»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-  Презентация </a:t>
            </a:r>
            <a:r>
              <a:rPr lang="ru-RU" sz="2000" dirty="0">
                <a:latin typeface="Georgia" panose="02040502050405020303" pitchFamily="18" charset="0"/>
              </a:rPr>
              <a:t>проекта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Georgia" panose="02040502050405020303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9091" y="360218"/>
            <a:ext cx="9919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     </a:t>
            </a:r>
            <a:r>
              <a:rPr lang="ru-RU" sz="3200" b="1" dirty="0" smtClean="0">
                <a:latin typeface="Georgia" panose="02040502050405020303" pitchFamily="18" charset="0"/>
              </a:rPr>
              <a:t>       </a:t>
            </a:r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2000" b="1" dirty="0" smtClean="0">
                <a:latin typeface="Georgia" panose="02040502050405020303" pitchFamily="18" charset="0"/>
              </a:rPr>
              <a:t> 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017" y="1609217"/>
            <a:ext cx="3286580" cy="4382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055" y="1609217"/>
            <a:ext cx="2811838" cy="2108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055" y="3889877"/>
            <a:ext cx="2811838" cy="210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947966" y="360219"/>
            <a:ext cx="6611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 Содержательный </a:t>
            </a:r>
            <a:r>
              <a:rPr lang="ru-RU" sz="2400" b="1" dirty="0">
                <a:latin typeface="Georgia" panose="02040502050405020303" pitchFamily="18" charset="0"/>
              </a:rPr>
              <a:t>этап проекта</a:t>
            </a:r>
          </a:p>
          <a:p>
            <a:r>
              <a:rPr lang="ru-RU" sz="2400" dirty="0">
                <a:latin typeface="Georgia" panose="02040502050405020303" pitchFamily="18" charset="0"/>
              </a:rPr>
              <a:t>  </a:t>
            </a:r>
            <a:r>
              <a:rPr lang="ru-RU" sz="2000" b="1" dirty="0" smtClean="0">
                <a:latin typeface="Georgia" panose="02040502050405020303" pitchFamily="18" charset="0"/>
              </a:rPr>
              <a:t>Предметно </a:t>
            </a:r>
            <a:r>
              <a:rPr lang="ru-RU" sz="2000" b="1" dirty="0">
                <a:latin typeface="Georgia" panose="02040502050405020303" pitchFamily="18" charset="0"/>
              </a:rPr>
              <a:t>– развивающая среда в группе</a:t>
            </a:r>
          </a:p>
        </p:txBody>
      </p:sp>
    </p:spTree>
    <p:extLst>
      <p:ext uri="{BB962C8B-B14F-4D97-AF65-F5344CB8AC3E}">
        <p14:creationId xmlns:p14="http://schemas.microsoft.com/office/powerpoint/2010/main" val="24534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766" y="-17318"/>
            <a:ext cx="12192000" cy="687531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24546" y="692727"/>
            <a:ext cx="6954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</a:t>
            </a:r>
            <a:r>
              <a:rPr lang="ru-RU" sz="2400" b="1" dirty="0">
                <a:latin typeface="Georgia" panose="02040502050405020303" pitchFamily="18" charset="0"/>
              </a:rPr>
              <a:t>Создание мини-музея «Русский быт»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492" y="1306793"/>
            <a:ext cx="3593294" cy="479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65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2"/>
            <a:ext cx="12191999" cy="690969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4182" y="540327"/>
            <a:ext cx="1091738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                                              Речевое развитие</a:t>
            </a:r>
          </a:p>
          <a:p>
            <a:endParaRPr lang="ru-RU" sz="2400" b="1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Беседы</a:t>
            </a:r>
            <a:r>
              <a:rPr lang="ru-RU" sz="2000" dirty="0">
                <a:latin typeface="Georgia" panose="02040502050405020303" pitchFamily="18" charset="0"/>
              </a:rPr>
              <a:t>: «Русская изба», «Русские традиции», по картине «Крестьянская семья», «Знакомство с народными ремеслами», «Русский народный костюм»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Игра-драматизация </a:t>
            </a:r>
            <a:r>
              <a:rPr lang="ru-RU" sz="2000" dirty="0" smtClean="0">
                <a:latin typeface="Georgia" panose="02040502050405020303" pitchFamily="18" charset="0"/>
              </a:rPr>
              <a:t>«Маша и медведь».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Развлечение «Посиделки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Заучивание пословиц и поговорок, отгадывание </a:t>
            </a:r>
            <a:r>
              <a:rPr lang="ru-RU" sz="2000" dirty="0" smtClean="0">
                <a:latin typeface="Georgia" panose="02040502050405020303" pitchFamily="18" charset="0"/>
              </a:rPr>
              <a:t>загадок.</a:t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endParaRPr lang="ru-RU" sz="2000" dirty="0">
              <a:latin typeface="Georgia" panose="02040502050405020303" pitchFamily="18" charset="0"/>
            </a:endParaRP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05" y="3004934"/>
            <a:ext cx="3499407" cy="263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01" y="3659581"/>
            <a:ext cx="3419596" cy="256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416" y="3054017"/>
            <a:ext cx="3459311" cy="258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55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31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78728" y="540327"/>
            <a:ext cx="6456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Художественная литература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4545" y="1001992"/>
            <a:ext cx="55279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Рассматривание энциклопедий.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Рассматривание и рассказывание </a:t>
            </a:r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по иллюстрациям русских народных сказок </a:t>
            </a:r>
            <a:r>
              <a:rPr lang="ru-RU" sz="2000" dirty="0">
                <a:latin typeface="Georgia" panose="02040502050405020303" pitchFamily="18" charset="0"/>
              </a:rPr>
              <a:t>«</a:t>
            </a:r>
            <a:r>
              <a:rPr lang="ru-RU" sz="2000" dirty="0" err="1">
                <a:latin typeface="Georgia" panose="02040502050405020303" pitchFamily="18" charset="0"/>
              </a:rPr>
              <a:t>Заюшкина</a:t>
            </a:r>
            <a:r>
              <a:rPr lang="ru-RU" sz="2000" dirty="0">
                <a:latin typeface="Georgia" panose="02040502050405020303" pitchFamily="18" charset="0"/>
              </a:rPr>
              <a:t> избушка», «Маша и медведь», «Три медведя», «Зимовье зверей», «Лиса и журавль», «Лиса и кувшин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Чтение русских народных сказок</a:t>
            </a:r>
            <a:r>
              <a:rPr lang="ru-RU" sz="2000" dirty="0">
                <a:latin typeface="Georgia" panose="02040502050405020303" pitchFamily="18" charset="0"/>
              </a:rPr>
              <a:t>: «По щучьему велению», «Гуси-лебеди», «Золотое веретено», «</a:t>
            </a:r>
            <a:r>
              <a:rPr lang="ru-RU" sz="2000" dirty="0" err="1">
                <a:latin typeface="Georgia" panose="02040502050405020303" pitchFamily="18" charset="0"/>
              </a:rPr>
              <a:t>Терешечка</a:t>
            </a:r>
            <a:r>
              <a:rPr lang="ru-RU" sz="2000" dirty="0">
                <a:latin typeface="Georgia" panose="02040502050405020303" pitchFamily="18" charset="0"/>
              </a:rPr>
              <a:t>», «</a:t>
            </a:r>
            <a:r>
              <a:rPr lang="ru-RU" sz="2000" dirty="0" err="1">
                <a:latin typeface="Georgia" panose="02040502050405020303" pitchFamily="18" charset="0"/>
              </a:rPr>
              <a:t>Жихарка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Отгадывание </a:t>
            </a:r>
            <a:r>
              <a:rPr lang="ru-RU" sz="2000" dirty="0">
                <a:latin typeface="Georgia" panose="02040502050405020303" pitchFamily="18" charset="0"/>
              </a:rPr>
              <a:t>загадок о предметах крестьянского труда и </a:t>
            </a:r>
            <a:r>
              <a:rPr lang="ru-RU" sz="2000" dirty="0" smtClean="0">
                <a:latin typeface="Georgia" panose="02040502050405020303" pitchFamily="18" charset="0"/>
              </a:rPr>
              <a:t>быта.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Знакомство </a:t>
            </a:r>
            <a:r>
              <a:rPr lang="ru-RU" sz="2000" dirty="0">
                <a:latin typeface="Georgia" panose="02040502050405020303" pitchFamily="18" charset="0"/>
              </a:rPr>
              <a:t>с пословицами и поговорками, </a:t>
            </a:r>
            <a:r>
              <a:rPr lang="ru-RU" sz="2000" dirty="0" err="1">
                <a:latin typeface="Georgia" panose="02040502050405020303" pitchFamily="18" charset="0"/>
              </a:rPr>
              <a:t>потешками</a:t>
            </a:r>
            <a:r>
              <a:rPr lang="ru-RU" sz="2000" dirty="0">
                <a:latin typeface="Georgia" panose="02040502050405020303" pitchFamily="18" charset="0"/>
              </a:rPr>
              <a:t> и прибаутками о русском народном </a:t>
            </a:r>
            <a:r>
              <a:rPr lang="ru-RU" sz="2000" dirty="0" smtClean="0">
                <a:latin typeface="Georgia" panose="02040502050405020303" pitchFamily="18" charset="0"/>
              </a:rPr>
              <a:t>быте.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Чтение </a:t>
            </a:r>
            <a:r>
              <a:rPr lang="ru-RU" sz="2000" dirty="0">
                <a:latin typeface="Georgia" panose="02040502050405020303" pitchFamily="18" charset="0"/>
              </a:rPr>
              <a:t>народных колыбельных песен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32" y="1062049"/>
            <a:ext cx="3308591" cy="2491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116" y="3727230"/>
            <a:ext cx="3271536" cy="245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976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7787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32162" y="399531"/>
            <a:ext cx="1012767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Georgia" panose="02040502050405020303" pitchFamily="18" charset="0"/>
              </a:rPr>
              <a:t>                                      </a:t>
            </a:r>
            <a:r>
              <a:rPr lang="ru-RU" sz="2400" b="1" dirty="0" smtClean="0">
                <a:latin typeface="Georgia" panose="02040502050405020303" pitchFamily="18" charset="0"/>
              </a:rPr>
              <a:t>Игровая деятельность</a:t>
            </a:r>
            <a:br>
              <a:rPr lang="ru-RU" sz="2400" b="1" dirty="0" smtClean="0">
                <a:latin typeface="Georgia" panose="02040502050405020303" pitchFamily="18" charset="0"/>
              </a:rPr>
            </a:br>
            <a:endParaRPr lang="ru-RU" sz="2400" b="1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Сюжетно-ролевые </a:t>
            </a:r>
            <a:r>
              <a:rPr lang="ru-RU" sz="2000" dirty="0">
                <a:latin typeface="Georgia" panose="02040502050405020303" pitchFamily="18" charset="0"/>
              </a:rPr>
              <a:t>игры: «Семья», «Дом», «Встречаем гостей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Дидактические игры: «Подбери мебель для избы», «Собери посуду», «Построй избу», «Составь узор», «В русской горнице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Подвижные игры: «Ворота», «Гуси-лебеди», «Жмурки», «Горелки», «Ручеёк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endParaRPr lang="ru-RU" sz="24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100" y="2619465"/>
            <a:ext cx="2538833" cy="338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333" y="2607629"/>
            <a:ext cx="2546433" cy="339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6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4"/>
            <a:ext cx="12191999" cy="684953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435" y="1386252"/>
            <a:ext cx="3283529" cy="44465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 smtClean="0">
                <a:latin typeface="Georgia" panose="02040502050405020303" pitchFamily="18" charset="0"/>
              </a:rPr>
              <a:t>                                   </a:t>
            </a:r>
            <a:endParaRPr lang="ru-RU" b="1" dirty="0">
              <a:latin typeface="Georgia" panose="020405020504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Конструирование «Изба</a:t>
            </a:r>
            <a:r>
              <a:rPr lang="ru-RU" sz="2000" dirty="0">
                <a:latin typeface="Georgia" panose="02040502050405020303" pitchFamily="18" charset="0"/>
              </a:rPr>
              <a:t>» из деревянного </a:t>
            </a:r>
            <a:r>
              <a:rPr lang="ru-RU" sz="2000" dirty="0" smtClean="0">
                <a:latin typeface="Georgia" panose="02040502050405020303" pitchFamily="18" charset="0"/>
              </a:rPr>
              <a:t>конструктора.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Конструирование с использованием палочек </a:t>
            </a:r>
            <a:r>
              <a:rPr lang="ru-RU" sz="2000" dirty="0" err="1" smtClean="0">
                <a:latin typeface="Georgia" panose="02040502050405020303" pitchFamily="18" charset="0"/>
              </a:rPr>
              <a:t>Кюизенера</a:t>
            </a:r>
            <a:r>
              <a:rPr lang="ru-RU" sz="2000" dirty="0" smtClean="0">
                <a:latin typeface="Georgia" panose="02040502050405020303" pitchFamily="18" charset="0"/>
              </a:rPr>
              <a:t> «Колодец» 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  <a:endParaRPr lang="ru-RU" sz="2000" dirty="0" smtClean="0">
              <a:latin typeface="Georgia" panose="020405020504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Просмотр </a:t>
            </a:r>
            <a:r>
              <a:rPr lang="ru-RU" sz="2000" dirty="0">
                <a:latin typeface="Georgia" panose="02040502050405020303" pitchFamily="18" charset="0"/>
              </a:rPr>
              <a:t>и обсуждение презентаций: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>«Строительство русской избы», «Русский быт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Просмотр </a:t>
            </a:r>
            <a:r>
              <a:rPr lang="ru-RU" sz="2000" dirty="0">
                <a:latin typeface="Georgia" panose="02040502050405020303" pitchFamily="18" charset="0"/>
              </a:rPr>
              <a:t>видеофильма о русской деревне. 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638" y="3704059"/>
            <a:ext cx="3338602" cy="250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638" y="1007758"/>
            <a:ext cx="3335594" cy="250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0217" y="1552713"/>
            <a:ext cx="3167307" cy="422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51018" y="546093"/>
            <a:ext cx="5999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  Познавательное  </a:t>
            </a:r>
            <a:r>
              <a:rPr lang="ru-RU" sz="2400" b="1" dirty="0">
                <a:latin typeface="Georgia" panose="02040502050405020303" pitchFamily="18" charset="0"/>
              </a:rPr>
              <a:t>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06073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-25912"/>
            <a:ext cx="12191999" cy="68839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2274" y="630919"/>
            <a:ext cx="8257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Просмотр </a:t>
            </a:r>
            <a:r>
              <a:rPr lang="ru-RU" sz="2400" dirty="0">
                <a:latin typeface="Georgia" panose="02040502050405020303" pitchFamily="18" charset="0"/>
              </a:rPr>
              <a:t>мультфильма «Трое из </a:t>
            </a:r>
            <a:r>
              <a:rPr lang="ru-RU" sz="2400" dirty="0" smtClean="0">
                <a:latin typeface="Georgia" panose="02040502050405020303" pitchFamily="18" charset="0"/>
              </a:rPr>
              <a:t>Простоквашино»</a:t>
            </a:r>
            <a:endParaRPr lang="ru-RU" sz="2400" dirty="0">
              <a:latin typeface="Georgia" panose="02040502050405020303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eorgia" panose="02040502050405020303" pitchFamily="18" charset="0"/>
              </a:rPr>
              <a:t>Интерактивная </a:t>
            </a:r>
            <a:r>
              <a:rPr lang="ru-RU" sz="2400" dirty="0">
                <a:latin typeface="Georgia" panose="02040502050405020303" pitchFamily="18" charset="0"/>
              </a:rPr>
              <a:t>игра «Русская изба»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46" y="1745036"/>
            <a:ext cx="3868738" cy="401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990" y="1745036"/>
            <a:ext cx="3012975" cy="4013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91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11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0327"/>
            <a:ext cx="9296400" cy="4581278"/>
          </a:xfrm>
        </p:spPr>
        <p:txBody>
          <a:bodyPr/>
          <a:lstStyle/>
          <a:p>
            <a:r>
              <a:rPr lang="ru-RU" b="1" dirty="0" smtClean="0">
                <a:latin typeface="Georgia" panose="02040502050405020303" pitchFamily="18" charset="0"/>
              </a:rPr>
              <a:t>Художественное творчество</a:t>
            </a:r>
            <a:br>
              <a:rPr lang="ru-RU" b="1" dirty="0" smtClean="0">
                <a:latin typeface="Georgia" panose="02040502050405020303" pitchFamily="18" charset="0"/>
              </a:rPr>
            </a:br>
            <a:endParaRPr lang="ru-RU" b="1" dirty="0" smtClean="0">
              <a:latin typeface="Georgia" panose="020405020504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Рисование «Русская изба»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Лепка «Коромысло»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Аппликация «Панорама «Русская деревня»</a:t>
            </a:r>
            <a:br>
              <a:rPr lang="ru-RU" sz="2000" dirty="0" smtClean="0">
                <a:latin typeface="Georgia" panose="02040502050405020303" pitchFamily="18" charset="0"/>
              </a:rPr>
            </a:br>
            <a:r>
              <a:rPr lang="ru-RU" sz="2000" dirty="0" smtClean="0">
                <a:latin typeface="Georgia" panose="02040502050405020303" pitchFamily="18" charset="0"/>
              </a:rPr>
              <a:t/>
            </a:r>
            <a:br>
              <a:rPr lang="ru-RU" sz="2000" dirty="0" smtClean="0">
                <a:latin typeface="Georgia" panose="02040502050405020303" pitchFamily="18" charset="0"/>
              </a:rPr>
            </a:b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8" y="3011237"/>
            <a:ext cx="3303967" cy="2511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768" y="2554037"/>
            <a:ext cx="2890063" cy="3853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68" y="3011237"/>
            <a:ext cx="3348324" cy="2511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96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39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1709" y="1177636"/>
            <a:ext cx="9116291" cy="3943969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Georgia" panose="02040502050405020303" pitchFamily="18" charset="0"/>
              </a:rPr>
              <a:t>«Любовь к родному обществу, знание его истории - основа, на которой только и может осуществляться культура всего общества… Память – это не сохранение прошлого, это забота о будущем». Д. С. Лихачёв</a:t>
            </a:r>
          </a:p>
        </p:txBody>
      </p:sp>
    </p:spTree>
    <p:extLst>
      <p:ext uri="{BB962C8B-B14F-4D97-AF65-F5344CB8AC3E}">
        <p14:creationId xmlns:p14="http://schemas.microsoft.com/office/powerpoint/2010/main" val="19617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39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16727" y="706582"/>
            <a:ext cx="845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Познавательно-исследовательская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36618" y="1454727"/>
            <a:ext cx="87422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Экскурсия в </a:t>
            </a:r>
            <a:r>
              <a:rPr lang="ru-RU" sz="2000" dirty="0" smtClean="0">
                <a:latin typeface="Georgia" panose="02040502050405020303" pitchFamily="18" charset="0"/>
              </a:rPr>
              <a:t> Музей истории города Гатчины 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Рассматривание предметов быта </a:t>
            </a:r>
            <a:r>
              <a:rPr lang="ru-RU" sz="2000" dirty="0" smtClean="0">
                <a:latin typeface="Georgia" panose="02040502050405020303" pitchFamily="18" charset="0"/>
              </a:rPr>
              <a:t>в мини-музее «Русский быт»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02" y="2439612"/>
            <a:ext cx="5110993" cy="3833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9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839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b="1" dirty="0">
                <a:latin typeface="Georgia" panose="02040502050405020303" pitchFamily="18" charset="0"/>
              </a:rPr>
              <a:t>Музыкальное развитие </a:t>
            </a:r>
            <a:endParaRPr lang="ru-RU" b="1" dirty="0" smtClean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Слушание народных песен. Пение колыбельных </a:t>
            </a:r>
            <a:r>
              <a:rPr lang="ru-RU" sz="2000" dirty="0" smtClean="0">
                <a:latin typeface="Georgia" panose="02040502050405020303" pitchFamily="18" charset="0"/>
              </a:rPr>
              <a:t>песен.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Оркестр «Игра на </a:t>
            </a:r>
            <a:r>
              <a:rPr lang="ru-RU" sz="2000" dirty="0" smtClean="0">
                <a:latin typeface="Georgia" panose="02040502050405020303" pitchFamily="18" charset="0"/>
              </a:rPr>
              <a:t>русских народных инструментах».</a:t>
            </a:r>
            <a:endParaRPr lang="ru-RU" sz="2000" dirty="0">
              <a:latin typeface="Georgia" panose="02040502050405020303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58292" y="540327"/>
            <a:ext cx="6068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Georgia" panose="02040502050405020303" pitchFamily="18" charset="0"/>
              </a:rPr>
              <a:t>     </a:t>
            </a:r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00" y="1908217"/>
            <a:ext cx="5662218" cy="424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8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0909" y="360218"/>
            <a:ext cx="7439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Взаимодействие  с родителями</a:t>
            </a:r>
          </a:p>
          <a:p>
            <a:r>
              <a:rPr lang="ru-RU" sz="1600" dirty="0" smtClean="0">
                <a:latin typeface="Georgia" panose="02040502050405020303" pitchFamily="18" charset="0"/>
              </a:rPr>
              <a:t> </a:t>
            </a:r>
            <a:endParaRPr lang="ru-RU" sz="2000" dirty="0" smtClean="0">
              <a:latin typeface="Georgia" panose="02040502050405020303" pitchFamily="18" charset="0"/>
            </a:endParaRP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 </a:t>
            </a:r>
            <a:endParaRPr lang="ru-RU" sz="3200" b="1" dirty="0">
              <a:latin typeface="Georgia" panose="02040502050405020303" pitchFamily="18" charset="0"/>
            </a:endParaRPr>
          </a:p>
          <a:p>
            <a:endParaRPr lang="ru-RU" sz="3200" b="1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7813" y="892641"/>
            <a:ext cx="521625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Выпуск для родителей папки-передвижки «Традиции русского народа</a:t>
            </a:r>
            <a:r>
              <a:rPr lang="ru-RU" sz="2000" dirty="0" smtClean="0">
                <a:latin typeface="Georgia" panose="02040502050405020303" pitchFamily="18" charset="0"/>
              </a:rPr>
              <a:t>».</a:t>
            </a:r>
            <a:endParaRPr lang="ru-RU" sz="2000" dirty="0">
              <a:latin typeface="Georgia" panose="02040502050405020303" pitchFamily="18" charset="0"/>
            </a:endParaRP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Пополнение мини-музея старинной утварью.</a:t>
            </a: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Изготовление макетов русской избы, русской печи.</a:t>
            </a: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Оформление рецептов русской кухни.</a:t>
            </a: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Оформление стенгазеты «Русская кухня в каждой семье».</a:t>
            </a: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Мастер-классы  для родителей: «Изготовление «</a:t>
            </a:r>
            <a:r>
              <a:rPr lang="ru-RU" sz="2000" dirty="0" err="1" smtClean="0">
                <a:latin typeface="Georgia" panose="02040502050405020303" pitchFamily="18" charset="0"/>
              </a:rPr>
              <a:t>Мартиничек</a:t>
            </a:r>
            <a:r>
              <a:rPr lang="ru-RU" sz="2000" dirty="0" smtClean="0">
                <a:latin typeface="Georgia" panose="02040502050405020303" pitchFamily="18" charset="0"/>
              </a:rPr>
              <a:t>»», «</a:t>
            </a:r>
            <a:r>
              <a:rPr lang="ru-RU" sz="2000" dirty="0" err="1" smtClean="0">
                <a:latin typeface="Georgia" panose="02040502050405020303" pitchFamily="18" charset="0"/>
              </a:rPr>
              <a:t>Павлопосадский</a:t>
            </a:r>
            <a:r>
              <a:rPr lang="ru-RU" sz="2000" dirty="0" smtClean="0">
                <a:latin typeface="Georgia" panose="02040502050405020303" pitchFamily="18" charset="0"/>
              </a:rPr>
              <a:t> платок»</a:t>
            </a:r>
          </a:p>
          <a:p>
            <a:pPr marL="342900" indent="4320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Georgia" panose="02040502050405020303" pitchFamily="18" charset="0"/>
              </a:rPr>
              <a:t>Изготовление рисунков жителей деревни для панорамы «Русская деревня».</a:t>
            </a:r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07" y="874625"/>
            <a:ext cx="1953461" cy="260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37" y="889416"/>
            <a:ext cx="3339575" cy="258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200" y="3751592"/>
            <a:ext cx="3287447" cy="246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0469" t="-624" r="21870" b="624"/>
          <a:stretch/>
        </p:blipFill>
        <p:spPr>
          <a:xfrm>
            <a:off x="1080682" y="3751592"/>
            <a:ext cx="2008909" cy="246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05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38401" y="540327"/>
            <a:ext cx="836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Продукт проектной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78182" y="1260764"/>
            <a:ext cx="7924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Изготовление панорамы </a:t>
            </a:r>
            <a:r>
              <a:rPr lang="ru-RU" sz="2400" b="1" dirty="0">
                <a:latin typeface="Georgia" panose="02040502050405020303" pitchFamily="18" charset="0"/>
              </a:rPr>
              <a:t>«Русская деревня»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54" y="1858091"/>
            <a:ext cx="5805056" cy="435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05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19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4218" y="540327"/>
            <a:ext cx="8783782" cy="458127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36074" y="540327"/>
            <a:ext cx="95319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Список литературы:</a:t>
            </a:r>
          </a:p>
          <a:p>
            <a:r>
              <a:rPr lang="ru-RU" sz="2000" dirty="0">
                <a:latin typeface="Georgia" panose="02040502050405020303" pitchFamily="18" charset="0"/>
              </a:rPr>
              <a:t>1. «Истоки русской народной культуры в детском саду. Методическое пособие для воспитателей ДОУ». Автор-составитель Гаврилова И.Г. – СПб., «Детство-Пресс», 2008, с. 6; с. 22.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2. Калашникова Н.М. «Народный костюм». – М., «</a:t>
            </a:r>
            <a:r>
              <a:rPr lang="ru-RU" sz="2000" dirty="0" err="1">
                <a:latin typeface="Georgia" panose="02040502050405020303" pitchFamily="18" charset="0"/>
              </a:rPr>
              <a:t>Сварог</a:t>
            </a:r>
            <a:r>
              <a:rPr lang="ru-RU" sz="2000" dirty="0">
                <a:latin typeface="Georgia" panose="02040502050405020303" pitchFamily="18" charset="0"/>
              </a:rPr>
              <a:t> и К», 2002.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3. </a:t>
            </a:r>
            <a:r>
              <a:rPr lang="ru-RU" sz="2000" dirty="0" err="1">
                <a:latin typeface="Georgia" panose="02040502050405020303" pitchFamily="18" charset="0"/>
              </a:rPr>
              <a:t>Картушина</a:t>
            </a:r>
            <a:r>
              <a:rPr lang="ru-RU" sz="2000" dirty="0">
                <a:latin typeface="Georgia" panose="02040502050405020303" pitchFamily="18" charset="0"/>
              </a:rPr>
              <a:t> М.Ю. «Русские народные праздники в детском саду». – М., «Сфера», 2006.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4. Князева О.Л. «Как жили люди на Руси. Рабочая тетрадь для занятий по программе «Приобщение детей к истокам русской народной культуры». – СПб., «Детство-Пресс», 1998.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5. Князева О.Л., </a:t>
            </a:r>
            <a:r>
              <a:rPr lang="ru-RU" sz="2000" dirty="0" err="1">
                <a:latin typeface="Georgia" panose="02040502050405020303" pitchFamily="18" charset="0"/>
              </a:rPr>
              <a:t>Маханева</a:t>
            </a:r>
            <a:r>
              <a:rPr lang="ru-RU" sz="2000" dirty="0">
                <a:latin typeface="Georgia" panose="02040502050405020303" pitchFamily="18" charset="0"/>
              </a:rPr>
              <a:t> М.Д. «Приобщение детей к истокам русской народной культуры. Программа». – СПб., «Детство-Пресс», 2008, с. 83 - 140 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6. Короткова М.В. «Путешествие в историю русского быта». – М., «Дрофа», 2003.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7. Лапшина Г.А. «Календарные и народные праздники в детском саду». Выпуск 1. Осень – зима. – Волгоград, «Учитель», 2003, с. 66.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8. Лялина Л.А. «Народные игры в детском саду. Методические рекомендации». – М., «Сфера», 2009, с. 14</a:t>
            </a:r>
            <a:r>
              <a:rPr lang="ru-RU" sz="2000" dirty="0" smtClean="0">
                <a:latin typeface="Georgia" panose="02040502050405020303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8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8633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Тема проекта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«Русская деревня»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9888" y="3217130"/>
            <a:ext cx="9278112" cy="313243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Georgia" panose="02040502050405020303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>
                <a:latin typeface="Georgia" panose="02040502050405020303" pitchFamily="18" charset="0"/>
              </a:rPr>
            </a:br>
            <a:r>
              <a:rPr lang="ru-RU" sz="2000" b="1" dirty="0">
                <a:latin typeface="Georgia" panose="02040502050405020303" pitchFamily="18" charset="0"/>
              </a:rPr>
              <a:t>«Центр развития ребенка – детский сад №26</a:t>
            </a:r>
            <a:r>
              <a:rPr lang="ru-RU" sz="2000" b="1" dirty="0" smtClean="0">
                <a:latin typeface="Georgia" panose="02040502050405020303" pitchFamily="18" charset="0"/>
              </a:rPr>
              <a:t>»</a:t>
            </a:r>
            <a:br>
              <a:rPr lang="ru-RU" sz="2000" b="1" dirty="0" smtClean="0">
                <a:latin typeface="Georgia" panose="02040502050405020303" pitchFamily="18" charset="0"/>
              </a:rPr>
            </a:br>
            <a:r>
              <a:rPr lang="ru-RU" sz="2000" b="1" dirty="0" smtClean="0">
                <a:latin typeface="Georgia" panose="02040502050405020303" pitchFamily="18" charset="0"/>
              </a:rPr>
              <a:t>Старшая логопедическая группа №8</a:t>
            </a:r>
            <a:r>
              <a:rPr lang="ru-RU" b="1" dirty="0">
                <a:latin typeface="Georgia" panose="02040502050405020303" pitchFamily="18" charset="0"/>
              </a:rPr>
              <a:t/>
            </a:r>
            <a:br>
              <a:rPr lang="ru-RU" b="1" dirty="0">
                <a:latin typeface="Georgia" panose="02040502050405020303" pitchFamily="18" charset="0"/>
              </a:rPr>
            </a:br>
            <a:r>
              <a:rPr lang="ru-RU" b="1" dirty="0" smtClean="0">
                <a:latin typeface="Georgia" panose="02040502050405020303" pitchFamily="18" charset="0"/>
              </a:rPr>
              <a:t> 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4875" cy="68685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9895" y="655608"/>
            <a:ext cx="1043796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Тип </a:t>
            </a:r>
            <a:r>
              <a:rPr lang="ru-RU" sz="2400" b="1" dirty="0">
                <a:latin typeface="Georgia" panose="02040502050405020303" pitchFamily="18" charset="0"/>
              </a:rPr>
              <a:t>проекта</a:t>
            </a:r>
            <a:r>
              <a:rPr lang="ru-RU" sz="2400" dirty="0">
                <a:latin typeface="Georgia" panose="02040502050405020303" pitchFamily="18" charset="0"/>
              </a:rPr>
              <a:t>: </a:t>
            </a:r>
            <a:r>
              <a:rPr lang="ru-RU" sz="2400" dirty="0" smtClean="0">
                <a:latin typeface="Georgia" panose="02040502050405020303" pitchFamily="18" charset="0"/>
              </a:rPr>
              <a:t>познавательно-творческий.</a:t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Сроки реализации проекта</a:t>
            </a:r>
            <a:r>
              <a:rPr lang="ru-RU" sz="2400" dirty="0">
                <a:latin typeface="Georgia" panose="02040502050405020303" pitchFamily="18" charset="0"/>
              </a:rPr>
              <a:t>: </a:t>
            </a:r>
            <a:r>
              <a:rPr lang="ru-RU" sz="2400" dirty="0" smtClean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3 недели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/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b="1" dirty="0">
                <a:latin typeface="Georgia" panose="02040502050405020303" pitchFamily="18" charset="0"/>
              </a:rPr>
              <a:t>Участники проекта</a:t>
            </a:r>
            <a:r>
              <a:rPr lang="ru-RU" sz="2400" dirty="0">
                <a:latin typeface="Georgia" panose="02040502050405020303" pitchFamily="18" charset="0"/>
              </a:rPr>
              <a:t>:</a:t>
            </a:r>
          </a:p>
          <a:p>
            <a:r>
              <a:rPr lang="ru-RU" sz="2400" dirty="0">
                <a:latin typeface="Georgia" panose="02040502050405020303" pitchFamily="18" charset="0"/>
              </a:rPr>
              <a:t>- дети и родители детей старшего дошкольного возраста 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- педагоги;</a:t>
            </a:r>
          </a:p>
          <a:p>
            <a:r>
              <a:rPr lang="ru-RU" sz="2400" dirty="0">
                <a:latin typeface="Georgia" panose="02040502050405020303" pitchFamily="18" charset="0"/>
              </a:rPr>
              <a:t>- родители;</a:t>
            </a:r>
            <a:br>
              <a:rPr lang="ru-RU" sz="2400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 </a:t>
            </a:r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 Продукт </a:t>
            </a:r>
            <a:r>
              <a:rPr lang="ru-RU" sz="2400" b="1" dirty="0">
                <a:latin typeface="Georgia" panose="02040502050405020303" pitchFamily="18" charset="0"/>
              </a:rPr>
              <a:t>проектной деятельности:</a:t>
            </a:r>
            <a:br>
              <a:rPr lang="ru-RU" sz="2400" b="1" dirty="0">
                <a:latin typeface="Georgia" panose="02040502050405020303" pitchFamily="18" charset="0"/>
              </a:rPr>
            </a:br>
            <a:r>
              <a:rPr lang="ru-RU" sz="2400" dirty="0" smtClean="0">
                <a:latin typeface="Georgia" panose="02040502050405020303" pitchFamily="18" charset="0"/>
              </a:rPr>
              <a:t>  - панорама </a:t>
            </a:r>
            <a:r>
              <a:rPr lang="ru-RU" sz="2400" dirty="0">
                <a:latin typeface="Georgia" panose="02040502050405020303" pitchFamily="18" charset="0"/>
              </a:rPr>
              <a:t>«Русская деревня</a:t>
            </a:r>
            <a:r>
              <a:rPr lang="ru-RU" sz="2400" dirty="0" smtClean="0">
                <a:latin typeface="Georgia" panose="02040502050405020303" pitchFamily="18" charset="0"/>
              </a:rPr>
              <a:t>».</a:t>
            </a:r>
            <a:endParaRPr lang="ru-RU" sz="2400" dirty="0"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1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5746" y="304800"/>
            <a:ext cx="11097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 </a:t>
            </a:r>
            <a:endParaRPr lang="ru-RU" sz="2000" dirty="0">
              <a:latin typeface="Georgia" panose="02040502050405020303" pitchFamily="18" charset="0"/>
            </a:endParaRP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</a:rPr>
              <a:t> 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5746" y="304801"/>
            <a:ext cx="10986654" cy="573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r>
              <a:rPr lang="ru-RU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темы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 последние годы проблема патриотического воспитания детей дошкольного   возраста стала очень актуальна. Ей придается большая значимость в проекте «Национальная доктрина образования в Российской Федерации». Среди целевых ориентиров, которые должны быть сформированы к концу дошкольного возраста,  указано овладение представлениями об обществе, его культурных ценностях, о  государстве и принадлежности к нему.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настоящее время под патриотическим воспитанием понимается взаимодействие  взрослого и детей в совместной деятельности и общении, направленное на  раскрытие и формирование в ребенке общечеловеческих нравственных качеств  личности, приобщение к истокам национальной региональной культуры, природе  родного края, воспитание эмоционально-действенного отношения, чувства сопричастности, привязанности к окружающим. С дошкольного возраста ребенка  надо воспитывать патриотом - человеком, имеющим чувство Родины, который  любит страну, в которой он родился и растет, ее традиции, историю, культуру, язык.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творческой деятельности, основанной на изучении традиций русского народа, у детей совершенствуются познавательные процессы, обогащаются представления об окружающем мире, развивается наблюдательность и произвольное внимание, обогащается и развивается речь, формируется адекватная </a:t>
            </a:r>
            <a:r>
              <a:rPr lang="ru-RU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самооценка, навыки самоконтроля</a:t>
            </a:r>
            <a:r>
              <a:rPr lang="ru-RU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позитивных взаимоотношений с педагогами и детьми. 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3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0036" y="1731817"/>
            <a:ext cx="9725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Цель проекта</a:t>
            </a:r>
            <a:r>
              <a:rPr lang="ru-RU" sz="2400" dirty="0">
                <a:latin typeface="Georgia" panose="02040502050405020303" pitchFamily="18" charset="0"/>
              </a:rPr>
              <a:t>: Создание панорамы «Русская деревня» </a:t>
            </a:r>
            <a:r>
              <a:rPr lang="ru-RU" sz="2400" dirty="0" smtClean="0">
                <a:latin typeface="Georgia" panose="02040502050405020303" pitchFamily="18" charset="0"/>
              </a:rPr>
              <a:t> в процессе реализации </a:t>
            </a:r>
            <a:r>
              <a:rPr lang="ru-RU" sz="2400" dirty="0">
                <a:latin typeface="Georgia" panose="02040502050405020303" pitchFamily="18" charset="0"/>
              </a:rPr>
              <a:t>системы </a:t>
            </a:r>
            <a:r>
              <a:rPr lang="ru-RU" sz="2400" dirty="0" smtClean="0">
                <a:latin typeface="Georgia" panose="02040502050405020303" pitchFamily="18" charset="0"/>
              </a:rPr>
              <a:t>занятий </a:t>
            </a:r>
            <a:r>
              <a:rPr lang="ru-RU" sz="2400" dirty="0">
                <a:latin typeface="Georgia" panose="02040502050405020303" pitchFamily="18" charset="0"/>
              </a:rPr>
              <a:t>по расширению представлений детей </a:t>
            </a:r>
            <a:r>
              <a:rPr lang="ru-RU" sz="2400" dirty="0" smtClean="0">
                <a:latin typeface="Georgia" panose="02040502050405020303" pitchFamily="18" charset="0"/>
              </a:rPr>
              <a:t>старшей </a:t>
            </a:r>
            <a:r>
              <a:rPr lang="ru-RU" sz="2400" dirty="0">
                <a:latin typeface="Georgia" panose="02040502050405020303" pitchFamily="18" charset="0"/>
              </a:rPr>
              <a:t>группы  о русской деревне, о предметах старинного быта, русской избы и традиционной русской </a:t>
            </a:r>
            <a:r>
              <a:rPr lang="ru-RU" sz="2400" dirty="0" smtClean="0">
                <a:latin typeface="Georgia" panose="02040502050405020303" pitchFamily="18" charset="0"/>
              </a:rPr>
              <a:t>одежде.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925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2727" y="471055"/>
            <a:ext cx="11111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eorgia" panose="02040502050405020303" pitchFamily="18" charset="0"/>
              </a:rPr>
              <a:t>        </a:t>
            </a:r>
            <a:endParaRPr lang="ru-RU" sz="2000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          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2727" y="332509"/>
            <a:ext cx="11111345" cy="6078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       </a:t>
            </a:r>
            <a:r>
              <a:rPr lang="ru-RU" sz="2400" b="1" dirty="0" smtClean="0">
                <a:latin typeface="Georgia" panose="02040502050405020303" pitchFamily="18" charset="0"/>
              </a:rPr>
              <a:t>Задачи</a:t>
            </a:r>
            <a:r>
              <a:rPr lang="ru-RU" sz="2400" b="1" dirty="0">
                <a:latin typeface="Georgia" panose="02040502050405020303" pitchFamily="18" charset="0"/>
              </a:rPr>
              <a:t>:</a:t>
            </a:r>
          </a:p>
          <a:p>
            <a:r>
              <a:rPr lang="ru-RU" sz="2000" u="sng" dirty="0">
                <a:latin typeface="Georgia" panose="02040502050405020303" pitchFamily="18" charset="0"/>
              </a:rPr>
              <a:t>Задачи для воспитателя:</a:t>
            </a:r>
          </a:p>
          <a:p>
            <a:r>
              <a:rPr lang="ru-RU" sz="2000" dirty="0">
                <a:latin typeface="Georgia" panose="02040502050405020303" pitchFamily="18" charset="0"/>
              </a:rPr>
              <a:t>1. Познакомить  детей с особенностями жизни и быта жителей деревни.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2. Дать понятие о мудрой науке строительства русской избы, традиционном назначении и использовании каждой части избы, повседневном и праздничном её убранстве.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3. Дать понятие о традиционных качествах характера русского человека: гостеприимство, трудолюбие, доброта, уважение к старшим.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4. Помочь через знакомство с избой понять сказку, раскрыть некоторые незнакомые стороны жизни деревенского человека ребенку, живущему в современных городских условиях.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5. Прививать ребенку интерес и любовь к истории, культуре, обычаям и традициям своего народа, воспитывать патриотические чувства.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6. Прививать любовь к родной природе, желание беречь и охранять ее красоту.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7. Расширять и активизировать словарь детей за счет исконно русских слов и понятий, прививать любовь к красоте и мудрости русской речи.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8. Организовать мини-музей в группе с предметами старинного быта.</a:t>
            </a:r>
          </a:p>
          <a:p>
            <a:r>
              <a:rPr lang="ru-RU" sz="2000" dirty="0">
                <a:latin typeface="Georgia" panose="02040502050405020303" pitchFamily="18" charset="0"/>
              </a:rPr>
              <a:t>9. Собрать с детьми макет «Русский хоровод»</a:t>
            </a:r>
          </a:p>
          <a:p>
            <a:r>
              <a:rPr lang="ru-RU" sz="2000" dirty="0">
                <a:latin typeface="Georgia" panose="02040502050405020303" pitchFamily="18" charset="0"/>
              </a:rPr>
              <a:t>10. Провести мастер-классы для родителей: «</a:t>
            </a:r>
            <a:r>
              <a:rPr lang="ru-RU" sz="2000" dirty="0" err="1">
                <a:latin typeface="Georgia" panose="02040502050405020303" pitchFamily="18" charset="0"/>
              </a:rPr>
              <a:t>Павлопасадский</a:t>
            </a:r>
            <a:r>
              <a:rPr lang="ru-RU" sz="2000" dirty="0">
                <a:latin typeface="Georgia" panose="02040502050405020303" pitchFamily="18" charset="0"/>
              </a:rPr>
              <a:t> платок», «Красный пояс </a:t>
            </a:r>
            <a:r>
              <a:rPr lang="ru-RU" sz="2000" dirty="0" smtClean="0">
                <a:latin typeface="Georgia" panose="02040502050405020303" pitchFamily="18" charset="0"/>
              </a:rPr>
              <a:t>от              всех </a:t>
            </a:r>
            <a:r>
              <a:rPr lang="ru-RU" sz="2000" dirty="0">
                <a:latin typeface="Georgia" panose="02040502050405020303" pitchFamily="18" charset="0"/>
              </a:rPr>
              <a:t>бед».</a:t>
            </a:r>
          </a:p>
        </p:txBody>
      </p:sp>
    </p:spTree>
    <p:extLst>
      <p:ext uri="{BB962C8B-B14F-4D97-AF65-F5344CB8AC3E}">
        <p14:creationId xmlns:p14="http://schemas.microsoft.com/office/powerpoint/2010/main" val="403842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067308" cy="68595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1382" y="734291"/>
            <a:ext cx="1040476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Georgia" panose="02040502050405020303" pitchFamily="18" charset="0"/>
              </a:rPr>
              <a:t>Задачи для детей</a:t>
            </a:r>
            <a:r>
              <a:rPr lang="ru-RU" sz="2000" dirty="0">
                <a:latin typeface="Georgia" panose="02040502050405020303" pitchFamily="18" charset="0"/>
              </a:rPr>
              <a:t>: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1. Рассмотреть </a:t>
            </a:r>
            <a:r>
              <a:rPr lang="ru-RU" sz="2000" dirty="0">
                <a:latin typeface="Georgia" panose="02040502050405020303" pitchFamily="18" charset="0"/>
              </a:rPr>
              <a:t>музей с предметами старинного русского быта.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2. На </a:t>
            </a:r>
            <a:r>
              <a:rPr lang="ru-RU" sz="2000" dirty="0">
                <a:latin typeface="Georgia" panose="02040502050405020303" pitchFamily="18" charset="0"/>
              </a:rPr>
              <a:t>занятиях по изобразительной деятельности нарисовать и раскрасить русские избы, жителей деревни, природу русской деревни.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3. Участвовать </a:t>
            </a:r>
            <a:r>
              <a:rPr lang="ru-RU" sz="2000" dirty="0">
                <a:latin typeface="Georgia" panose="02040502050405020303" pitchFamily="18" charset="0"/>
              </a:rPr>
              <a:t>в инсценировке русских народных сказок.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4. Научиться </a:t>
            </a:r>
            <a:r>
              <a:rPr lang="ru-RU" sz="2000" dirty="0">
                <a:latin typeface="Georgia" panose="02040502050405020303" pitchFamily="18" charset="0"/>
              </a:rPr>
              <a:t>играть в русские народные игры (подвижные, хороводные).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5. Помочь </a:t>
            </a:r>
            <a:r>
              <a:rPr lang="ru-RU" sz="2000" dirty="0">
                <a:latin typeface="Georgia" panose="02040502050405020303" pitchFamily="18" charset="0"/>
              </a:rPr>
              <a:t>собрать макет «Русский хоровод»</a:t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dirty="0">
                <a:latin typeface="Georgia" panose="02040502050405020303" pitchFamily="18" charset="0"/>
              </a:rPr>
              <a:t/>
            </a:r>
            <a:br>
              <a:rPr lang="ru-RU" sz="2000" dirty="0">
                <a:latin typeface="Georgia" panose="02040502050405020303" pitchFamily="18" charset="0"/>
              </a:rPr>
            </a:br>
            <a:r>
              <a:rPr lang="ru-RU" sz="2000" u="sng" dirty="0">
                <a:latin typeface="Georgia" panose="02040502050405020303" pitchFamily="18" charset="0"/>
              </a:rPr>
              <a:t>Задачи для родителей</a:t>
            </a:r>
            <a:r>
              <a:rPr lang="ru-RU" sz="2000" dirty="0">
                <a:latin typeface="Georgia" panose="02040502050405020303" pitchFamily="18" charset="0"/>
              </a:rPr>
              <a:t>: 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1. Помочь </a:t>
            </a:r>
            <a:r>
              <a:rPr lang="ru-RU" sz="2000" dirty="0">
                <a:latin typeface="Georgia" panose="02040502050405020303" pitchFamily="18" charset="0"/>
              </a:rPr>
              <a:t>в пополнении развивающей среды предметами старинного русского быта.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2. Посетить </a:t>
            </a:r>
            <a:r>
              <a:rPr lang="ru-RU" sz="2000" dirty="0">
                <a:latin typeface="Georgia" panose="02040502050405020303" pitchFamily="18" charset="0"/>
              </a:rPr>
              <a:t>со своим ребенком музей «Домик няни А.С. Пушкина»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3. Посетить </a:t>
            </a:r>
            <a:r>
              <a:rPr lang="ru-RU" sz="2000" dirty="0">
                <a:latin typeface="Georgia" panose="02040502050405020303" pitchFamily="18" charset="0"/>
              </a:rPr>
              <a:t>мастер-классы «</a:t>
            </a:r>
            <a:r>
              <a:rPr lang="ru-RU" sz="2000" dirty="0" err="1">
                <a:latin typeface="Georgia" panose="02040502050405020303" pitchFamily="18" charset="0"/>
              </a:rPr>
              <a:t>Павлопасадский</a:t>
            </a:r>
            <a:r>
              <a:rPr lang="ru-RU" sz="2000" dirty="0">
                <a:latin typeface="Georgia" panose="02040502050405020303" pitchFamily="18" charset="0"/>
              </a:rPr>
              <a:t> платок», «Красный пояс от всех бед» в ДОУ, организованный воспитателями.</a:t>
            </a:r>
          </a:p>
          <a:p>
            <a:r>
              <a:rPr lang="ru-RU" sz="2000" dirty="0" smtClean="0">
                <a:latin typeface="Georgia" panose="02040502050405020303" pitchFamily="18" charset="0"/>
              </a:rPr>
              <a:t>4. Прочитать </a:t>
            </a:r>
            <a:r>
              <a:rPr lang="ru-RU" sz="2000" dirty="0">
                <a:latin typeface="Georgia" panose="02040502050405020303" pitchFamily="18" charset="0"/>
              </a:rPr>
              <a:t>и обсудить с детьми русские народные сказки.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7745" y="623455"/>
            <a:ext cx="94903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latin typeface="Georgia" panose="02040502050405020303" pitchFamily="18" charset="0"/>
            </a:endParaRPr>
          </a:p>
          <a:p>
            <a:r>
              <a:rPr lang="ru-RU" sz="2400" b="1" dirty="0" smtClean="0">
                <a:latin typeface="Georgia" panose="02040502050405020303" pitchFamily="18" charset="0"/>
              </a:rPr>
              <a:t>Ожидаемые </a:t>
            </a:r>
            <a:r>
              <a:rPr lang="ru-RU" sz="2400" b="1" dirty="0">
                <a:latin typeface="Georgia" panose="02040502050405020303" pitchFamily="18" charset="0"/>
              </a:rPr>
              <a:t>результаты: </a:t>
            </a:r>
            <a:r>
              <a:rPr lang="ru-RU" sz="2400" b="1" dirty="0" smtClean="0">
                <a:latin typeface="Georgia" panose="02040502050405020303" pitchFamily="18" charset="0"/>
              </a:rPr>
              <a:t> </a:t>
            </a:r>
          </a:p>
          <a:p>
            <a:endParaRPr lang="ru-RU" sz="2000" b="1" dirty="0" smtClean="0">
              <a:latin typeface="Georgia" panose="02040502050405020303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</a:rPr>
              <a:t>Дети </a:t>
            </a:r>
            <a:r>
              <a:rPr lang="ru-RU" sz="2000" dirty="0">
                <a:latin typeface="Georgia" panose="02040502050405020303" pitchFamily="18" charset="0"/>
              </a:rPr>
              <a:t>имеют представления о жизни русской деревни, традициях, быте русского народа. Осознают роль труда в жизни россиян, знают  и хранят  историко-духовную память. Активное участие родителей в  нравственном воспитании дошкольников</a:t>
            </a:r>
            <a:r>
              <a:rPr lang="ru-RU" sz="2000" dirty="0" smtClean="0">
                <a:latin typeface="Georgia" panose="02040502050405020303" pitchFamily="18" charset="0"/>
              </a:rPr>
              <a:t>.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400" b="1" dirty="0">
                <a:latin typeface="Georgia" panose="02040502050405020303" pitchFamily="18" charset="0"/>
              </a:rPr>
              <a:t>Практическая значимость</a:t>
            </a:r>
            <a:r>
              <a:rPr lang="ru-RU" sz="2000" dirty="0" smtClean="0">
                <a:latin typeface="Georgia" panose="02040502050405020303" pitchFamily="18" charset="0"/>
              </a:rPr>
              <a:t>:</a:t>
            </a:r>
          </a:p>
          <a:p>
            <a:endParaRPr lang="ru-RU" sz="2000" dirty="0">
              <a:latin typeface="Georgia" panose="02040502050405020303" pitchFamily="18" charset="0"/>
            </a:endParaRPr>
          </a:p>
          <a:p>
            <a:r>
              <a:rPr lang="ru-RU" sz="2000" dirty="0">
                <a:latin typeface="Georgia" panose="02040502050405020303" pitchFamily="18" charset="0"/>
              </a:rPr>
              <a:t>Опыт проектной деятельности на тему «Русская деревня» адресуется творческим педагогам и родителям, интересующимся проблемой взаимодействия детского сада и семьи в приобщении детей к традиционной народной культуре.</a:t>
            </a: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0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3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95056" y="872836"/>
            <a:ext cx="6992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74617" y="540327"/>
            <a:ext cx="968432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latin typeface="Georgia" panose="02040502050405020303" pitchFamily="18" charset="0"/>
              </a:rPr>
              <a:t>      </a:t>
            </a:r>
          </a:p>
          <a:p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latin typeface="Georgia" panose="02040502050405020303" pitchFamily="18" charset="0"/>
              </a:rPr>
              <a:t>      Этапы </a:t>
            </a:r>
            <a:r>
              <a:rPr lang="ru-RU" sz="2400" b="1" dirty="0">
                <a:latin typeface="Georgia" panose="02040502050405020303" pitchFamily="18" charset="0"/>
              </a:rPr>
              <a:t>реализации проекта «Русская деревня» </a:t>
            </a:r>
            <a:br>
              <a:rPr lang="ru-RU" sz="2400" b="1" dirty="0">
                <a:latin typeface="Georgia" panose="02040502050405020303" pitchFamily="18" charset="0"/>
              </a:rPr>
            </a:br>
            <a:endParaRPr lang="ru-RU" sz="2400" b="1" dirty="0">
              <a:latin typeface="Georgia" panose="02040502050405020303" pitchFamily="18" charset="0"/>
            </a:endParaRPr>
          </a:p>
          <a:p>
            <a:r>
              <a:rPr lang="ru-RU" sz="2400" u="sng" dirty="0">
                <a:latin typeface="Georgia" panose="02040502050405020303" pitchFamily="18" charset="0"/>
              </a:rPr>
              <a:t>I Этап. Подготовительный </a:t>
            </a:r>
            <a:r>
              <a:rPr lang="ru-RU" sz="2400" dirty="0">
                <a:latin typeface="Georgia" panose="02040502050405020303" pitchFamily="18" charset="0"/>
              </a:rPr>
              <a:t>– обоснование актуальности темы, мотивация ее выбора. Формулирование задач и цели проекта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</a:p>
          <a:p>
            <a:endParaRPr lang="ru-RU" sz="2400" dirty="0" smtClean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-Модель трех вопросов: Что мы знаем о русской деревне? Что хотим узнать? Как можем узнать?</a:t>
            </a:r>
          </a:p>
          <a:p>
            <a:r>
              <a:rPr lang="ru-RU" sz="2400" dirty="0">
                <a:latin typeface="Georgia" panose="02040502050405020303" pitchFamily="18" charset="0"/>
              </a:rPr>
              <a:t>- Знакомство с содержанием книг. Чтение познавательной и художественной литературы.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 - Привлечение родителей к сбору материалов: видеосюжетов, иллюстраций и т.д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1368</Words>
  <Application>Microsoft Office PowerPoint</Application>
  <PresentationFormat>Широкоэкранный</PresentationFormat>
  <Paragraphs>169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Тема Office</vt:lpstr>
      <vt:lpstr>Тема проекта  «Русская деревня»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проекта  «Русская деревня»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75</cp:revision>
  <dcterms:created xsi:type="dcterms:W3CDTF">2023-03-12T20:58:44Z</dcterms:created>
  <dcterms:modified xsi:type="dcterms:W3CDTF">2024-09-20T08:07:43Z</dcterms:modified>
</cp:coreProperties>
</file>