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23.03.2020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23.03.2020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23.03.2020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23.03.2020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23.03.2020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23.03.2020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500174"/>
            <a:ext cx="6172200" cy="2357454"/>
          </a:xfrm>
        </p:spPr>
        <p:txBody>
          <a:bodyPr>
            <a:normAutofit/>
          </a:bodyPr>
          <a:lstStyle/>
          <a:p>
            <a:r>
              <a:rPr lang="ru-RU" dirty="0" smtClean="0"/>
              <a:t>Влияние декоративно-прикладного искусства на духовно-нравственное  воспитание детей.</a:t>
            </a:r>
            <a:endParaRPr lang="ru-RU" dirty="0"/>
          </a:p>
        </p:txBody>
      </p:sp>
      <p:sp>
        <p:nvSpPr>
          <p:cNvPr id="3" name="Подзаголовок 2"/>
          <p:cNvSpPr>
            <a:spLocks noGrp="1"/>
          </p:cNvSpPr>
          <p:nvPr>
            <p:ph type="subTitle" idx="1"/>
          </p:nvPr>
        </p:nvSpPr>
        <p:spPr>
          <a:xfrm>
            <a:off x="6643702" y="5003322"/>
            <a:ext cx="1814498" cy="1371600"/>
          </a:xfrm>
        </p:spPr>
        <p:txBody>
          <a:bodyPr/>
          <a:lstStyle/>
          <a:p>
            <a:r>
              <a:rPr lang="ru-RU" dirty="0" smtClean="0"/>
              <a:t>Подготовила воспитатель    </a:t>
            </a:r>
          </a:p>
          <a:p>
            <a:r>
              <a:rPr lang="en-US" dirty="0" smtClean="0"/>
              <a:t>I</a:t>
            </a:r>
            <a:r>
              <a:rPr lang="ru-RU" dirty="0" smtClean="0"/>
              <a:t> категории</a:t>
            </a:r>
          </a:p>
          <a:p>
            <a:r>
              <a:rPr lang="ru-RU" dirty="0" smtClean="0"/>
              <a:t>Козлова И.Н.</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000" y="0"/>
            <a:ext cx="7920000" cy="4214842"/>
          </a:xfrm>
        </p:spPr>
        <p:txBody>
          <a:bodyPr>
            <a:normAutofit/>
          </a:bodyPr>
          <a:lstStyle/>
          <a:p>
            <a:pPr>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Со средней группы</a:t>
            </a:r>
            <a:r>
              <a:rPr lang="ru-RU" sz="2000" dirty="0" smtClean="0">
                <a:latin typeface="Times New Roman" pitchFamily="18" charset="0"/>
                <a:cs typeface="Times New Roman" pitchFamily="18" charset="0"/>
              </a:rPr>
              <a:t> мы уже начинаем формировать умение создавать декоративные композиции по мотивам дымковских, </a:t>
            </a:r>
            <a:r>
              <a:rPr lang="ru-RU" sz="2000" dirty="0" err="1" smtClean="0">
                <a:latin typeface="Times New Roman" pitchFamily="18" charset="0"/>
                <a:cs typeface="Times New Roman" pitchFamily="18" charset="0"/>
              </a:rPr>
              <a:t>филимоновских</a:t>
            </a:r>
            <a:r>
              <a:rPr lang="ru-RU" sz="2000" dirty="0" smtClean="0">
                <a:latin typeface="Times New Roman" pitchFamily="18" charset="0"/>
                <a:cs typeface="Times New Roman" pitchFamily="18" charset="0"/>
              </a:rPr>
              <a:t> узоров. Дымковские и </a:t>
            </a:r>
            <a:r>
              <a:rPr lang="ru-RU" sz="2000" dirty="0" err="1" smtClean="0">
                <a:latin typeface="Times New Roman" pitchFamily="18" charset="0"/>
                <a:cs typeface="Times New Roman" pitchFamily="18" charset="0"/>
              </a:rPr>
              <a:t>Филимоновские</a:t>
            </a:r>
            <a:r>
              <a:rPr lang="ru-RU" sz="2000" dirty="0" smtClean="0">
                <a:latin typeface="Times New Roman" pitchFamily="18" charset="0"/>
                <a:cs typeface="Times New Roman" pitchFamily="18" charset="0"/>
              </a:rPr>
              <a:t> изделия используются для развития эстетического восприятия прекрасного и в качестве образцов для создания узоров в стиле этих росписей. Для росписи используем силуэты игрушек, вырезанные из бумаги.</a:t>
            </a:r>
          </a:p>
          <a:p>
            <a:pPr>
              <a:buNone/>
            </a:pPr>
            <a:r>
              <a:rPr lang="ru-RU" sz="2000" dirty="0" smtClean="0">
                <a:latin typeface="Times New Roman" pitchFamily="18" charset="0"/>
                <a:cs typeface="Times New Roman" pitchFamily="18" charset="0"/>
              </a:rPr>
              <a:t>	В этом возрасте происходит и знакомство детей с городецкими узорами. Городецкие деревянные изделия разнообразны: это - декоративные панно, ларцы, игрушки, детская мебель. Выразительность формы, яркие, живые краски придают предметам оригинальность и свежесть. У детей развиваются умения выделять элементы городецкой росписи </a:t>
            </a:r>
            <a:r>
              <a:rPr lang="ru-RU" sz="2000" i="1" dirty="0" smtClean="0">
                <a:latin typeface="Times New Roman" pitchFamily="18" charset="0"/>
                <a:cs typeface="Times New Roman" pitchFamily="18" charset="0"/>
              </a:rPr>
              <a:t>(бутоны, купавки, розаны, листья)</a:t>
            </a:r>
            <a:r>
              <a:rPr lang="ru-RU" sz="2000" dirty="0" smtClean="0">
                <a:latin typeface="Times New Roman" pitchFamily="18" charset="0"/>
                <a:cs typeface="Times New Roman" pitchFamily="18" charset="0"/>
              </a:rPr>
              <a:t>; видеть и называть цвета,  используемые в росписи</a:t>
            </a:r>
            <a:endParaRPr lang="ru-RU" dirty="0" smtClean="0"/>
          </a:p>
          <a:p>
            <a:endParaRPr lang="ru-RU" dirty="0"/>
          </a:p>
        </p:txBody>
      </p:sp>
      <p:pic>
        <p:nvPicPr>
          <p:cNvPr id="7170" name="Picture 2" descr="C:\Users\пк\Desktop\245020611_76411_10770488742333178655.jpg"/>
          <p:cNvPicPr>
            <a:picLocks noChangeAspect="1" noChangeArrowheads="1"/>
          </p:cNvPicPr>
          <p:nvPr/>
        </p:nvPicPr>
        <p:blipFill>
          <a:blip r:embed="rId2"/>
          <a:srcRect l="10547" t="16518" r="10937"/>
          <a:stretch>
            <a:fillRect/>
          </a:stretch>
        </p:blipFill>
        <p:spPr bwMode="auto">
          <a:xfrm>
            <a:off x="1785918" y="4071942"/>
            <a:ext cx="5357850" cy="25273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0"/>
            <a:ext cx="7920000" cy="2643206"/>
          </a:xfrm>
        </p:spPr>
        <p:txBody>
          <a:bodyPr/>
          <a:lstStyle/>
          <a:p>
            <a:pPr>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 старшей группе </a:t>
            </a:r>
            <a:r>
              <a:rPr lang="ru-RU" sz="2000" dirty="0" smtClean="0">
                <a:latin typeface="Times New Roman" pitchFamily="18" charset="0"/>
                <a:cs typeface="Times New Roman" pitchFamily="18" charset="0"/>
              </a:rPr>
              <a:t>продолжается знакомство детей с изделиями народных промыслов, закрепляются и углубляются знания о дымковской, </a:t>
            </a:r>
            <a:r>
              <a:rPr lang="ru-RU" sz="2000" dirty="0" err="1" smtClean="0">
                <a:latin typeface="Times New Roman" pitchFamily="18" charset="0"/>
                <a:cs typeface="Times New Roman" pitchFamily="18" charset="0"/>
              </a:rPr>
              <a:t>филимоновской</a:t>
            </a:r>
            <a:r>
              <a:rPr lang="ru-RU" sz="2000" dirty="0" smtClean="0">
                <a:latin typeface="Times New Roman" pitchFamily="18" charset="0"/>
                <a:cs typeface="Times New Roman" pitchFamily="18" charset="0"/>
              </a:rPr>
              <a:t> игрушках и их росписи. Здесь уже включаем городецкую, хохломскую, гжельскую росписи в творческую работу детей, еще более шире рассказываем об истории возникновения и развития народных промыслов, о своеобразии каждой росписи, присущих только данной росписи элементов и красок.</a:t>
            </a:r>
          </a:p>
          <a:p>
            <a:endParaRPr lang="ru-RU" dirty="0"/>
          </a:p>
        </p:txBody>
      </p:sp>
      <p:pic>
        <p:nvPicPr>
          <p:cNvPr id="8194" name="Picture 2" descr="C:\Users\пк\Desktop\img19.jpg"/>
          <p:cNvPicPr>
            <a:picLocks noChangeAspect="1" noChangeArrowheads="1"/>
          </p:cNvPicPr>
          <p:nvPr/>
        </p:nvPicPr>
        <p:blipFill>
          <a:blip r:embed="rId2"/>
          <a:srcRect l="17187" t="4166" r="22656" b="11614"/>
          <a:stretch>
            <a:fillRect/>
          </a:stretch>
        </p:blipFill>
        <p:spPr bwMode="auto">
          <a:xfrm>
            <a:off x="857224" y="2928934"/>
            <a:ext cx="2857520" cy="3000396"/>
          </a:xfrm>
          <a:prstGeom prst="rect">
            <a:avLst/>
          </a:prstGeom>
          <a:noFill/>
        </p:spPr>
      </p:pic>
      <p:pic>
        <p:nvPicPr>
          <p:cNvPr id="8195" name="Picture 3" descr="C:\Users\пк\Desktop\103013317_large_081.jpg"/>
          <p:cNvPicPr>
            <a:picLocks noChangeAspect="1" noChangeArrowheads="1"/>
          </p:cNvPicPr>
          <p:nvPr/>
        </p:nvPicPr>
        <p:blipFill>
          <a:blip r:embed="rId3"/>
          <a:srcRect/>
          <a:stretch>
            <a:fillRect/>
          </a:stretch>
        </p:blipFill>
        <p:spPr bwMode="auto">
          <a:xfrm>
            <a:off x="4000496" y="3071810"/>
            <a:ext cx="4114801" cy="29257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0"/>
            <a:ext cx="7920000" cy="3714776"/>
          </a:xfrm>
        </p:spPr>
        <p:txBody>
          <a:bodyPr>
            <a:normAutofit/>
          </a:bodyPr>
          <a:lstStyle/>
          <a:p>
            <a:pPr>
              <a:buNone/>
            </a:pPr>
            <a:r>
              <a:rPr lang="ru-RU" sz="2000" b="1" dirty="0" smtClean="0">
                <a:latin typeface="Times New Roman" pitchFamily="18" charset="0"/>
                <a:cs typeface="Times New Roman" pitchFamily="18" charset="0"/>
              </a:rPr>
              <a:t>	В подготовительной группе</a:t>
            </a:r>
            <a:r>
              <a:rPr lang="ru-RU" sz="2000" dirty="0" smtClean="0">
                <a:latin typeface="Times New Roman" pitchFamily="18" charset="0"/>
                <a:cs typeface="Times New Roman" pitchFamily="18" charset="0"/>
              </a:rPr>
              <a:t> происходит развитие декоративного творчества детей; умения создавать узоры по мотивам народных росписей, уже знакомых и новых </a:t>
            </a:r>
            <a:r>
              <a:rPr lang="ru-RU" sz="2000" i="1" dirty="0" smtClean="0">
                <a:latin typeface="Times New Roman" pitchFamily="18" charset="0"/>
                <a:cs typeface="Times New Roman" pitchFamily="18" charset="0"/>
              </a:rPr>
              <a:t>(городецкая, гжельская, </a:t>
            </a:r>
            <a:r>
              <a:rPr lang="ru-RU" sz="2000" i="1" dirty="0" err="1" smtClean="0">
                <a:latin typeface="Times New Roman" pitchFamily="18" charset="0"/>
                <a:cs typeface="Times New Roman" pitchFamily="18" charset="0"/>
              </a:rPr>
              <a:t>жостовская</a:t>
            </a:r>
            <a:r>
              <a:rPr lang="ru-RU" sz="2000" i="1" dirty="0" smtClean="0">
                <a:latin typeface="Times New Roman" pitchFamily="18" charset="0"/>
                <a:cs typeface="Times New Roman" pitchFamily="18" charset="0"/>
              </a:rPr>
              <a:t>, дымковская, хохломская роспись)</a:t>
            </a:r>
            <a:r>
              <a:rPr lang="ru-RU" sz="2000" dirty="0" smtClean="0">
                <a:latin typeface="Times New Roman" pitchFamily="18" charset="0"/>
                <a:cs typeface="Times New Roman" pitchFamily="18" charset="0"/>
              </a:rPr>
              <a:t>.</a:t>
            </a:r>
          </a:p>
          <a:p>
            <a:pPr>
              <a:buNone/>
            </a:pPr>
            <a:r>
              <a:rPr lang="ru-RU" sz="2000" dirty="0" smtClean="0">
                <a:latin typeface="Times New Roman" pitchFamily="18" charset="0"/>
                <a:cs typeface="Times New Roman" pitchFamily="18" charset="0"/>
              </a:rPr>
              <a:t>	В этом возрасте стараемся формировать умение выделять и передавать цветовую гамму народного декоративного искусства определенного вида, закрепляем умение создавать композиции на листах разной формы, силуэтах предметов и игрушек. Эти дети уже умеют использовать характерные для того или иного вида народного искусства элементы узора и цветовую гамму при составлении композиции.</a:t>
            </a:r>
            <a:endParaRPr lang="ru-RU" sz="2000" dirty="0">
              <a:latin typeface="Times New Roman" pitchFamily="18" charset="0"/>
              <a:cs typeface="Times New Roman" pitchFamily="18" charset="0"/>
            </a:endParaRPr>
          </a:p>
        </p:txBody>
      </p:sp>
      <p:pic>
        <p:nvPicPr>
          <p:cNvPr id="9219" name="Picture 3" descr="C:\Users\пк\Desktop\20150423_180256.jpg"/>
          <p:cNvPicPr>
            <a:picLocks noChangeAspect="1" noChangeArrowheads="1"/>
          </p:cNvPicPr>
          <p:nvPr/>
        </p:nvPicPr>
        <p:blipFill>
          <a:blip r:embed="rId2"/>
          <a:srcRect l="5128" r="3846"/>
          <a:stretch>
            <a:fillRect/>
          </a:stretch>
        </p:blipFill>
        <p:spPr bwMode="auto">
          <a:xfrm>
            <a:off x="2214546" y="3571876"/>
            <a:ext cx="4643470" cy="3023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000" y="774655"/>
            <a:ext cx="7920000" cy="5308690"/>
          </a:xfrm>
        </p:spPr>
        <p:txBody>
          <a:bodyPr>
            <a:normAutofit/>
          </a:bodyPr>
          <a:lstStyle/>
          <a:p>
            <a:pPr>
              <a:buNone/>
            </a:pPr>
            <a:r>
              <a:rPr lang="ru-RU" sz="20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Сохранение исторических и национальных корней зависит от того, научимся ли мы понимать и ценить те духовные и нравственные традиции, которые достались нам в наследство от предыдущих поколений. Но чтобы обрести это богатство, постичь науку добра, испытать радость от встречи с прекрасным, необходимо обладать чуткой душой и отзывчивым сердцем. Небольшие вещицы - доски, мисочки, ложки –похожих не найдешь нигде – стали любимыми подарками, сувенирами, разносящими далеко за пределы нашей Родины славу иконных мастеров. Это сделано столь умело, нарядно, празднично, что, глядя на красивые узоры, еще раз убеждаешься в том, что красота нужна и дорога всем, но, прежде всего, она необходима детям.</a:t>
            </a:r>
            <a:endParaRPr lang="ru-RU"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38200" y="428604"/>
            <a:ext cx="7467600" cy="6012000"/>
          </a:xfrm>
        </p:spPr>
        <p:txBody>
          <a:bodyPr/>
          <a:lstStyle/>
          <a:p>
            <a:pPr algn="ctr">
              <a:buNone/>
            </a:pPr>
            <a:r>
              <a:rPr lang="ru-RU" dirty="0" smtClean="0"/>
              <a:t>СПАСИБО </a:t>
            </a:r>
            <a:r>
              <a:rPr lang="ru-RU" dirty="0" smtClean="0"/>
              <a:t>ЗА ВНИМАНИЕ.</a:t>
            </a:r>
            <a:endParaRPr lang="ru-RU" dirty="0"/>
          </a:p>
        </p:txBody>
      </p:sp>
      <p:pic>
        <p:nvPicPr>
          <p:cNvPr id="10242" name="Picture 2" descr="C:\Users\пк\Desktop\25.jpg"/>
          <p:cNvPicPr>
            <a:picLocks noChangeAspect="1" noChangeArrowheads="1"/>
          </p:cNvPicPr>
          <p:nvPr/>
        </p:nvPicPr>
        <p:blipFill>
          <a:blip r:embed="rId2"/>
          <a:srcRect r="19196"/>
          <a:stretch>
            <a:fillRect/>
          </a:stretch>
        </p:blipFill>
        <p:spPr bwMode="auto">
          <a:xfrm>
            <a:off x="2357422" y="1485899"/>
            <a:ext cx="4429156" cy="38862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57224" y="0"/>
            <a:ext cx="7467600" cy="3107553"/>
          </a:xfrm>
        </p:spPr>
        <p:txBody>
          <a:bodyPr>
            <a:normAutofit/>
          </a:bodyPr>
          <a:lstStyle/>
          <a:p>
            <a:pPr>
              <a:buNone/>
            </a:pPr>
            <a:r>
              <a:rPr lang="ru-RU" b="1" i="1" dirty="0" smtClean="0"/>
              <a:t>		«Детский рисунок, процесс рисования – это частица духовной жизни ребенка. Дети не просто переносят на бумагу что-то из окружающего мира, а живут в этом мире, входят в него, как творцы красоты, наслаждаются этой красотой»                                                   				В.А. Сухомлинский</a:t>
            </a:r>
          </a:p>
          <a:p>
            <a:endParaRPr lang="ru-RU" dirty="0"/>
          </a:p>
        </p:txBody>
      </p:sp>
      <p:pic>
        <p:nvPicPr>
          <p:cNvPr id="1026" name="Picture 2" descr="C:\Users\пк\Desktop\35285839.kjoj0h8ziq.W665.jpg"/>
          <p:cNvPicPr>
            <a:picLocks noChangeAspect="1" noChangeArrowheads="1"/>
          </p:cNvPicPr>
          <p:nvPr/>
        </p:nvPicPr>
        <p:blipFill>
          <a:blip r:embed="rId2" cstate="print"/>
          <a:srcRect/>
          <a:stretch>
            <a:fillRect/>
          </a:stretch>
        </p:blipFill>
        <p:spPr bwMode="auto">
          <a:xfrm>
            <a:off x="1928794" y="3337564"/>
            <a:ext cx="5000660" cy="35204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838200" y="1857364"/>
            <a:ext cx="7467600" cy="3143272"/>
          </a:xfrm>
        </p:spPr>
        <p:txBody>
          <a:bodyPr/>
          <a:lstStyle/>
          <a:p>
            <a:pPr fontAlgn="t">
              <a:buNone/>
            </a:pPr>
            <a:r>
              <a:rPr lang="ru-RU" b="1" i="1" dirty="0" smtClean="0"/>
              <a:t>   		У каждого народа есть свои культурные традиции, которые чтят и передают из поколения в поколение. Русские не должны терять нравственный авторитет среди других народов -авторитет, достойно завоеванный русским искусством.</a:t>
            </a:r>
            <a:endParaRPr lang="ru-RU" dirty="0" smtClean="0"/>
          </a:p>
          <a:p>
            <a:pPr fontAlgn="t">
              <a:buNone/>
            </a:pPr>
            <a:r>
              <a:rPr lang="ru-RU" b="1" i="1" dirty="0" smtClean="0"/>
              <a:t>                                                   Л. А. Лялина</a:t>
            </a:r>
            <a:endParaRPr lang="ru-RU" dirty="0" smtClean="0"/>
          </a:p>
          <a:p>
            <a:endParaRPr lang="ru-RU" dirty="0"/>
          </a:p>
        </p:txBody>
      </p:sp>
      <p:pic>
        <p:nvPicPr>
          <p:cNvPr id="2052" name="Picture 4" descr="C:\Users\пк\Desktop\103013142_large_019 - копия.png"/>
          <p:cNvPicPr>
            <a:picLocks noChangeAspect="1" noChangeArrowheads="1"/>
          </p:cNvPicPr>
          <p:nvPr/>
        </p:nvPicPr>
        <p:blipFill>
          <a:blip r:embed="rId2" cstate="print"/>
          <a:srcRect/>
          <a:stretch>
            <a:fillRect/>
          </a:stretch>
        </p:blipFill>
        <p:spPr bwMode="auto">
          <a:xfrm>
            <a:off x="6143636" y="4978499"/>
            <a:ext cx="1809738" cy="1784249"/>
          </a:xfrm>
          <a:prstGeom prst="rect">
            <a:avLst/>
          </a:prstGeom>
          <a:noFill/>
        </p:spPr>
      </p:pic>
      <p:pic>
        <p:nvPicPr>
          <p:cNvPr id="2053" name="Picture 5" descr="C:\Users\пк\Desktop\d5a4bf9a4de6ecdf7a630cf642e56278.jpg"/>
          <p:cNvPicPr>
            <a:picLocks noChangeAspect="1" noChangeArrowheads="1"/>
          </p:cNvPicPr>
          <p:nvPr/>
        </p:nvPicPr>
        <p:blipFill>
          <a:blip r:embed="rId3" cstate="print"/>
          <a:srcRect l="7883" r="8029"/>
          <a:stretch>
            <a:fillRect/>
          </a:stretch>
        </p:blipFill>
        <p:spPr bwMode="auto">
          <a:xfrm>
            <a:off x="214282" y="5043494"/>
            <a:ext cx="2286016" cy="1814506"/>
          </a:xfrm>
          <a:prstGeom prst="rect">
            <a:avLst/>
          </a:prstGeom>
          <a:noFill/>
        </p:spPr>
      </p:pic>
      <p:pic>
        <p:nvPicPr>
          <p:cNvPr id="2054" name="Picture 6" descr="C:\Users\пк\Desktop\img19.jpg"/>
          <p:cNvPicPr>
            <a:picLocks noChangeAspect="1" noChangeArrowheads="1"/>
          </p:cNvPicPr>
          <p:nvPr/>
        </p:nvPicPr>
        <p:blipFill>
          <a:blip r:embed="rId4" cstate="print"/>
          <a:srcRect l="17910" t="5970" r="22388" b="12438"/>
          <a:stretch>
            <a:fillRect/>
          </a:stretch>
        </p:blipFill>
        <p:spPr bwMode="auto">
          <a:xfrm>
            <a:off x="214282" y="0"/>
            <a:ext cx="1785950" cy="1830599"/>
          </a:xfrm>
          <a:prstGeom prst="rect">
            <a:avLst/>
          </a:prstGeom>
          <a:noFill/>
        </p:spPr>
      </p:pic>
      <p:pic>
        <p:nvPicPr>
          <p:cNvPr id="2055" name="Picture 7" descr="C:\Users\пк\Desktop\103013317_large_081.jpg"/>
          <p:cNvPicPr>
            <a:picLocks noChangeAspect="1" noChangeArrowheads="1"/>
          </p:cNvPicPr>
          <p:nvPr/>
        </p:nvPicPr>
        <p:blipFill>
          <a:blip r:embed="rId5" cstate="print"/>
          <a:srcRect/>
          <a:stretch>
            <a:fillRect/>
          </a:stretch>
        </p:blipFill>
        <p:spPr bwMode="auto">
          <a:xfrm>
            <a:off x="6572264" y="0"/>
            <a:ext cx="2105387" cy="1497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71480"/>
            <a:ext cx="7901014" cy="5902472"/>
          </a:xfrm>
        </p:spPr>
        <p:txBody>
          <a:bodyPr>
            <a:normAutofit lnSpcReduction="10000"/>
          </a:bodyPr>
          <a:lstStyle/>
          <a:p>
            <a:pPr algn="just">
              <a:buNone/>
            </a:pPr>
            <a:r>
              <a:rPr lang="ru-RU" sz="2000" b="1"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Нравственные ценности во все времена были и остаются основополагающими в гуманистическом образовании. Очень важно, чтобы развивался не только интеллект ребенка, но и его чувства, умение мыслить и сопереживать. Такие чувства, как доброта, любовь, согласие, взаимопомощь, составляют основу общечеловеческих нравственных ценностей.</a:t>
            </a:r>
          </a:p>
          <a:p>
            <a:pPr algn="just" fontAlgn="t">
              <a:buNone/>
            </a:pPr>
            <a:r>
              <a:rPr lang="ru-RU" b="1" i="1" dirty="0" smtClean="0">
                <a:latin typeface="Times New Roman" pitchFamily="18" charset="0"/>
                <a:cs typeface="Times New Roman" pitchFamily="18" charset="0"/>
              </a:rPr>
              <a:t>   Поэтому развитие интереса у детей к литературе, музыке, художественно-прикладному творчеству, зодчеству и другим</a:t>
            </a:r>
            <a:endParaRPr lang="ru-RU" dirty="0" smtClean="0">
              <a:latin typeface="Times New Roman" pitchFamily="18" charset="0"/>
              <a:cs typeface="Times New Roman" pitchFamily="18" charset="0"/>
            </a:endParaRPr>
          </a:p>
          <a:p>
            <a:pPr algn="just">
              <a:buNone/>
            </a:pPr>
            <a:r>
              <a:rPr lang="ru-RU" b="1" i="1" dirty="0" smtClean="0">
                <a:latin typeface="Times New Roman" pitchFamily="18" charset="0"/>
                <a:cs typeface="Times New Roman" pitchFamily="18" charset="0"/>
              </a:rPr>
              <a:t>    видам народной культуры, и приобщение к ним способствуют не только укреплению национального сознания, сохранению исторических, культурных корней, но и формированию нравственной личности ребенка.</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07191" y="0"/>
            <a:ext cx="7929618" cy="4143380"/>
          </a:xfrm>
        </p:spPr>
        <p:txBody>
          <a:bodyPr>
            <a:normAutofit/>
          </a:bodyPr>
          <a:lstStyle/>
          <a:p>
            <a:pPr algn="just">
              <a:buNone/>
            </a:pPr>
            <a:r>
              <a:rPr lang="ru-RU" sz="1400" dirty="0" smtClean="0"/>
              <a:t>     </a:t>
            </a:r>
            <a:r>
              <a:rPr lang="ru-RU" sz="2000" dirty="0" smtClean="0">
                <a:latin typeface="Times New Roman" pitchFamily="18" charset="0"/>
                <a:cs typeface="Times New Roman" pitchFamily="18" charset="0"/>
              </a:rPr>
              <a:t>Проблема развития детского творчества в настоящее время является одной из наиболее актуальных как в теоретическом, так и в практическом отношениях: ведь речь идет о важнейшем условии формирования индивидуального своеобразия личности уже на первых этапах ее становления. Велико значение народных промыслов для духовного развития дошкольников, их эстетического воспитания, знакомство с искусством народных мастеров. Оно помогает ребятам взглянуть на привычные вещи и нести в мир детства все нравственные ценности, помочь ребенку открыть этот мир во всем богатстве и многообразии декоративно-прикладного искусства, развивает творческие способности, формирует художественный вкус, приобщает к эстетическим взглядам народа.</a:t>
            </a:r>
            <a:endParaRPr lang="ru-RU" sz="2000" dirty="0">
              <a:latin typeface="Times New Roman" pitchFamily="18" charset="0"/>
              <a:cs typeface="Times New Roman" pitchFamily="18" charset="0"/>
            </a:endParaRPr>
          </a:p>
        </p:txBody>
      </p:sp>
      <p:pic>
        <p:nvPicPr>
          <p:cNvPr id="3074" name="Picture 2" descr="C:\Users\пк\Desktop\0_eaf02_904e40d8_orig.png"/>
          <p:cNvPicPr>
            <a:picLocks noChangeAspect="1" noChangeArrowheads="1"/>
          </p:cNvPicPr>
          <p:nvPr/>
        </p:nvPicPr>
        <p:blipFill>
          <a:blip r:embed="rId2" cstate="print"/>
          <a:srcRect/>
          <a:stretch>
            <a:fillRect/>
          </a:stretch>
        </p:blipFill>
        <p:spPr bwMode="auto">
          <a:xfrm>
            <a:off x="2786725" y="3857628"/>
            <a:ext cx="3570551" cy="264320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22000" y="0"/>
            <a:ext cx="8100000" cy="3214686"/>
          </a:xfrm>
        </p:spPr>
        <p:txBody>
          <a:bodyPr>
            <a:normAutofit/>
          </a:bodyPr>
          <a:lstStyle/>
          <a:p>
            <a:pPr>
              <a:buNone/>
            </a:pPr>
            <a:r>
              <a:rPr lang="ru-RU" sz="2000" dirty="0" smtClean="0">
                <a:latin typeface="Times New Roman" pitchFamily="18" charset="0"/>
                <a:cs typeface="Times New Roman" pitchFamily="18" charset="0"/>
              </a:rPr>
              <a:t>	Знакомство детей с различными видами народного декоративно-прикладного искусства на занятиях по декоративному рисованию помогает детям воспринимать прекрасное и доброе, познакомит с народными традициями, заложит основы духовно-нравственного воспитания. Необходимость этой работы существует, так как нет возможности увидеть непосредственный технологический процесс изготовления художественной посуды, предметов быта и игрушек. У ребят нет возможности соприкоснуться с декоративно-прикладным искусством – подержать в руках подлинные изделия с городецкой росписью, дымковскую игрушку, предметы гжельской керамики и т. </a:t>
            </a:r>
            <a:r>
              <a:rPr lang="ru-RU" sz="2000" dirty="0" err="1" smtClean="0">
                <a:latin typeface="Times New Roman" pitchFamily="18" charset="0"/>
                <a:cs typeface="Times New Roman" pitchFamily="18" charset="0"/>
              </a:rPr>
              <a:t>д</a:t>
            </a:r>
            <a:endParaRPr lang="ru-RU" dirty="0">
              <a:latin typeface="Times New Roman" pitchFamily="18" charset="0"/>
              <a:cs typeface="Times New Roman" pitchFamily="18" charset="0"/>
            </a:endParaRPr>
          </a:p>
        </p:txBody>
      </p:sp>
      <p:pic>
        <p:nvPicPr>
          <p:cNvPr id="4098" name="Picture 2" descr="C:\Users\пк\Desktop\1577956261_32.jpg"/>
          <p:cNvPicPr>
            <a:picLocks noChangeAspect="1" noChangeArrowheads="1"/>
          </p:cNvPicPr>
          <p:nvPr/>
        </p:nvPicPr>
        <p:blipFill>
          <a:blip r:embed="rId2"/>
          <a:srcRect l="8571" r="10000"/>
          <a:stretch>
            <a:fillRect/>
          </a:stretch>
        </p:blipFill>
        <p:spPr bwMode="auto">
          <a:xfrm>
            <a:off x="214282" y="3143248"/>
            <a:ext cx="2857488" cy="2500330"/>
          </a:xfrm>
          <a:prstGeom prst="rect">
            <a:avLst/>
          </a:prstGeom>
          <a:noFill/>
        </p:spPr>
      </p:pic>
      <p:pic>
        <p:nvPicPr>
          <p:cNvPr id="4100" name="Picture 4" descr="C:\Users\пк\Desktop\4b002883108965ac80a5968c8460007e.jpg"/>
          <p:cNvPicPr>
            <a:picLocks noChangeAspect="1" noChangeArrowheads="1"/>
          </p:cNvPicPr>
          <p:nvPr/>
        </p:nvPicPr>
        <p:blipFill>
          <a:blip r:embed="rId3"/>
          <a:srcRect/>
          <a:stretch>
            <a:fillRect/>
          </a:stretch>
        </p:blipFill>
        <p:spPr bwMode="auto">
          <a:xfrm>
            <a:off x="3080663" y="4572008"/>
            <a:ext cx="2982675" cy="2285992"/>
          </a:xfrm>
          <a:prstGeom prst="rect">
            <a:avLst/>
          </a:prstGeom>
          <a:noFill/>
        </p:spPr>
      </p:pic>
      <p:pic>
        <p:nvPicPr>
          <p:cNvPr id="4099" name="Picture 3" descr="C:\Users\пк\Desktop\Petukh-RAF-1024x863.jpg"/>
          <p:cNvPicPr>
            <a:picLocks noChangeAspect="1" noChangeArrowheads="1"/>
          </p:cNvPicPr>
          <p:nvPr/>
        </p:nvPicPr>
        <p:blipFill>
          <a:blip r:embed="rId4" cstate="print"/>
          <a:srcRect/>
          <a:stretch>
            <a:fillRect/>
          </a:stretch>
        </p:blipFill>
        <p:spPr bwMode="auto">
          <a:xfrm>
            <a:off x="6000760" y="3286124"/>
            <a:ext cx="2616503" cy="23574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7920000" cy="1071570"/>
          </a:xfrm>
        </p:spPr>
        <p:txBody>
          <a:bodyPr>
            <a:noAutofit/>
          </a:bodyPr>
          <a:lstStyle/>
          <a:p>
            <a:r>
              <a:rPr lang="ru-RU" sz="2400" i="1" dirty="0" smtClean="0">
                <a:latin typeface="Times New Roman" pitchFamily="18" charset="0"/>
                <a:cs typeface="Times New Roman" pitchFamily="18" charset="0"/>
              </a:rPr>
              <a:t>ЗАДАЧИ ДЛЯ ЗНАКОМСТВА ДЕТЕЙ С РАЗЛИЧНЫМИ ВИДАМИ НАРОДНОГО ДЕКОРАТИВНО- ПРИКЛАДНОГО ИСКУССТВА НА ЗАНЯТИЯХ</a:t>
            </a:r>
            <a:endParaRPr lang="ru-RU" sz="2400"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612000" y="1285860"/>
            <a:ext cx="7920000" cy="5572140"/>
          </a:xfrm>
        </p:spPr>
        <p:txBody>
          <a:bodyPr>
            <a:normAutofit fontScale="92500" lnSpcReduction="10000"/>
          </a:bodyPr>
          <a:lstStyle/>
          <a:p>
            <a:r>
              <a:rPr lang="ru-RU" sz="2300" dirty="0" smtClean="0">
                <a:latin typeface="Times New Roman" pitchFamily="18" charset="0"/>
                <a:cs typeface="Times New Roman" pitchFamily="18" charset="0"/>
              </a:rPr>
              <a:t>Приобщать детей к русскому народному декоративно-прикладному искусству в условиях детской практической творческой деятельности;</a:t>
            </a:r>
          </a:p>
          <a:p>
            <a:r>
              <a:rPr lang="ru-RU" sz="2300" dirty="0" smtClean="0">
                <a:latin typeface="Times New Roman" pitchFamily="18" charset="0"/>
                <a:cs typeface="Times New Roman" pitchFamily="18" charset="0"/>
              </a:rPr>
              <a:t>Знакомить с закономерностями выразительными средствами народного декоративно-прикладного искусства (колорит, содержание, чередование, симметрия, асимметрия в узоре, изобразительные приемы;</a:t>
            </a:r>
          </a:p>
          <a:p>
            <a:r>
              <a:rPr lang="ru-RU" sz="2300" dirty="0" smtClean="0">
                <a:latin typeface="Times New Roman" pitchFamily="18" charset="0"/>
                <a:cs typeface="Times New Roman" pitchFamily="18" charset="0"/>
              </a:rPr>
              <a:t>На основе освоения художественного опыта народных мастеров развивать творчество детей в орнаментах – чувство цвета, ритма, композиции, самостоятельность, творческую инициативу;</a:t>
            </a:r>
          </a:p>
          <a:p>
            <a:r>
              <a:rPr lang="ru-RU" sz="2300" dirty="0" smtClean="0">
                <a:latin typeface="Times New Roman" pitchFamily="18" charset="0"/>
                <a:cs typeface="Times New Roman" pitchFamily="18" charset="0"/>
              </a:rPr>
              <a:t>Учить использовать нетрадиционные техники рисования, получать удовольствие от своей работы;</a:t>
            </a:r>
          </a:p>
          <a:p>
            <a:r>
              <a:rPr lang="ru-RU" sz="2300" dirty="0" smtClean="0">
                <a:latin typeface="Times New Roman" pitchFamily="18" charset="0"/>
                <a:cs typeface="Times New Roman" pitchFamily="18" charset="0"/>
              </a:rPr>
              <a:t>Развивать эстетическое образное восприятие;</a:t>
            </a:r>
          </a:p>
          <a:p>
            <a:r>
              <a:rPr lang="ru-RU" sz="2300" dirty="0" smtClean="0">
                <a:latin typeface="Times New Roman" pitchFamily="18" charset="0"/>
                <a:cs typeface="Times New Roman" pitchFamily="18" charset="0"/>
              </a:rPr>
              <a:t>Развивать художественно-творческие способности, привычку вносить элементы прекрасного в жизнь;</a:t>
            </a:r>
          </a:p>
          <a:p>
            <a:r>
              <a:rPr lang="ru-RU" sz="2300" dirty="0" smtClean="0">
                <a:latin typeface="Times New Roman" pitchFamily="18" charset="0"/>
                <a:cs typeface="Times New Roman" pitchFamily="18" charset="0"/>
              </a:rPr>
              <a:t>Воспитывать устойчивый интерес к народному творчеству как эталону красоты.</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7920000" cy="846158"/>
          </a:xfrm>
        </p:spPr>
        <p:txBody>
          <a:bodyPr>
            <a:normAutofit/>
          </a:bodyPr>
          <a:lstStyle/>
          <a:p>
            <a:r>
              <a:rPr lang="ru-RU" sz="2400" dirty="0" smtClean="0">
                <a:latin typeface="Times New Roman" pitchFamily="18" charset="0"/>
                <a:cs typeface="Times New Roman" pitchFamily="18" charset="0"/>
              </a:rPr>
              <a:t>Знакомство с народно- прикладным искусством по возрастным группам</a:t>
            </a:r>
            <a:r>
              <a:rPr lang="ru-RU" sz="2400" dirty="0" smtClean="0"/>
              <a:t>:</a:t>
            </a:r>
            <a:endParaRPr lang="ru-RU" sz="2400" dirty="0"/>
          </a:p>
        </p:txBody>
      </p:sp>
      <p:sp>
        <p:nvSpPr>
          <p:cNvPr id="3" name="Содержимое 2"/>
          <p:cNvSpPr>
            <a:spLocks noGrp="1"/>
          </p:cNvSpPr>
          <p:nvPr>
            <p:ph sz="quarter" idx="1"/>
          </p:nvPr>
        </p:nvSpPr>
        <p:spPr>
          <a:xfrm>
            <a:off x="612000" y="857232"/>
            <a:ext cx="7920000" cy="3357586"/>
          </a:xfrm>
        </p:spPr>
        <p:txBody>
          <a:bodyPr>
            <a:normAutofit/>
          </a:bodyPr>
          <a:lstStyle/>
          <a:p>
            <a:pPr>
              <a:buNone/>
            </a:pPr>
            <a:r>
              <a:rPr lang="ru-RU" sz="2000" dirty="0" smtClean="0">
                <a:latin typeface="Times New Roman" pitchFamily="18" charset="0"/>
                <a:cs typeface="Times New Roman" pitchFamily="18" charset="0"/>
              </a:rPr>
              <a:t>	Знакомство с народными игрушками: дымковской, </a:t>
            </a:r>
            <a:r>
              <a:rPr lang="ru-RU" sz="2000" dirty="0" err="1" smtClean="0">
                <a:latin typeface="Times New Roman" pitchFamily="18" charset="0"/>
                <a:cs typeface="Times New Roman" pitchFamily="18" charset="0"/>
              </a:rPr>
              <a:t>богородской</a:t>
            </a:r>
            <a:r>
              <a:rPr lang="ru-RU" sz="2000" dirty="0" smtClean="0">
                <a:latin typeface="Times New Roman" pitchFamily="18" charset="0"/>
                <a:cs typeface="Times New Roman" pitchFamily="18" charset="0"/>
              </a:rPr>
              <a:t>, матрешкой начинается </a:t>
            </a:r>
            <a:r>
              <a:rPr lang="ru-RU" sz="2000" b="1" dirty="0" smtClean="0">
                <a:latin typeface="Times New Roman" pitchFamily="18" charset="0"/>
                <a:cs typeface="Times New Roman" pitchFamily="18" charset="0"/>
              </a:rPr>
              <a:t>с первой младшей группы</a:t>
            </a:r>
            <a:r>
              <a:rPr lang="ru-RU" sz="2000" dirty="0" smtClean="0">
                <a:latin typeface="Times New Roman" pitchFamily="18" charset="0"/>
                <a:cs typeface="Times New Roman" pitchFamily="18" charset="0"/>
              </a:rPr>
              <a:t>.</a:t>
            </a:r>
          </a:p>
          <a:p>
            <a:pPr>
              <a:buNone/>
            </a:pPr>
            <a:r>
              <a:rPr lang="ru-RU" sz="2000" dirty="0" smtClean="0">
                <a:latin typeface="Times New Roman" pitchFamily="18" charset="0"/>
                <a:cs typeface="Times New Roman" pitchFamily="18" charset="0"/>
              </a:rPr>
              <a:t>    Мир дымковской игрушки – это мир сказочно нарядных, красивых и выразительных по пластике фигурок животных, людей, птиц. Образы народной пластики легко узнаваемы детьми и радуют их яркими красочными орнаментами. Изделия эти поднимают настроение, раскрывают мир веселого праздника. Дымковские игрушки просты, но своеобразны, они наивны, но выразительны. Именно дымковская игрушка разносторонне воздействует на развитие чувств, ума и характера ребенка.</a:t>
            </a:r>
          </a:p>
          <a:p>
            <a:endParaRPr lang="ru-RU" dirty="0"/>
          </a:p>
        </p:txBody>
      </p:sp>
      <p:pic>
        <p:nvPicPr>
          <p:cNvPr id="5122" name="Picture 2" descr="C:\Users\пк\Desktop\Scan0002.jpg"/>
          <p:cNvPicPr>
            <a:picLocks noChangeAspect="1" noChangeArrowheads="1"/>
          </p:cNvPicPr>
          <p:nvPr/>
        </p:nvPicPr>
        <p:blipFill>
          <a:blip r:embed="rId2" cstate="print"/>
          <a:srcRect/>
          <a:stretch>
            <a:fillRect/>
          </a:stretch>
        </p:blipFill>
        <p:spPr bwMode="auto">
          <a:xfrm>
            <a:off x="1785918" y="4286256"/>
            <a:ext cx="5595926" cy="22183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0"/>
            <a:ext cx="7920000" cy="3786190"/>
          </a:xfrm>
        </p:spPr>
        <p:txBody>
          <a:bodyPr>
            <a:normAutofit/>
          </a:bodyPr>
          <a:lstStyle/>
          <a:p>
            <a:pPr algn="just">
              <a:buNone/>
            </a:pP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С младших групп </a:t>
            </a:r>
            <a:r>
              <a:rPr lang="ru-RU" sz="2000" dirty="0" smtClean="0">
                <a:latin typeface="Times New Roman" pitchFamily="18" charset="0"/>
                <a:cs typeface="Times New Roman" pitchFamily="18" charset="0"/>
              </a:rPr>
              <a:t>начинается приобщение детей к декоративной деятельности: украшению дымковскими узорами вырезанных силуэтов игрушек (уточка, козлик, конь и др., и разных предметов </a:t>
            </a:r>
            <a:r>
              <a:rPr lang="ru-RU" sz="2000" i="1" dirty="0" smtClean="0">
                <a:latin typeface="Times New Roman" pitchFamily="18" charset="0"/>
                <a:cs typeface="Times New Roman" pitchFamily="18" charset="0"/>
              </a:rPr>
              <a:t>(блюдечко, рукавички)</a:t>
            </a:r>
            <a:r>
              <a:rPr lang="ru-RU" sz="2000" dirty="0" smtClean="0">
                <a:latin typeface="Times New Roman" pitchFamily="18" charset="0"/>
                <a:cs typeface="Times New Roman" pitchFamily="18" charset="0"/>
              </a:rPr>
              <a:t>. Дети </a:t>
            </a:r>
            <a:r>
              <a:rPr lang="ru-RU" sz="2000" i="1" dirty="0" smtClean="0">
                <a:latin typeface="Times New Roman" pitchFamily="18" charset="0"/>
                <a:cs typeface="Times New Roman" pitchFamily="18" charset="0"/>
              </a:rPr>
              <a:t>«оживляют»</a:t>
            </a:r>
            <a:r>
              <a:rPr lang="ru-RU" sz="2000" dirty="0" smtClean="0">
                <a:latin typeface="Times New Roman" pitchFamily="18" charset="0"/>
                <a:cs typeface="Times New Roman" pitchFamily="18" charset="0"/>
              </a:rPr>
              <a:t> фигурки, повторяя на силуэтах знакомые узоры. Узоры рисуются сразу кистью, без предварительного рисунка карандашом – так рисуют народные мастера.</a:t>
            </a:r>
          </a:p>
          <a:p>
            <a:pPr algn="just">
              <a:buNone/>
            </a:pPr>
            <a:r>
              <a:rPr lang="ru-RU" sz="2000" dirty="0" smtClean="0">
                <a:latin typeface="Times New Roman" pitchFamily="18" charset="0"/>
                <a:cs typeface="Times New Roman" pitchFamily="18" charset="0"/>
              </a:rPr>
              <a:t>    Организуя занятия по декоративному рисованию дымковской игрушки, мы даем возможность детям почувствовать себя в роли художника-декоратора, отразить в своей работе эстетическое видение и чувствование окружающего мира.</a:t>
            </a:r>
          </a:p>
          <a:p>
            <a:pPr algn="just"/>
            <a:endParaRPr lang="ru-RU" dirty="0"/>
          </a:p>
        </p:txBody>
      </p:sp>
      <p:pic>
        <p:nvPicPr>
          <p:cNvPr id="6146" name="Picture 2" descr="C:\Users\пк\Desktop\hello_html_m3535a16f.jpg"/>
          <p:cNvPicPr>
            <a:picLocks noChangeAspect="1" noChangeArrowheads="1"/>
          </p:cNvPicPr>
          <p:nvPr/>
        </p:nvPicPr>
        <p:blipFill>
          <a:blip r:embed="rId2"/>
          <a:srcRect/>
          <a:stretch>
            <a:fillRect/>
          </a:stretch>
        </p:blipFill>
        <p:spPr bwMode="auto">
          <a:xfrm>
            <a:off x="2357422" y="3536133"/>
            <a:ext cx="4429156" cy="303613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117</TotalTime>
  <Words>183</Words>
  <PresentationFormat>Экран (4:3)</PresentationFormat>
  <Paragraphs>32</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Эркер</vt:lpstr>
      <vt:lpstr>Влияние декоративно-прикладного искусства на духовно-нравственное  воспитание детей.</vt:lpstr>
      <vt:lpstr>Слайд 2</vt:lpstr>
      <vt:lpstr>Слайд 3</vt:lpstr>
      <vt:lpstr>Слайд 4</vt:lpstr>
      <vt:lpstr>Слайд 5</vt:lpstr>
      <vt:lpstr>Слайд 6</vt:lpstr>
      <vt:lpstr>ЗАДАЧИ ДЛЯ ЗНАКОМСТВА ДЕТЕЙ С РАЗЛИЧНЫМИ ВИДАМИ НАРОДНОГО ДЕКОРАТИВНО- ПРИКЛАДНОГО ИСКУССТВА НА ЗАНЯТИЯХ</vt:lpstr>
      <vt:lpstr>Знакомство с народно- прикладным искусством по возрастным группам:</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пк</cp:lastModifiedBy>
  <cp:revision>29</cp:revision>
  <dcterms:created xsi:type="dcterms:W3CDTF">2020-03-22T18:41:23Z</dcterms:created>
  <dcterms:modified xsi:type="dcterms:W3CDTF">2020-03-23T19:30:51Z</dcterms:modified>
</cp:coreProperties>
</file>