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5"/>
  </p:notesMasterIdLst>
  <p:sldIdLst>
    <p:sldId id="256" r:id="rId2"/>
    <p:sldId id="257" r:id="rId3"/>
    <p:sldId id="261" r:id="rId4"/>
    <p:sldId id="258" r:id="rId5"/>
    <p:sldId id="272" r:id="rId6"/>
    <p:sldId id="260" r:id="rId7"/>
    <p:sldId id="273" r:id="rId8"/>
    <p:sldId id="262" r:id="rId9"/>
    <p:sldId id="263" r:id="rId10"/>
    <p:sldId id="264" r:id="rId11"/>
    <p:sldId id="266" r:id="rId12"/>
    <p:sldId id="270" r:id="rId13"/>
    <p:sldId id="271" r:id="rId14"/>
  </p:sldIdLst>
  <p:sldSz cx="9144000" cy="5143500" type="screen16x9"/>
  <p:notesSz cx="6858000" cy="9144000"/>
  <p:embeddedFontLst>
    <p:embeddedFont>
      <p:font typeface="Saira" panose="020B0604020202020204" charset="0"/>
      <p:regular r:id="rId16"/>
      <p:bold r:id="rId17"/>
      <p:italic r:id="rId18"/>
      <p:boldItalic r:id="rId19"/>
    </p:embeddedFont>
    <p:embeddedFont>
      <p:font typeface="Helvetica Neue" panose="020B0604020202020204" charset="0"/>
      <p:regular r:id="rId20"/>
      <p:bold r:id="rId21"/>
      <p:italic r:id="rId22"/>
      <p:boldItalic r:id="rId23"/>
    </p:embeddedFont>
    <p:embeddedFont>
      <p:font typeface="Merriweather" panose="020B0604020202020204" charset="-52"/>
      <p:regular r:id="rId24"/>
      <p:bold r:id="rId25"/>
      <p:italic r:id="rId26"/>
      <p:boldItalic r:id="rId27"/>
    </p:embeddedFont>
    <p:embeddedFont>
      <p:font typeface="Barlow Light" panose="020B0604020202020204" charset="0"/>
      <p:regular r:id="rId28"/>
      <p:bold r:id="rId29"/>
      <p:italic r:id="rId30"/>
      <p:boldItalic r:id="rId31"/>
    </p:embeddedFont>
    <p:embeddedFont>
      <p:font typeface="Barlow" panose="020B0604020202020204" charset="0"/>
      <p:regular r:id="rId32"/>
      <p:bold r:id="rId33"/>
      <p:italic r:id="rId34"/>
      <p:boldItalic r:id="rId35"/>
    </p:embeddedFont>
    <p:embeddedFont>
      <p:font typeface="Open Sans" panose="020B0604020202020204" charset="0"/>
      <p:regular r:id="rId36"/>
      <p:bold r:id="rId37"/>
      <p:italic r:id="rId38"/>
      <p:boldItalic r:id="rId39"/>
    </p:embeddedFont>
    <p:embeddedFont>
      <p:font typeface="Cabin" panose="020B0604020202020204" charset="0"/>
      <p:regular r:id="rId40"/>
      <p:bold r:id="rId41"/>
      <p:italic r:id="rId42"/>
      <p:boldItalic r:id="rId43"/>
    </p:embeddedFont>
    <p:embeddedFont>
      <p:font typeface="Coda" panose="020B0604020202020204" charset="0"/>
      <p:regular r:id="rId44"/>
    </p:embeddedFont>
    <p:embeddedFont>
      <p:font typeface="Bowlby One" panose="020B0604020202020204" charset="0"/>
      <p:regular r:id="rId45"/>
    </p:embeddedFont>
    <p:embeddedFont>
      <p:font typeface="Source Serif Pro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D9D32C-D189-4052-BF18-1733A2952C89}">
  <a:tblStyle styleId="{51D9D32C-D189-4052-BF18-1733A2952C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47" Type="http://schemas.openxmlformats.org/officeDocument/2006/relationships/font" Target="fonts/font3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font" Target="fonts/font31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font" Target="fonts/font30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49" Type="http://schemas.openxmlformats.org/officeDocument/2006/relationships/font" Target="fonts/font34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font" Target="fonts/font29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font" Target="fonts/font28.fntdata"/><Relationship Id="rId48" Type="http://schemas.openxmlformats.org/officeDocument/2006/relationships/font" Target="fonts/font3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6f73a04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c6f73a04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05b84bff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505b84bff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73a0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73a0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05b84bf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05b84bf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a0bedfe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0a0bedfe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0a0bedfe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0a0bedfe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0a0bedfe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0a0bedfe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6f73a04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6f73a04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90650" y="3062300"/>
            <a:ext cx="5060400" cy="136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wlby One"/>
              <a:buNone/>
              <a:defRPr sz="34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53900" y="0"/>
            <a:ext cx="6585300" cy="7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894900" y="4461775"/>
            <a:ext cx="13542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algn="ctr">
              <a:buNone/>
              <a:defRPr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algn="ctr">
              <a:buNone/>
              <a:defRPr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algn="ctr">
              <a:buNone/>
              <a:defRPr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algn="ctr">
              <a:buNone/>
              <a:defRPr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algn="ctr">
              <a:buNone/>
              <a:defRPr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algn="ctr">
              <a:buNone/>
              <a:defRPr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algn="ctr">
              <a:buNone/>
              <a:defRPr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algn="ctr">
              <a:buNone/>
              <a:defRPr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 hasCustomPrompt="1"/>
          </p:nvPr>
        </p:nvSpPr>
        <p:spPr>
          <a:xfrm>
            <a:off x="2314050" y="1579500"/>
            <a:ext cx="4515900" cy="1590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Bowlby One"/>
              <a:buNone/>
              <a:defRPr sz="10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2267525" y="3169375"/>
            <a:ext cx="4445400" cy="4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"/>
              <a:buChar char="●"/>
              <a:defRPr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2921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2921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 Light"/>
              <a:buChar char="■"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3427350" y="4461775"/>
            <a:ext cx="13542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ONE_COLUMN_TEX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07500" y="0"/>
            <a:ext cx="38151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 b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113400" y="842400"/>
            <a:ext cx="4309200" cy="3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Char char="○"/>
              <a:def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Char char="■"/>
              <a:def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Char char="●"/>
              <a:def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Char char="○"/>
              <a:def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Char char="■"/>
              <a:def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Char char="●"/>
              <a:def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Char char="○"/>
              <a:def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Char char="■"/>
              <a:def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4706100" y="236850"/>
            <a:ext cx="4106700" cy="46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●"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Char char="●"/>
              <a:defRPr sz="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Char char="○"/>
              <a:defRPr sz="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Char char="■"/>
              <a:defRPr sz="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Char char="●"/>
              <a:defRPr sz="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Char char="○"/>
              <a:defRPr sz="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Char char="■"/>
              <a:defRPr sz="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2235450" y="2359500"/>
            <a:ext cx="4673100" cy="42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38761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38761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38761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38761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38761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38761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38761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38761D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1929750" y="2784000"/>
            <a:ext cx="52845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2100" algn="r">
              <a:spcBef>
                <a:spcPts val="1600"/>
              </a:spcBef>
              <a:spcAft>
                <a:spcPts val="0"/>
              </a:spcAft>
              <a:buSzPts val="1000"/>
              <a:buFont typeface="Coda"/>
              <a:buChar char="○"/>
              <a:defRPr>
                <a:latin typeface="Coda"/>
                <a:ea typeface="Coda"/>
                <a:cs typeface="Coda"/>
                <a:sym typeface="Coda"/>
              </a:defRPr>
            </a:lvl2pPr>
            <a:lvl3pPr marL="1371600" lvl="2" indent="-292100" algn="r">
              <a:spcBef>
                <a:spcPts val="1600"/>
              </a:spcBef>
              <a:spcAft>
                <a:spcPts val="0"/>
              </a:spcAft>
              <a:buSzPts val="1000"/>
              <a:buFont typeface="Coda"/>
              <a:buChar char="■"/>
              <a:defRPr>
                <a:latin typeface="Coda"/>
                <a:ea typeface="Coda"/>
                <a:cs typeface="Coda"/>
                <a:sym typeface="Coda"/>
              </a:defRPr>
            </a:lvl3pPr>
            <a:lvl4pPr marL="1828800" lvl="3" indent="-317500" algn="r">
              <a:spcBef>
                <a:spcPts val="1600"/>
              </a:spcBef>
              <a:spcAft>
                <a:spcPts val="0"/>
              </a:spcAft>
              <a:buSzPts val="1400"/>
              <a:buFont typeface="Coda"/>
              <a:buChar char="●"/>
              <a:defRPr>
                <a:latin typeface="Coda"/>
                <a:ea typeface="Coda"/>
                <a:cs typeface="Coda"/>
                <a:sym typeface="Coda"/>
              </a:defRPr>
            </a:lvl4pPr>
            <a:lvl5pPr marL="2286000" lvl="4" indent="-317500" algn="r">
              <a:spcBef>
                <a:spcPts val="1600"/>
              </a:spcBef>
              <a:spcAft>
                <a:spcPts val="0"/>
              </a:spcAft>
              <a:buSzPts val="1400"/>
              <a:buFont typeface="Coda"/>
              <a:buChar char="○"/>
              <a:defRPr>
                <a:latin typeface="Coda"/>
                <a:ea typeface="Coda"/>
                <a:cs typeface="Coda"/>
                <a:sym typeface="Coda"/>
              </a:defRPr>
            </a:lvl5pPr>
            <a:lvl6pPr marL="2743200" lvl="5" indent="-317500" algn="r">
              <a:spcBef>
                <a:spcPts val="1600"/>
              </a:spcBef>
              <a:spcAft>
                <a:spcPts val="0"/>
              </a:spcAft>
              <a:buSzPts val="1400"/>
              <a:buFont typeface="Coda"/>
              <a:buChar char="■"/>
              <a:defRPr>
                <a:latin typeface="Coda"/>
                <a:ea typeface="Coda"/>
                <a:cs typeface="Coda"/>
                <a:sym typeface="Coda"/>
              </a:defRPr>
            </a:lvl6pPr>
            <a:lvl7pPr marL="3200400" lvl="6" indent="-317500" algn="r">
              <a:spcBef>
                <a:spcPts val="1600"/>
              </a:spcBef>
              <a:spcAft>
                <a:spcPts val="0"/>
              </a:spcAft>
              <a:buSzPts val="1400"/>
              <a:buFont typeface="Coda"/>
              <a:buChar char="●"/>
              <a:defRPr>
                <a:latin typeface="Coda"/>
                <a:ea typeface="Coda"/>
                <a:cs typeface="Coda"/>
                <a:sym typeface="Coda"/>
              </a:defRPr>
            </a:lvl7pPr>
            <a:lvl8pPr marL="3657600" lvl="7" indent="-317500" algn="r">
              <a:spcBef>
                <a:spcPts val="1600"/>
              </a:spcBef>
              <a:spcAft>
                <a:spcPts val="0"/>
              </a:spcAft>
              <a:buSzPts val="1400"/>
              <a:buFont typeface="Coda"/>
              <a:buChar char="○"/>
              <a:defRPr>
                <a:latin typeface="Coda"/>
                <a:ea typeface="Coda"/>
                <a:cs typeface="Coda"/>
                <a:sym typeface="Coda"/>
              </a:defRPr>
            </a:lvl8pPr>
            <a:lvl9pPr marL="4114800" lvl="8" indent="-317500" algn="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Coda"/>
              <a:buChar char="■"/>
              <a:defRPr>
                <a:solidFill>
                  <a:srgbClr val="000000"/>
                </a:solidFill>
                <a:latin typeface="Coda"/>
                <a:ea typeface="Coda"/>
                <a:cs typeface="Coda"/>
                <a:sym typeface="Cod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705400" y="1976400"/>
            <a:ext cx="4892400" cy="87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5162C"/>
              </a:buClr>
              <a:buSzPts val="3400"/>
              <a:buFont typeface="Bowlby One"/>
              <a:buNone/>
              <a:defRPr sz="3400">
                <a:solidFill>
                  <a:srgbClr val="05162C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3427350" y="4461775"/>
            <a:ext cx="13542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705400" y="825975"/>
            <a:ext cx="4252500" cy="150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5162C"/>
              </a:buClr>
              <a:buSzPts val="1800"/>
              <a:buFont typeface="Barlow"/>
              <a:buNone/>
              <a:defRPr sz="1800">
                <a:solidFill>
                  <a:srgbClr val="05162C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16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One Column">
  <p:cSld name="TITLE_AND_BODY_13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15600" y="97200"/>
            <a:ext cx="8326800" cy="58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5162C"/>
              </a:buClr>
              <a:buSzPts val="1600"/>
              <a:buFont typeface="Barlow"/>
              <a:buNone/>
              <a:defRPr sz="1600" b="0">
                <a:solidFill>
                  <a:srgbClr val="05162C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0200" y="842400"/>
            <a:ext cx="8494500" cy="3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21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921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3427350" y="4461775"/>
            <a:ext cx="13542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94">
          <p15:clr>
            <a:srgbClr val="FA7B17"/>
          </p15:clr>
        </p15:guide>
        <p15:guide id="2" pos="159">
          <p15:clr>
            <a:srgbClr val="FA7B17"/>
          </p15:clr>
        </p15:guide>
        <p15:guide id="3" orient="horz" pos="16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One Column 1">
  <p:cSld name="TITLE_AND_BODY_13_1_1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15600" y="97200"/>
            <a:ext cx="8326800" cy="58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5162C"/>
              </a:buClr>
              <a:buSzPts val="1600"/>
              <a:buFont typeface="Barlow"/>
              <a:buNone/>
              <a:defRPr sz="1600" b="0">
                <a:solidFill>
                  <a:srgbClr val="05162C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0200" y="842400"/>
            <a:ext cx="2541000" cy="3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21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921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427350" y="4461775"/>
            <a:ext cx="13542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3176250" y="842400"/>
            <a:ext cx="2713200" cy="3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21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921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3"/>
          </p:nvPr>
        </p:nvSpPr>
        <p:spPr>
          <a:xfrm>
            <a:off x="6231300" y="842400"/>
            <a:ext cx="2541000" cy="3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21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921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94">
          <p15:clr>
            <a:srgbClr val="FA7B17"/>
          </p15:clr>
        </p15:guide>
        <p15:guide id="2" pos="159">
          <p15:clr>
            <a:srgbClr val="FA7B17"/>
          </p15:clr>
        </p15:guide>
        <p15:guide id="3" orient="horz" pos="16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">
  <p:cSld name="TITLE_AND_BODY_13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15600" y="97200"/>
            <a:ext cx="8326800" cy="58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5162C"/>
              </a:buClr>
              <a:buSzPts val="1600"/>
              <a:buFont typeface="Barlow"/>
              <a:buNone/>
              <a:defRPr sz="1600" b="0">
                <a:solidFill>
                  <a:srgbClr val="05162C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310200" y="842400"/>
            <a:ext cx="4193400" cy="3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21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921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3427350" y="4461775"/>
            <a:ext cx="13542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90800" y="842400"/>
            <a:ext cx="4193400" cy="3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21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921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94">
          <p15:clr>
            <a:srgbClr val="FA7B17"/>
          </p15:clr>
        </p15:guide>
        <p15:guide id="2" pos="159">
          <p15:clr>
            <a:srgbClr val="FA7B17"/>
          </p15:clr>
        </p15:guide>
        <p15:guide id="3" orient="horz" pos="164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">
  <p:cSld name="TITLE_AND_BODY_13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1154225" y="79800"/>
            <a:ext cx="7581900" cy="930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0200" y="1148975"/>
            <a:ext cx="4140900" cy="3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200"/>
              <a:buChar char="●"/>
              <a:defRPr>
                <a:solidFill>
                  <a:srgbClr val="1A1C20"/>
                </a:solidFill>
              </a:defRPr>
            </a:lvl1pPr>
            <a:lvl2pPr marL="914400" lvl="1" indent="-292100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○"/>
              <a:defRPr>
                <a:solidFill>
                  <a:srgbClr val="1A1C20"/>
                </a:solidFill>
              </a:defRPr>
            </a:lvl2pPr>
            <a:lvl3pPr marL="1371600" lvl="2" indent="-292100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■"/>
              <a:defRPr>
                <a:solidFill>
                  <a:srgbClr val="1A1C20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■"/>
              <a:defRPr>
                <a:solidFill>
                  <a:srgbClr val="1A1C20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1A1C20"/>
              </a:buClr>
              <a:buSzPts val="1400"/>
              <a:buFont typeface="Cabin"/>
              <a:buChar char="■"/>
              <a:defRPr>
                <a:solidFill>
                  <a:srgbClr val="1A1C2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3427350" y="4461775"/>
            <a:ext cx="13542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726000" y="1148975"/>
            <a:ext cx="4140900" cy="3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200"/>
              <a:buChar char="●"/>
              <a:defRPr>
                <a:solidFill>
                  <a:srgbClr val="1A1C20"/>
                </a:solidFill>
              </a:defRPr>
            </a:lvl1pPr>
            <a:lvl2pPr marL="914400" lvl="1" indent="-292100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○"/>
              <a:defRPr>
                <a:solidFill>
                  <a:srgbClr val="1A1C20"/>
                </a:solidFill>
              </a:defRPr>
            </a:lvl2pPr>
            <a:lvl3pPr marL="1371600" lvl="2" indent="-292100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■"/>
              <a:defRPr>
                <a:solidFill>
                  <a:srgbClr val="1A1C20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■"/>
              <a:defRPr>
                <a:solidFill>
                  <a:srgbClr val="1A1C20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1A1C20"/>
              </a:buClr>
              <a:buSzPts val="1400"/>
              <a:buFont typeface="Cabin"/>
              <a:buChar char="■"/>
              <a:defRPr>
                <a:solidFill>
                  <a:srgbClr val="1A1C2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94">
          <p15:clr>
            <a:srgbClr val="FA7B17"/>
          </p15:clr>
        </p15:guide>
        <p15:guide id="2" pos="159">
          <p15:clr>
            <a:srgbClr val="FA7B17"/>
          </p15:clr>
        </p15:guide>
        <p15:guide id="3" orient="horz" pos="164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hree Columns">
  <p:cSld name="TITLE_AND_BODY_13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1154225" y="79800"/>
            <a:ext cx="7581900" cy="930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310200" y="1148975"/>
            <a:ext cx="2460000" cy="3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200"/>
              <a:buChar char="●"/>
              <a:defRPr>
                <a:solidFill>
                  <a:srgbClr val="1A1C20"/>
                </a:solidFill>
              </a:defRPr>
            </a:lvl1pPr>
            <a:lvl2pPr marL="914400" lvl="1" indent="-292100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○"/>
              <a:defRPr>
                <a:solidFill>
                  <a:srgbClr val="1A1C20"/>
                </a:solidFill>
              </a:defRPr>
            </a:lvl2pPr>
            <a:lvl3pPr marL="1371600" lvl="2" indent="-292100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■"/>
              <a:defRPr>
                <a:solidFill>
                  <a:srgbClr val="1A1C20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■"/>
              <a:defRPr>
                <a:solidFill>
                  <a:srgbClr val="1A1C20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1A1C20"/>
              </a:buClr>
              <a:buSzPts val="1400"/>
              <a:buFont typeface="Cabin"/>
              <a:buChar char="■"/>
              <a:defRPr>
                <a:solidFill>
                  <a:srgbClr val="1A1C2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3427350" y="4461775"/>
            <a:ext cx="13542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3293163" y="1148975"/>
            <a:ext cx="2460000" cy="3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200"/>
              <a:buChar char="●"/>
              <a:defRPr>
                <a:solidFill>
                  <a:srgbClr val="1A1C20"/>
                </a:solidFill>
              </a:defRPr>
            </a:lvl1pPr>
            <a:lvl2pPr marL="914400" lvl="1" indent="-292100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○"/>
              <a:defRPr>
                <a:solidFill>
                  <a:srgbClr val="1A1C20"/>
                </a:solidFill>
              </a:defRPr>
            </a:lvl2pPr>
            <a:lvl3pPr marL="1371600" lvl="2" indent="-292100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■"/>
              <a:defRPr>
                <a:solidFill>
                  <a:srgbClr val="1A1C20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■"/>
              <a:defRPr>
                <a:solidFill>
                  <a:srgbClr val="1A1C20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1A1C20"/>
              </a:buClr>
              <a:buSzPts val="1400"/>
              <a:buFont typeface="Cabin"/>
              <a:buChar char="■"/>
              <a:defRPr>
                <a:solidFill>
                  <a:srgbClr val="1A1C2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6276125" y="1049800"/>
            <a:ext cx="2460000" cy="3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200"/>
              <a:buChar char="●"/>
              <a:defRPr>
                <a:solidFill>
                  <a:srgbClr val="1A1C20"/>
                </a:solidFill>
              </a:defRPr>
            </a:lvl1pPr>
            <a:lvl2pPr marL="914400" lvl="1" indent="-292100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○"/>
              <a:defRPr>
                <a:solidFill>
                  <a:srgbClr val="1A1C20"/>
                </a:solidFill>
              </a:defRPr>
            </a:lvl2pPr>
            <a:lvl3pPr marL="1371600" lvl="2" indent="-292100" algn="just" rtl="0">
              <a:spcBef>
                <a:spcPts val="0"/>
              </a:spcBef>
              <a:spcAft>
                <a:spcPts val="0"/>
              </a:spcAft>
              <a:buClr>
                <a:srgbClr val="1A1C20"/>
              </a:buClr>
              <a:buSzPts val="1000"/>
              <a:buChar char="■"/>
              <a:defRPr>
                <a:solidFill>
                  <a:srgbClr val="1A1C20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■"/>
              <a:defRPr>
                <a:solidFill>
                  <a:srgbClr val="1A1C20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●"/>
              <a:defRPr>
                <a:solidFill>
                  <a:srgbClr val="1A1C20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1A1C20"/>
              </a:buClr>
              <a:buSzPts val="1400"/>
              <a:buChar char="○"/>
              <a:defRPr>
                <a:solidFill>
                  <a:srgbClr val="1A1C20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1A1C20"/>
              </a:buClr>
              <a:buSzPts val="1400"/>
              <a:buFont typeface="Cabin"/>
              <a:buChar char="■"/>
              <a:defRPr>
                <a:solidFill>
                  <a:srgbClr val="1A1C2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94">
          <p15:clr>
            <a:srgbClr val="FA7B17"/>
          </p15:clr>
        </p15:guide>
        <p15:guide id="2" pos="159">
          <p15:clr>
            <a:srgbClr val="FA7B17"/>
          </p15:clr>
        </p15:guide>
        <p15:guide id="3" orient="horz" pos="164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>
  <p:cSld name="TITLE_AND_BODY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3427350" y="4461775"/>
            <a:ext cx="13542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 flipH="1">
            <a:off x="376300" y="1485750"/>
            <a:ext cx="3747900" cy="217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●"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21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921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318">
          <p15:clr>
            <a:srgbClr val="FA7B17"/>
          </p15:clr>
        </p15:guide>
        <p15:guide id="2" pos="5294">
          <p15:clr>
            <a:srgbClr val="FA7B17"/>
          </p15:clr>
        </p15:guide>
        <p15:guide id="3" orient="horz" pos="648">
          <p15:clr>
            <a:srgbClr val="FA7B17"/>
          </p15:clr>
        </p15:guide>
        <p15:guide id="4" orient="horz" pos="753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oncept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2132675" y="1334700"/>
            <a:ext cx="4900500" cy="2474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864">
          <p15:clr>
            <a:srgbClr val="FA7B17"/>
          </p15:clr>
        </p15:guide>
        <p15:guide id="2" pos="4896">
          <p15:clr>
            <a:srgbClr val="FA7B17"/>
          </p15:clr>
        </p15:guide>
        <p15:guide id="3" orient="horz" pos="1620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921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921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Saira"/>
              <a:buChar char="■"/>
              <a:defRPr>
                <a:solidFill>
                  <a:srgbClr val="666666"/>
                </a:solidFill>
                <a:latin typeface="Saira"/>
                <a:ea typeface="Saira"/>
                <a:cs typeface="Saira"/>
                <a:sym typeface="Sai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427350" y="4461775"/>
            <a:ext cx="13542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algn="r">
              <a:buNone/>
              <a:defRPr sz="1000"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algn="r">
              <a:buNone/>
              <a:defRPr sz="1000"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algn="r">
              <a:buNone/>
              <a:defRPr sz="1000"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algn="r">
              <a:buNone/>
              <a:defRPr sz="1000"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algn="r">
              <a:buNone/>
              <a:defRPr sz="1000"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algn="r">
              <a:buNone/>
              <a:defRPr sz="1000"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algn="r">
              <a:buNone/>
              <a:defRPr sz="1000"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algn="r">
              <a:buNone/>
              <a:defRPr sz="1000" b="1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lesson/4937/main/197945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ctrTitle"/>
          </p:nvPr>
        </p:nvSpPr>
        <p:spPr>
          <a:xfrm>
            <a:off x="2877258" y="3161691"/>
            <a:ext cx="6081212" cy="13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Учитель физики </a:t>
            </a:r>
            <a:br>
              <a:rPr lang="ru-RU" sz="2800" dirty="0" smtClean="0"/>
            </a:br>
            <a:r>
              <a:rPr lang="ru-RU" sz="2800" dirty="0" err="1" smtClean="0"/>
              <a:t>Каппушев</a:t>
            </a:r>
            <a:r>
              <a:rPr lang="ru-RU" sz="2800" dirty="0" smtClean="0"/>
              <a:t> </a:t>
            </a:r>
            <a:r>
              <a:rPr lang="ru-RU" sz="2800" dirty="0" err="1" smtClean="0"/>
              <a:t>Сеитбий</a:t>
            </a:r>
            <a:r>
              <a:rPr lang="ru-RU" sz="2800" dirty="0" smtClean="0"/>
              <a:t> Магомедович</a:t>
            </a:r>
            <a:br>
              <a:rPr lang="ru-RU" sz="2800" dirty="0" smtClean="0"/>
            </a:br>
            <a:r>
              <a:rPr lang="ru-RU" sz="2800" dirty="0" smtClean="0"/>
              <a:t>МБОУ «Гимназия с. Знаменка»</a:t>
            </a:r>
            <a:endParaRPr sz="2800" dirty="0"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1"/>
          </p:nvPr>
        </p:nvSpPr>
        <p:spPr>
          <a:xfrm>
            <a:off x="200281" y="0"/>
            <a:ext cx="8539527" cy="9581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/>
              <a:t>СТРОЕНИЕ И ЭВОЛЮЦИЯ ВСЕЛЕННОЙ </a:t>
            </a:r>
            <a:endParaRPr lang="ru-RU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flipH="1">
            <a:off x="376300" y="483704"/>
            <a:ext cx="3747900" cy="31740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indent="0">
              <a:buNone/>
            </a:pPr>
            <a:r>
              <a:rPr lang="ru-RU" b="1" dirty="0"/>
              <a:t>Доказательства, что Вселенная имеет </a:t>
            </a:r>
            <a:r>
              <a:rPr lang="ru-RU" b="1" dirty="0" smtClean="0"/>
              <a:t>возраст</a:t>
            </a:r>
          </a:p>
          <a:p>
            <a:pPr marL="152400" indent="0">
              <a:buNone/>
            </a:pPr>
            <a:endParaRPr lang="ru-RU" b="1" dirty="0"/>
          </a:p>
          <a:p>
            <a:r>
              <a:rPr lang="ru-RU" dirty="0"/>
              <a:t>Первым доказательством стали результаты изучения особенностей излучения белых карликов.</a:t>
            </a:r>
          </a:p>
          <a:p>
            <a:r>
              <a:rPr lang="ru-RU" dirty="0"/>
              <a:t>Определение 2</a:t>
            </a:r>
            <a:r>
              <a:rPr lang="ru-RU" b="1" dirty="0"/>
              <a:t>Белые карлики</a:t>
            </a:r>
            <a:r>
              <a:rPr lang="ru-RU" dirty="0"/>
              <a:t> — это звезды из электронно-ядерной плазмы без источников термоядерной энергии, излучающие свет благодаря своей тепловой энергии. Остывают постепенно, в течение миллиардов лет.</a:t>
            </a:r>
          </a:p>
          <a:p>
            <a:pPr marL="152400" indent="0">
              <a:buNone/>
            </a:pP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8807" y="0"/>
            <a:ext cx="4595193" cy="5057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9" t="35282" r="6993" b="34243"/>
          <a:stretch/>
        </p:blipFill>
        <p:spPr bwMode="auto">
          <a:xfrm>
            <a:off x="4870174" y="1199322"/>
            <a:ext cx="3465443" cy="22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1013790" y="771117"/>
            <a:ext cx="7229061" cy="15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1800" dirty="0"/>
              <a:t>Точный возраст не известен. Астрономы разных стран и разных школ по-прежнему спорят о нем, выдвигая различные гипотезы, строя все новые и новые теории.</a:t>
            </a:r>
            <a:br>
              <a:rPr lang="ru-RU" sz="1800" dirty="0"/>
            </a:br>
            <a:endParaRPr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>
            <a:spLocks noGrp="1"/>
          </p:cNvSpPr>
          <p:nvPr>
            <p:ph type="title"/>
          </p:nvPr>
        </p:nvSpPr>
        <p:spPr>
          <a:xfrm>
            <a:off x="751207" y="941517"/>
            <a:ext cx="5556828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>
                <a:hlinkClick r:id="rId3"/>
              </a:rPr>
              <a:t>Физика - Российская электронная школа (resh.edu.ru</a:t>
            </a:r>
            <a:r>
              <a:rPr lang="ru-RU" dirty="0" smtClean="0">
                <a:hlinkClick r:id="rId3"/>
              </a:rPr>
              <a:t>)</a:t>
            </a:r>
            <a:endParaRPr dirty="0"/>
          </a:p>
        </p:txBody>
      </p:sp>
      <p:sp>
        <p:nvSpPr>
          <p:cNvPr id="238" name="Google Shape;238;p30"/>
          <p:cNvSpPr txBox="1">
            <a:spLocks noGrp="1"/>
          </p:cNvSpPr>
          <p:nvPr>
            <p:ph type="body" idx="1"/>
          </p:nvPr>
        </p:nvSpPr>
        <p:spPr>
          <a:xfrm>
            <a:off x="140706" y="1366017"/>
            <a:ext cx="52845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Marv Levy</a:t>
            </a:r>
            <a:endParaRPr b="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81610" y="1420231"/>
            <a:ext cx="4055919" cy="16927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bold"/>
              </a:rPr>
              <a:t>Разбор тренировочного задания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bold"/>
              </a:rPr>
              <a:t>1.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</a:rPr>
              <a:t> Учёные считают, что возраст Вселенной составляет примерно: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</a:rPr>
              <a:t>1) 4,5 млрд лет;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</a:rPr>
              <a:t>2) 13 млрд лет;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</a:rPr>
              <a:t>3) 300 000 лет;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</a:rPr>
              <a:t>4) 1500 млрд лет.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bold"/>
              </a:rPr>
              <a:t>2. 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</a:rPr>
              <a:t>Влияет ли космологическое расширение Метагалактики на расстояние Земли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</a:rPr>
              <a:t>1) до Луны;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</a:rPr>
              <a:t>2) до центра Галактики;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</a:rPr>
              <a:t>3) до галактики М31 в созвездии Андромеды;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</a:rPr>
              <a:t>4) до центра местного сверхскопления галактик?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>
            <a:spLocks noGrp="1"/>
          </p:cNvSpPr>
          <p:nvPr>
            <p:ph type="body" idx="2"/>
          </p:nvPr>
        </p:nvSpPr>
        <p:spPr>
          <a:xfrm>
            <a:off x="1948069" y="1899997"/>
            <a:ext cx="6732103" cy="18768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СПАСИБО</a:t>
            </a:r>
            <a:r>
              <a:rPr lang="ru-RU" sz="4000" b="1" dirty="0" smtClean="0"/>
              <a:t> ЗА ВНИМАНИЕ !</a:t>
            </a:r>
            <a:endParaRPr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2731904" y="167477"/>
            <a:ext cx="5901887" cy="2244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/>
              <a:t>Что же мы можем сказать о ВСЕЛЕННОЙ? </a:t>
            </a:r>
            <a:endParaRPr lang="ru-RU" sz="3600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26" y="1740238"/>
            <a:ext cx="5992565" cy="314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615600" y="97200"/>
            <a:ext cx="8326800" cy="5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Во первых:</a:t>
            </a:r>
            <a:endParaRPr dirty="0"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10200" y="842400"/>
            <a:ext cx="4193400" cy="3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ru-RU" dirty="0"/>
              <a:t>ВСЕЛЕННАЯ — ЭТО НЕОБЪЯТНЫЕ ПРОСТОРЫ, В </a:t>
            </a:r>
            <a:r>
              <a:rPr lang="ru-RU" dirty="0" smtClean="0"/>
              <a:t>КОТОРЫХ НАХОДИТЬСЯ </a:t>
            </a:r>
            <a:r>
              <a:rPr lang="ru-RU" dirty="0"/>
              <a:t>ЧЕРНАЯ МАТЕРИЯ, ТРИЛЛИОНЫ ГАЛАКТИК </a:t>
            </a:r>
            <a:r>
              <a:rPr lang="ru-RU" dirty="0" smtClean="0"/>
              <a:t>И ЗВЕЗДНЫХ </a:t>
            </a:r>
            <a:r>
              <a:rPr lang="ru-RU" dirty="0"/>
              <a:t>СКОПЛЕНИЙ. У НЕЕ НЕТ ГРАНИЦ НИ </a:t>
            </a:r>
            <a:r>
              <a:rPr lang="ru-RU" dirty="0" smtClean="0"/>
              <a:t>В ПРОСТРАНСТВЕ</a:t>
            </a:r>
            <a:r>
              <a:rPr lang="ru-RU" dirty="0"/>
              <a:t>, НИ ВО ВРЕМЕНИ. </a:t>
            </a:r>
            <a:endParaRPr lang="ru-RU" dirty="0" smtClean="0"/>
          </a:p>
          <a:p>
            <a:endParaRPr lang="ru-RU" dirty="0"/>
          </a:p>
          <a:p>
            <a:pPr marL="152400" indent="0">
              <a:buNone/>
            </a:pPr>
            <a:r>
              <a:rPr lang="ru-RU" dirty="0" smtClean="0"/>
              <a:t>ОГРОМНЫЕ КОСМИЧЕСКИЕ ПРОСТОРЫ </a:t>
            </a:r>
            <a:r>
              <a:rPr lang="ru-RU" dirty="0"/>
              <a:t>ТАЯТ В СЕБЕ МНОГО ТАЙН, ДЛЯ </a:t>
            </a:r>
            <a:r>
              <a:rPr lang="ru-RU" dirty="0" smtClean="0"/>
              <a:t>РАЗГАДКИ КОТОРЫХ </a:t>
            </a:r>
            <a:r>
              <a:rPr lang="ru-RU" dirty="0"/>
              <a:t>ВАЖНО ОПРЕДЕЛИТЬ ПРИНЦИПЫ ЭВОЛЮЦИИ И</a:t>
            </a:r>
          </a:p>
          <a:p>
            <a:pPr marL="152400" indent="0">
              <a:buNone/>
            </a:pPr>
            <a:r>
              <a:rPr lang="ru-RU" dirty="0" smtClean="0"/>
              <a:t>СТРОЕНИЯ ВСЕЛЕННОЙ</a:t>
            </a:r>
            <a:endParaRPr dirty="0"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2"/>
          </p:nvPr>
        </p:nvSpPr>
        <p:spPr>
          <a:xfrm>
            <a:off x="4690800" y="842400"/>
            <a:ext cx="4193400" cy="3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ru-RU" sz="1200" dirty="0" smtClean="0"/>
              <a:t>Вселенная -  </a:t>
            </a:r>
            <a:r>
              <a:rPr lang="ru-RU" dirty="0" smtClean="0"/>
              <a:t>Совокупность </a:t>
            </a:r>
            <a:r>
              <a:rPr lang="ru-RU" dirty="0"/>
              <a:t>наблюдаемых </a:t>
            </a:r>
            <a:r>
              <a:rPr lang="ru-RU" dirty="0" smtClean="0"/>
              <a:t>галактик всех </a:t>
            </a:r>
            <a:r>
              <a:rPr lang="ru-RU" dirty="0"/>
              <a:t>типов и их скоплений, а </a:t>
            </a:r>
            <a:r>
              <a:rPr lang="ru-RU" dirty="0" smtClean="0"/>
              <a:t>также межгалактической </a:t>
            </a:r>
            <a:r>
              <a:rPr lang="ru-RU" dirty="0"/>
              <a:t>среды, </a:t>
            </a:r>
            <a:r>
              <a:rPr lang="ru-RU" dirty="0" smtClean="0"/>
              <a:t>образует Вселенную</a:t>
            </a:r>
            <a:r>
              <a:rPr lang="ru-RU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615600" y="97200"/>
            <a:ext cx="8326800" cy="5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Во вторых:</a:t>
            </a:r>
            <a:endParaRPr b="1" dirty="0"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310200" y="842400"/>
            <a:ext cx="8085052" cy="31663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None/>
            </a:pPr>
            <a:r>
              <a:rPr lang="ru-RU" sz="2800" dirty="0"/>
              <a:t>Термин «Вселенная» является основополагающим не только в астрономии, но и в философии. В рамках философских направлений под Вселенной понимают весь мир в том размере, который способен охватить человеческий разум.</a:t>
            </a: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83" name="Google Shape;83;p18"/>
          <p:cNvSpPr txBox="1"/>
          <p:nvPr/>
        </p:nvSpPr>
        <p:spPr>
          <a:xfrm>
            <a:off x="310200" y="4552325"/>
            <a:ext cx="85566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00" dirty="0">
                <a:solidFill>
                  <a:srgbClr val="1A1C20"/>
                </a:solidFill>
                <a:latin typeface="Open Sans"/>
                <a:ea typeface="Open Sans"/>
                <a:cs typeface="Open Sans"/>
                <a:sym typeface="Open Sans"/>
              </a:rPr>
              <a:t>More info about this templates and Creative Commons Attribution </a:t>
            </a:r>
            <a:r>
              <a:rPr lang="en" sz="700" dirty="0" smtClean="0">
                <a:solidFill>
                  <a:srgbClr val="1A1C20"/>
                </a:solidFill>
                <a:latin typeface="Open Sans"/>
                <a:ea typeface="Open Sans"/>
                <a:cs typeface="Open Sans"/>
                <a:sym typeface="Open Sans"/>
              </a:rPr>
              <a:t>license.</a:t>
            </a:r>
            <a:r>
              <a:rPr lang="en" sz="700" dirty="0">
                <a:solidFill>
                  <a:srgbClr val="1A1C2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" sz="700" dirty="0">
                <a:solidFill>
                  <a:srgbClr val="1A1C2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700" dirty="0">
                <a:solidFill>
                  <a:srgbClr val="1A1C20"/>
                </a:solidFill>
                <a:latin typeface="Open Sans"/>
                <a:ea typeface="Open Sans"/>
                <a:cs typeface="Open Sans"/>
                <a:sym typeface="Open Sans"/>
              </a:rPr>
              <a:t>You can remove our Credits slide or mention to SlidesMedia but I love is you credit our site.</a:t>
            </a:r>
            <a:endParaRPr sz="700" dirty="0">
              <a:solidFill>
                <a:srgbClr val="1A1C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0199" y="914400"/>
            <a:ext cx="8277209" cy="3856500"/>
          </a:xfrm>
        </p:spPr>
        <p:txBody>
          <a:bodyPr/>
          <a:lstStyle/>
          <a:p>
            <a:r>
              <a:rPr lang="ru-RU" sz="1400" dirty="0"/>
              <a:t>Существует несколько версий о происхождении Вселенной. Основной из них принято считать теорию о Большом взрыве, случившемся 13,7 млрд лет назад. Ученые полагают, что в результате этого взрыва возникли пространство, время и материя.</a:t>
            </a:r>
          </a:p>
          <a:p>
            <a:pPr marL="152400" indent="0">
              <a:buNone/>
            </a:pPr>
            <a:endParaRPr lang="ru-RU" sz="1400" dirty="0" smtClean="0"/>
          </a:p>
          <a:p>
            <a:pPr marL="152400" indent="0">
              <a:buNone/>
            </a:pPr>
            <a:r>
              <a:rPr lang="ru-RU" sz="1400" dirty="0" smtClean="0"/>
              <a:t>Остальные </a:t>
            </a:r>
            <a:r>
              <a:rPr lang="ru-RU" sz="1400" dirty="0"/>
              <a:t>версии гласят, что:</a:t>
            </a:r>
          </a:p>
          <a:p>
            <a:r>
              <a:rPr lang="ru-RU" sz="1400" dirty="0"/>
              <a:t>современное состояние Вселенной — результат ее постепенного расширения, при этом причины и момент начала расширения не уточняются;</a:t>
            </a:r>
          </a:p>
          <a:p>
            <a:r>
              <a:rPr lang="ru-RU" sz="1400" dirty="0"/>
              <a:t>Вселенная существовала всегда — факт взрыва опровергается;</a:t>
            </a:r>
          </a:p>
          <a:p>
            <a:r>
              <a:rPr lang="ru-RU" sz="1400" dirty="0"/>
              <a:t>возникновение Вселенной происходит циклически каждый триллион лет.</a:t>
            </a:r>
          </a:p>
          <a:p>
            <a:pPr marL="152400" indent="0">
              <a:buNone/>
            </a:pPr>
            <a:endParaRPr lang="ru-RU" sz="1400" dirty="0" smtClean="0"/>
          </a:p>
          <a:p>
            <a:pPr marL="152400" indent="0">
              <a:buNone/>
            </a:pPr>
            <a:r>
              <a:rPr lang="ru-RU" sz="1400" dirty="0" smtClean="0"/>
              <a:t>Кроме </a:t>
            </a:r>
            <a:r>
              <a:rPr lang="ru-RU" sz="1400" dirty="0"/>
              <a:t>того, существуют теории о «большом скачке», «черных и белых дырах», большом количестве </a:t>
            </a:r>
            <a:r>
              <a:rPr lang="ru-RU" sz="1400" dirty="0" err="1"/>
              <a:t>Мультивселенных</a:t>
            </a:r>
            <a:r>
              <a:rPr lang="ru-RU" sz="1400" dirty="0"/>
              <a:t>. Все они пока могут расцениваться лишь как гипотезы, так как ни одна версия не имеет достоверных, практически и научно доказанных оснований.</a:t>
            </a:r>
          </a:p>
          <a:p>
            <a:pPr marL="1524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6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15600" y="97200"/>
            <a:ext cx="8326800" cy="5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</a:t>
            </a:r>
            <a:endParaRPr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" y="298174"/>
            <a:ext cx="8991600" cy="470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974" y="123704"/>
            <a:ext cx="8326800" cy="5832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ru-RU" dirty="0"/>
              <a:t>Если вернуться к модели Большого Взрыва, выступающей продуктом физической космологии, то эволюция происходила в несколько этапов:</a:t>
            </a:r>
          </a:p>
          <a:p>
            <a:r>
              <a:rPr lang="ru-RU" b="1" dirty="0" err="1"/>
              <a:t>Планковская</a:t>
            </a:r>
            <a:r>
              <a:rPr lang="ru-RU" b="1" dirty="0"/>
              <a:t> эпоха </a:t>
            </a:r>
            <a:r>
              <a:rPr lang="ru-RU" dirty="0"/>
              <a:t>— самый ранний период, основными характеристиками которого считаются исключительно малые размеры пространства, стремящиеся к бесконечности плотность и температура, преобладание гравитации над физическими взаимодействиями.</a:t>
            </a:r>
          </a:p>
          <a:p>
            <a:r>
              <a:rPr lang="ru-RU" b="1" dirty="0"/>
              <a:t>Эпоха Великого объединения </a:t>
            </a:r>
            <a:r>
              <a:rPr lang="ru-RU" dirty="0"/>
              <a:t>— период отделения гравитации от остальных взаимодействий, возникновение частиц и античастиц, начало их взаимодействия.</a:t>
            </a:r>
          </a:p>
          <a:p>
            <a:r>
              <a:rPr lang="ru-RU" b="1" dirty="0"/>
              <a:t>Эпоха космической инфляции </a:t>
            </a:r>
            <a:r>
              <a:rPr lang="ru-RU" dirty="0"/>
              <a:t>— быстрое экспоненциальное расширение, скорость которого в несколько раз превысила скорость света.</a:t>
            </a:r>
          </a:p>
          <a:p>
            <a:r>
              <a:rPr lang="ru-RU" b="1" dirty="0" err="1"/>
              <a:t>Электрослабая</a:t>
            </a:r>
            <a:r>
              <a:rPr lang="ru-RU" b="1" dirty="0"/>
              <a:t> эпоха </a:t>
            </a:r>
            <a:r>
              <a:rPr lang="ru-RU" dirty="0"/>
              <a:t>— преимущество частиц над античастицами, возможность описать состояние пространства законами физики высоких энергий.</a:t>
            </a:r>
          </a:p>
          <a:p>
            <a:r>
              <a:rPr lang="ru-RU" b="1" dirty="0"/>
              <a:t>Первичный </a:t>
            </a:r>
            <a:r>
              <a:rPr lang="ru-RU" b="1" dirty="0" err="1"/>
              <a:t>нуклеосинтез</a:t>
            </a:r>
            <a:r>
              <a:rPr lang="ru-RU" b="1" dirty="0"/>
              <a:t> </a:t>
            </a:r>
            <a:r>
              <a:rPr lang="ru-RU" dirty="0"/>
              <a:t>— снижение температуры, преобразование ядер атомов химических элементов.</a:t>
            </a:r>
          </a:p>
          <a:p>
            <a:r>
              <a:rPr lang="ru-RU" b="1" dirty="0"/>
              <a:t>Первичная рекомбинация </a:t>
            </a:r>
            <a:r>
              <a:rPr lang="ru-RU" dirty="0"/>
              <a:t>— превращение плазмы в прозрачный нейтральный газ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152400" indent="0">
              <a:buNone/>
            </a:pPr>
            <a:r>
              <a:rPr lang="ru-RU" dirty="0"/>
              <a:t>Темные века — остывание материи, отсутствие света, преимущество водорода и гелия.</a:t>
            </a:r>
          </a:p>
          <a:p>
            <a:pPr marL="152400" indent="0">
              <a:buNone/>
            </a:pPr>
            <a:r>
              <a:rPr lang="ru-RU" dirty="0"/>
              <a:t>Постепенно в нейтральном газе начали формироваться газовые туманности, а затем галактики и звезды. Этот процесс назвали </a:t>
            </a:r>
            <a:r>
              <a:rPr lang="ru-RU" dirty="0" err="1" smtClean="0"/>
              <a:t>реионизацией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73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310200" y="842400"/>
            <a:ext cx="8244078" cy="3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ru-RU" sz="2800" dirty="0"/>
              <a:t>Начальный этап формирования еще называют </a:t>
            </a:r>
            <a:r>
              <a:rPr lang="ru-RU" sz="2800" b="1" dirty="0"/>
              <a:t>сингулярностью</a:t>
            </a:r>
            <a:r>
              <a:rPr lang="ru-RU" sz="2800" dirty="0"/>
              <a:t>. Это состояние, при котором плотность и температура характеризуются </a:t>
            </a:r>
            <a:r>
              <a:rPr lang="ru-RU" sz="2800" dirty="0" smtClean="0"/>
              <a:t>бесконечностью.</a:t>
            </a:r>
          </a:p>
          <a:p>
            <a:pPr marL="152400" indent="0">
              <a:buNone/>
            </a:pPr>
            <a:r>
              <a:rPr lang="ru-RU" sz="2800" dirty="0" smtClean="0"/>
              <a:t>Основоположником </a:t>
            </a:r>
            <a:r>
              <a:rPr lang="ru-RU" sz="2800" dirty="0"/>
              <a:t>теории Большого взрыва считается Стивен </a:t>
            </a:r>
            <a:r>
              <a:rPr lang="ru-RU" sz="2800" dirty="0" err="1"/>
              <a:t>Хокинг</a:t>
            </a:r>
            <a:r>
              <a:rPr lang="ru-RU" sz="2800" dirty="0"/>
              <a:t> — английский астрофизик и </a:t>
            </a:r>
            <a:r>
              <a:rPr lang="ru-RU" sz="2800" dirty="0" smtClean="0"/>
              <a:t>космолог.</a:t>
            </a:r>
            <a:endParaRPr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883" y="59635"/>
            <a:ext cx="4206083" cy="49099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ort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537</Words>
  <Application>Microsoft Office PowerPoint</Application>
  <PresentationFormat>Экран (16:9)</PresentationFormat>
  <Paragraphs>55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robotoregular</vt:lpstr>
      <vt:lpstr>Saira</vt:lpstr>
      <vt:lpstr>robotobold</vt:lpstr>
      <vt:lpstr>Helvetica Neue</vt:lpstr>
      <vt:lpstr>Merriweather</vt:lpstr>
      <vt:lpstr>Barlow Light</vt:lpstr>
      <vt:lpstr>Barlow</vt:lpstr>
      <vt:lpstr>Arial</vt:lpstr>
      <vt:lpstr>Open Sans</vt:lpstr>
      <vt:lpstr>Cabin</vt:lpstr>
      <vt:lpstr>Coda</vt:lpstr>
      <vt:lpstr>Bowlby One</vt:lpstr>
      <vt:lpstr>Source Serif Pro</vt:lpstr>
      <vt:lpstr>Sports</vt:lpstr>
      <vt:lpstr>Учитель физики  Каппушев Сеитбий Магомедович МБОУ «Гимназия с. Знаменка»</vt:lpstr>
      <vt:lpstr>Что же мы можем сказать о ВСЕЛЕННОЙ? </vt:lpstr>
      <vt:lpstr>Во первых:</vt:lpstr>
      <vt:lpstr>Во вторых:</vt:lpstr>
      <vt:lpstr>Презентация PowerPoint</vt:lpstr>
      <vt:lpstr>INTRO</vt:lpstr>
      <vt:lpstr>Презентация PowerPoint</vt:lpstr>
      <vt:lpstr>Презентация PowerPoint</vt:lpstr>
      <vt:lpstr>Презентация PowerPoint</vt:lpstr>
      <vt:lpstr>Презентация PowerPoint</vt:lpstr>
      <vt:lpstr>Точный возраст не известен. Астрономы разных стран и разных школ по-прежнему спорят о нем, выдвигая различные гипотезы, строя все новые и новые теории. </vt:lpstr>
      <vt:lpstr>Физика - Российская электронная школа (resh.edu.ru)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физики  Каппушев Сеитбий Магомедович МБОУ «Гимназия с. Знаменка»</dc:title>
  <dc:creator>Зухра Боташева</dc:creator>
  <cp:lastModifiedBy>Зухра Боташева</cp:lastModifiedBy>
  <cp:revision>6</cp:revision>
  <dcterms:modified xsi:type="dcterms:W3CDTF">2024-09-21T14:12:39Z</dcterms:modified>
</cp:coreProperties>
</file>