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9" r:id="rId2"/>
    <p:sldId id="256" r:id="rId3"/>
    <p:sldId id="287" r:id="rId4"/>
    <p:sldId id="262" r:id="rId5"/>
    <p:sldId id="267" r:id="rId6"/>
    <p:sldId id="258" r:id="rId7"/>
    <p:sldId id="257" r:id="rId8"/>
    <p:sldId id="284" r:id="rId9"/>
    <p:sldId id="285" r:id="rId10"/>
    <p:sldId id="286" r:id="rId11"/>
    <p:sldId id="268" r:id="rId12"/>
    <p:sldId id="265" r:id="rId13"/>
    <p:sldId id="288" r:id="rId14"/>
    <p:sldId id="273" r:id="rId15"/>
  </p:sldIdLst>
  <p:sldSz cx="18288000" cy="10287000"/>
  <p:notesSz cx="6858000" cy="9144000"/>
  <p:embeddedFontLst>
    <p:embeddedFont>
      <p:font typeface="Bitter" panose="020B0604020202020204" charset="-52"/>
      <p:regular r:id="rId17"/>
      <p:bold r:id="rId18"/>
      <p:italic r:id="rId19"/>
      <p:boldItalic r:id="rId20"/>
    </p:embeddedFont>
    <p:embeddedFont>
      <p:font typeface="Roboto" panose="020B0604020202020204" charset="0"/>
      <p:bold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BatangChe" panose="02030609000101010101" pitchFamily="49" charset="-127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hDWF2E6sAREpeNVxjPagQp7de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0C89364-00BA-481D-8F4C-218EC7D58B25}">
  <a:tblStyle styleId="{C0C89364-00BA-481D-8F4C-218EC7D58B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29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2246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310">
            <a:off x="12525010" y="1313359"/>
            <a:ext cx="3432175" cy="976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048" y="34242"/>
            <a:ext cx="2420937" cy="69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48" y="7760028"/>
            <a:ext cx="4428862" cy="182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6" name="Google Shape;156;p4"/>
          <p:cNvGrpSpPr/>
          <p:nvPr/>
        </p:nvGrpSpPr>
        <p:grpSpPr>
          <a:xfrm>
            <a:off x="7771874" y="5245470"/>
            <a:ext cx="10516126" cy="5041530"/>
            <a:chOff x="0" y="-38100"/>
            <a:chExt cx="2769679" cy="1327810"/>
          </a:xfrm>
        </p:grpSpPr>
        <p:sp>
          <p:nvSpPr>
            <p:cNvPr id="157" name="Google Shape;157;p4"/>
            <p:cNvSpPr/>
            <p:nvPr/>
          </p:nvSpPr>
          <p:spPr>
            <a:xfrm>
              <a:off x="0" y="0"/>
              <a:ext cx="2769679" cy="1289710"/>
            </a:xfrm>
            <a:custGeom>
              <a:avLst/>
              <a:gdLst/>
              <a:ahLst/>
              <a:cxnLst/>
              <a:rect l="l" t="t" r="r" b="b"/>
              <a:pathLst>
                <a:path w="2769679" h="1289710" extrusionOk="0">
                  <a:moveTo>
                    <a:pt x="0" y="0"/>
                  </a:moveTo>
                  <a:lnTo>
                    <a:pt x="2769679" y="0"/>
                  </a:lnTo>
                  <a:lnTo>
                    <a:pt x="2769679" y="1289710"/>
                  </a:lnTo>
                  <a:lnTo>
                    <a:pt x="0" y="1289710"/>
                  </a:lnTo>
                  <a:close/>
                </a:path>
              </a:pathLst>
            </a:custGeom>
            <a:solidFill>
              <a:srgbClr val="5E7F73"/>
            </a:solidFill>
            <a:ln>
              <a:noFill/>
            </a:ln>
          </p:spPr>
        </p:sp>
        <p:sp>
          <p:nvSpPr>
            <p:cNvPr id="158" name="Google Shape;158;p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9" name="Google Shape;159;p4"/>
          <p:cNvPicPr preferRelativeResize="0"/>
          <p:nvPr/>
        </p:nvPicPr>
        <p:blipFill rotWithShape="1">
          <a:blip r:embed="rId6">
            <a:alphaModFix/>
          </a:blip>
          <a:srcRect r="35425"/>
          <a:stretch/>
        </p:blipFill>
        <p:spPr>
          <a:xfrm>
            <a:off x="81526" y="-540709"/>
            <a:ext cx="10776448" cy="93874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4"/>
          <p:cNvGrpSpPr/>
          <p:nvPr/>
        </p:nvGrpSpPr>
        <p:grpSpPr>
          <a:xfrm>
            <a:off x="9481667" y="5596129"/>
            <a:ext cx="8370242" cy="3145051"/>
            <a:chOff x="-1150057" y="85724"/>
            <a:chExt cx="11160322" cy="12259811"/>
          </a:xfrm>
        </p:grpSpPr>
        <p:sp>
          <p:nvSpPr>
            <p:cNvPr id="163" name="Google Shape;163;p4"/>
            <p:cNvSpPr txBox="1"/>
            <p:nvPr/>
          </p:nvSpPr>
          <p:spPr>
            <a:xfrm>
              <a:off x="-1150057" y="85724"/>
              <a:ext cx="10010265" cy="2850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8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400" b="1" dirty="0" smtClean="0">
                  <a:solidFill>
                    <a:srgbClr val="FFFFFF"/>
                  </a:solidFill>
                  <a:latin typeface="Bitter"/>
                  <a:sym typeface="Bitter"/>
                </a:rPr>
                <a:t>         </a:t>
              </a:r>
              <a:r>
                <a:rPr lang="ru-RU" sz="3600" b="1" dirty="0" smtClean="0">
                  <a:solidFill>
                    <a:srgbClr val="FFFFFF"/>
                  </a:solidFill>
                  <a:latin typeface="Constantia" panose="02030602050306030303" pitchFamily="18" charset="0"/>
                  <a:sym typeface="Bitter"/>
                </a:rPr>
                <a:t>Выступает</a:t>
              </a:r>
              <a:endParaRPr sz="3600" dirty="0">
                <a:latin typeface="Constantia" panose="02030602050306030303" pitchFamily="18" charset="0"/>
              </a:endParaRPr>
            </a:p>
          </p:txBody>
        </p:sp>
        <p:sp>
          <p:nvSpPr>
            <p:cNvPr id="164" name="Google Shape;164;p4"/>
            <p:cNvSpPr txBox="1"/>
            <p:nvPr/>
          </p:nvSpPr>
          <p:spPr>
            <a:xfrm>
              <a:off x="0" y="2426082"/>
              <a:ext cx="10010265" cy="9919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rtl="0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dirty="0" smtClean="0">
                  <a:solidFill>
                    <a:srgbClr val="FFFFFF"/>
                  </a:solidFill>
                  <a:latin typeface="Roboto"/>
                  <a:ea typeface="Roboto"/>
                  <a:sym typeface="Roboto"/>
                </a:rPr>
                <a:t>                  </a:t>
              </a:r>
              <a:r>
                <a:rPr lang="ru-RU" sz="3200" dirty="0" smtClean="0">
                  <a:solidFill>
                    <a:srgbClr val="FFFFFF"/>
                  </a:solidFill>
                  <a:latin typeface="Constantia" panose="02030602050306030303" pitchFamily="18" charset="0"/>
                  <a:ea typeface="Roboto"/>
                  <a:sym typeface="Roboto"/>
                </a:rPr>
                <a:t>педагог-психолог </a:t>
              </a:r>
              <a:endParaRPr lang="ru-RU" sz="3200" dirty="0">
                <a:solidFill>
                  <a:srgbClr val="FFFFFF"/>
                </a:solidFill>
                <a:latin typeface="Constantia" panose="02030602050306030303" pitchFamily="18" charset="0"/>
                <a:ea typeface="Roboto"/>
                <a:sym typeface="Roboto"/>
              </a:endParaRPr>
            </a:p>
            <a:p>
              <a:pPr marL="0" marR="0" lvl="1" indent="0" rtl="0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dirty="0" smtClean="0">
                  <a:solidFill>
                    <a:srgbClr val="FFFFFF"/>
                  </a:solidFill>
                  <a:latin typeface="Constantia" panose="02030602050306030303" pitchFamily="18" charset="0"/>
                  <a:ea typeface="Roboto"/>
                  <a:sym typeface="Roboto"/>
                </a:rPr>
                <a:t>          ППМС-центра   «Развитие»</a:t>
              </a:r>
            </a:p>
            <a:p>
              <a:pPr marL="0" marR="0" lvl="1" indent="0" algn="l" rtl="0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 dirty="0" smtClean="0">
                  <a:solidFill>
                    <a:srgbClr val="FFFFFF"/>
                  </a:solidFill>
                  <a:latin typeface="Constantia" panose="02030602050306030303" pitchFamily="18" charset="0"/>
                  <a:ea typeface="Roboto"/>
                  <a:sym typeface="Roboto"/>
                </a:rPr>
                <a:t>   Кожух</a:t>
              </a:r>
              <a:r>
                <a:rPr lang="en-US" sz="4000" dirty="0" smtClean="0">
                  <a:solidFill>
                    <a:srgbClr val="FFFFFF"/>
                  </a:solidFill>
                  <a:latin typeface="Constantia" panose="02030602050306030303" pitchFamily="18" charset="0"/>
                  <a:ea typeface="Roboto"/>
                  <a:sym typeface="Roboto"/>
                </a:rPr>
                <a:t>á</a:t>
              </a:r>
              <a:r>
                <a:rPr lang="ru-RU" sz="4000" dirty="0" smtClean="0">
                  <a:solidFill>
                    <a:srgbClr val="FFFFFF"/>
                  </a:solidFill>
                  <a:latin typeface="Constantia" panose="02030602050306030303" pitchFamily="18" charset="0"/>
                  <a:ea typeface="Roboto"/>
                  <a:sym typeface="Roboto"/>
                </a:rPr>
                <a:t>рь Диана Сергеевна</a:t>
              </a:r>
              <a:endParaRPr sz="4000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29" y="4126194"/>
            <a:ext cx="12747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Mac\Desktop\mMto1HOIzKw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01" y="2134570"/>
            <a:ext cx="6160559" cy="52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657">
            <a:off x="13812040" y="219108"/>
            <a:ext cx="3998913" cy="54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039">
            <a:off x="-1611367" y="-302491"/>
            <a:ext cx="8696931" cy="126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121">
            <a:off x="9027063" y="2584927"/>
            <a:ext cx="9509125" cy="1218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19" y="4192902"/>
            <a:ext cx="1228421" cy="102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 l="28358" t="14102" r="28358" b="14094"/>
          <a:stretch/>
        </p:blipFill>
        <p:spPr>
          <a:xfrm>
            <a:off x="607486" y="1305277"/>
            <a:ext cx="8079314" cy="865555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4108699" y="293910"/>
            <a:ext cx="13852178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Bitter"/>
                <a:sym typeface="Bitter"/>
              </a:rPr>
              <a:t>Коллективная работа</a:t>
            </a:r>
            <a:endParaRPr sz="4400" dirty="0">
              <a:solidFill>
                <a:schemeClr val="bg1"/>
              </a:solidFill>
            </a:endParaRPr>
          </a:p>
        </p:txBody>
      </p:sp>
      <p:grpSp>
        <p:nvGrpSpPr>
          <p:cNvPr id="105" name="Google Shape;105;p2"/>
          <p:cNvGrpSpPr/>
          <p:nvPr/>
        </p:nvGrpSpPr>
        <p:grpSpPr>
          <a:xfrm>
            <a:off x="416488" y="1025200"/>
            <a:ext cx="6115240" cy="2737263"/>
            <a:chOff x="-497713" y="2199894"/>
            <a:chExt cx="7287335" cy="3649684"/>
          </a:xfrm>
        </p:grpSpPr>
        <p:sp>
          <p:nvSpPr>
            <p:cNvPr id="106" name="Google Shape;106;p2"/>
            <p:cNvSpPr txBox="1"/>
            <p:nvPr/>
          </p:nvSpPr>
          <p:spPr>
            <a:xfrm>
              <a:off x="496522" y="2199894"/>
              <a:ext cx="6293100" cy="373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-497713" y="3628101"/>
              <a:ext cx="7129724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dirty="0" smtClean="0">
                  <a:solidFill>
                    <a:srgbClr val="E39A81"/>
                  </a:solidFill>
                  <a:latin typeface="Bitter"/>
                  <a:sym typeface="Bitter"/>
                </a:rPr>
                <a:t>               </a:t>
              </a:r>
              <a:endParaRPr sz="3600" b="1" dirty="0"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71838" y="4413287"/>
              <a:ext cx="6293100" cy="1436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latin typeface="Roboto"/>
                  <a:ea typeface="Roboto"/>
                  <a:sym typeface="Roboto"/>
                </a:rPr>
                <a:t>      </a:t>
              </a:r>
            </a:p>
            <a:p>
              <a:pPr marL="0" marR="0" lvl="1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latin typeface="Roboto"/>
                  <a:ea typeface="Roboto"/>
                  <a:sym typeface="Roboto"/>
                </a:rPr>
                <a:t>          </a:t>
              </a:r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1774774" y="5318151"/>
              <a:ext cx="3736800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2072808" y="7273601"/>
            <a:ext cx="15448718" cy="813731"/>
            <a:chOff x="-13807969" y="3791333"/>
            <a:chExt cx="20598291" cy="1084975"/>
          </a:xfrm>
        </p:grpSpPr>
        <p:sp>
          <p:nvSpPr>
            <p:cNvPr id="114" name="Google Shape;114;p2"/>
            <p:cNvSpPr txBox="1"/>
            <p:nvPr/>
          </p:nvSpPr>
          <p:spPr>
            <a:xfrm>
              <a:off x="496022" y="3791333"/>
              <a:ext cx="6294300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-13807969" y="4531598"/>
              <a:ext cx="3736800" cy="344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0" name="Google Shape;120;p2"/>
          <p:cNvSpPr txBox="1"/>
          <p:nvPr/>
        </p:nvSpPr>
        <p:spPr>
          <a:xfrm>
            <a:off x="7389829" y="4281912"/>
            <a:ext cx="6107039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8348" y="2282766"/>
            <a:ext cx="746080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Блок состоит из 6 занятий</a:t>
            </a:r>
          </a:p>
          <a:p>
            <a:pPr algn="ctr"/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</a:t>
            </a:r>
            <a:r>
              <a:rPr lang="ru-RU" sz="3200" dirty="0" smtClean="0">
                <a:latin typeface="Constantia" panose="02030602050306030303" pitchFamily="18" charset="0"/>
              </a:rPr>
              <a:t> </a:t>
            </a:r>
            <a:r>
              <a:rPr lang="ru-RU" sz="3200" dirty="0">
                <a:latin typeface="Constantia" panose="02030602050306030303" pitchFamily="18" charset="0"/>
              </a:rPr>
              <a:t>– содействие развитию адекватной самооценки через активизацию лучших черт личности детей в процессе 	группового творчества,  принятие нового стиля поведения во взаимоотношениях со сверстниками, моделирование этих взаимоотношений, постижение своих возможностей через свободное самовыражение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99" y="2096354"/>
            <a:ext cx="7437437" cy="786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070400" y="2291658"/>
            <a:ext cx="74608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Упражнение «Незаконченное предложение</a:t>
            </a:r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»</a:t>
            </a:r>
          </a:p>
          <a:p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Цель: </a:t>
            </a:r>
            <a:r>
              <a:rPr lang="ru-RU" sz="3200" dirty="0">
                <a:latin typeface="Constantia" panose="02030602050306030303" pitchFamily="18" charset="0"/>
              </a:rPr>
              <a:t>развитие самопознания детей, формирование стремления к </a:t>
            </a:r>
            <a:r>
              <a:rPr lang="ru-RU" sz="3200" dirty="0" smtClean="0">
                <a:latin typeface="Constantia" panose="02030602050306030303" pitchFamily="18" charset="0"/>
              </a:rPr>
              <a:t>пониманию самого </a:t>
            </a:r>
            <a:r>
              <a:rPr lang="ru-RU" sz="3200" dirty="0">
                <a:latin typeface="Constantia" panose="02030602050306030303" pitchFamily="18" charset="0"/>
              </a:rPr>
              <a:t>себя, выявление и осмысление неосознаваемых черт личности детей.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855" y="4599825"/>
            <a:ext cx="3335337" cy="645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40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313"/>
            <a:ext cx="10882313" cy="1088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72" y="-3717060"/>
            <a:ext cx="12412663" cy="1170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4" name="Google Shape;314;p13"/>
          <p:cNvPicPr preferRelativeResize="0"/>
          <p:nvPr/>
        </p:nvPicPr>
        <p:blipFill rotWithShape="1">
          <a:blip r:embed="rId5">
            <a:alphaModFix/>
          </a:blip>
          <a:srcRect l="15197" t="3836" r="15468"/>
          <a:stretch/>
        </p:blipFill>
        <p:spPr>
          <a:xfrm>
            <a:off x="2751350" y="-25390"/>
            <a:ext cx="12687949" cy="9898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13"/>
          <p:cNvGrpSpPr/>
          <p:nvPr/>
        </p:nvGrpSpPr>
        <p:grpSpPr>
          <a:xfrm>
            <a:off x="4002495" y="3358307"/>
            <a:ext cx="10283009" cy="1681811"/>
            <a:chOff x="-1" y="57150"/>
            <a:chExt cx="13710679" cy="2242414"/>
          </a:xfrm>
        </p:grpSpPr>
        <p:sp>
          <p:nvSpPr>
            <p:cNvPr id="319" name="Google Shape;319;p13"/>
            <p:cNvSpPr txBox="1"/>
            <p:nvPr/>
          </p:nvSpPr>
          <p:spPr>
            <a:xfrm>
              <a:off x="-1" y="1989308"/>
              <a:ext cx="13710679" cy="3102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8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320;p13"/>
            <p:cNvSpPr txBox="1"/>
            <p:nvPr/>
          </p:nvSpPr>
          <p:spPr>
            <a:xfrm>
              <a:off x="3346883" y="57150"/>
              <a:ext cx="7016912" cy="3102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286250" y="3358307"/>
            <a:ext cx="10839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44537" y="2135259"/>
            <a:ext cx="1179892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Constantia" panose="02030602050306030303" pitchFamily="18" charset="0"/>
              </a:rPr>
              <a:t>                  Структура </a:t>
            </a:r>
            <a:r>
              <a:rPr lang="ru-RU" sz="3600" dirty="0">
                <a:latin typeface="Constantia" panose="02030602050306030303" pitchFamily="18" charset="0"/>
              </a:rPr>
              <a:t>и содержание </a:t>
            </a:r>
            <a:r>
              <a:rPr lang="ru-RU" sz="3600" dirty="0" smtClean="0">
                <a:latin typeface="Constantia" panose="02030602050306030303" pitchFamily="18" charset="0"/>
              </a:rPr>
              <a:t>программы</a:t>
            </a:r>
          </a:p>
          <a:p>
            <a:endParaRPr lang="ru-RU" sz="3600" dirty="0" smtClean="0">
              <a:latin typeface="Constantia" panose="02030602050306030303" pitchFamily="18" charset="0"/>
            </a:endParaRPr>
          </a:p>
          <a:p>
            <a:r>
              <a:rPr lang="ru-RU" sz="2800" dirty="0">
                <a:latin typeface="Constantia" panose="02030602050306030303" pitchFamily="18" charset="0"/>
              </a:rPr>
              <a:t>П</a:t>
            </a:r>
            <a:r>
              <a:rPr lang="ru-RU" sz="2800" dirty="0" smtClean="0">
                <a:latin typeface="Constantia" panose="02030602050306030303" pitchFamily="18" charset="0"/>
              </a:rPr>
              <a:t>рограмма </a:t>
            </a:r>
            <a:r>
              <a:rPr lang="ru-RU" sz="2800" dirty="0">
                <a:latin typeface="Constantia" panose="02030602050306030303" pitchFamily="18" charset="0"/>
              </a:rPr>
              <a:t>включает в себя </a:t>
            </a:r>
            <a:r>
              <a:rPr lang="ru-RU" sz="2800" dirty="0" smtClean="0">
                <a:latin typeface="Constantia" panose="02030602050306030303" pitchFamily="18" charset="0"/>
              </a:rPr>
              <a:t>26 </a:t>
            </a:r>
            <a:r>
              <a:rPr lang="ru-RU" sz="2800" dirty="0">
                <a:latin typeface="Constantia" panose="02030602050306030303" pitchFamily="18" charset="0"/>
              </a:rPr>
              <a:t>подгрупповых занятий, каждое из </a:t>
            </a:r>
            <a:r>
              <a:rPr lang="ru-RU" sz="2800" dirty="0" smtClean="0">
                <a:latin typeface="Constantia" panose="02030602050306030303" pitchFamily="18" charset="0"/>
              </a:rPr>
              <a:t>  которых </a:t>
            </a:r>
            <a:r>
              <a:rPr lang="ru-RU" sz="2800" dirty="0">
                <a:latin typeface="Constantia" panose="02030602050306030303" pitchFamily="18" charset="0"/>
              </a:rPr>
              <a:t>имеет следующую структуру: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I. Вводная часть</a:t>
            </a:r>
            <a:r>
              <a:rPr lang="ru-RU" sz="2800" dirty="0">
                <a:latin typeface="Constantia" panose="02030602050306030303" pitchFamily="18" charset="0"/>
              </a:rPr>
              <a:t>:</a:t>
            </a:r>
          </a:p>
          <a:p>
            <a:r>
              <a:rPr lang="ru-RU" sz="2800" dirty="0">
                <a:latin typeface="Constantia" panose="02030602050306030303" pitchFamily="18" charset="0"/>
              </a:rPr>
              <a:t>1) приветствие;</a:t>
            </a:r>
          </a:p>
          <a:p>
            <a:r>
              <a:rPr lang="ru-RU" sz="2800" dirty="0">
                <a:latin typeface="Constantia" panose="02030602050306030303" pitchFamily="18" charset="0"/>
              </a:rPr>
              <a:t>2) упражнения  на активизацию внимания детей друг к другу 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II. Основная часть:</a:t>
            </a:r>
          </a:p>
          <a:p>
            <a:r>
              <a:rPr lang="ru-RU" sz="2800" dirty="0">
                <a:latin typeface="Constantia" panose="02030602050306030303" pitchFamily="18" charset="0"/>
              </a:rPr>
              <a:t>1) настрой на работу, «разогрев»; </a:t>
            </a:r>
          </a:p>
          <a:p>
            <a:r>
              <a:rPr lang="ru-RU" sz="2800" dirty="0">
                <a:latin typeface="Constantia" panose="02030602050306030303" pitchFamily="18" charset="0"/>
              </a:rPr>
              <a:t>2) применение средств </a:t>
            </a:r>
            <a:r>
              <a:rPr lang="ru-RU" sz="2800" dirty="0" smtClean="0">
                <a:latin typeface="Constantia" panose="02030602050306030303" pitchFamily="18" charset="0"/>
              </a:rPr>
              <a:t>арт-терапии;</a:t>
            </a:r>
            <a:endParaRPr lang="ru-RU" sz="2800" dirty="0">
              <a:latin typeface="Constantia" panose="02030602050306030303" pitchFamily="18" charset="0"/>
            </a:endParaRPr>
          </a:p>
          <a:p>
            <a:r>
              <a:rPr lang="ru-RU" sz="2800" dirty="0">
                <a:latin typeface="Constantia" panose="02030602050306030303" pitchFamily="18" charset="0"/>
              </a:rPr>
              <a:t>3) вербализация и анализ рисунков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III. Заключительная часть:</a:t>
            </a:r>
          </a:p>
          <a:p>
            <a:r>
              <a:rPr lang="ru-RU" sz="2800" dirty="0">
                <a:latin typeface="Constantia" panose="02030602050306030303" pitchFamily="18" charset="0"/>
              </a:rPr>
              <a:t>1) упражнение на снятие внутреннего напряжения; </a:t>
            </a:r>
          </a:p>
          <a:p>
            <a:r>
              <a:rPr lang="ru-RU" sz="2800" dirty="0">
                <a:latin typeface="Constantia" panose="02030602050306030303" pitchFamily="18" charset="0"/>
              </a:rPr>
              <a:t>2) ритуал завершения занятия.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25" y="5517627"/>
            <a:ext cx="7523163" cy="661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39" y="7878452"/>
            <a:ext cx="4359275" cy="668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4" name="Google Shape;254;p10"/>
          <p:cNvPicPr preferRelativeResize="0"/>
          <p:nvPr/>
        </p:nvPicPr>
        <p:blipFill rotWithShape="1">
          <a:blip r:embed="rId4">
            <a:alphaModFix/>
          </a:blip>
          <a:srcRect l="2905" t="8345" r="50452" b="8195"/>
          <a:stretch/>
        </p:blipFill>
        <p:spPr>
          <a:xfrm>
            <a:off x="6377466" y="849057"/>
            <a:ext cx="5551273" cy="558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0"/>
          <p:cNvPicPr preferRelativeResize="0"/>
          <p:nvPr/>
        </p:nvPicPr>
        <p:blipFill rotWithShape="1">
          <a:blip r:embed="rId4">
            <a:alphaModFix/>
          </a:blip>
          <a:srcRect l="2905" t="8345" r="50452" b="8195"/>
          <a:stretch/>
        </p:blipFill>
        <p:spPr>
          <a:xfrm>
            <a:off x="12423739" y="849056"/>
            <a:ext cx="5551273" cy="558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0"/>
          <p:cNvPicPr preferRelativeResize="0"/>
          <p:nvPr/>
        </p:nvPicPr>
        <p:blipFill rotWithShape="1">
          <a:blip r:embed="rId4">
            <a:alphaModFix/>
          </a:blip>
          <a:srcRect l="2905" t="8345" r="50452" b="8195"/>
          <a:stretch/>
        </p:blipFill>
        <p:spPr>
          <a:xfrm>
            <a:off x="143404" y="849057"/>
            <a:ext cx="5551273" cy="558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0"/>
          <p:cNvPicPr preferRelativeResize="0"/>
          <p:nvPr/>
        </p:nvPicPr>
        <p:blipFill rotWithShape="1">
          <a:blip r:embed="rId4">
            <a:alphaModFix/>
          </a:blip>
          <a:srcRect l="67383" t="31107" r="13411" b="47215"/>
          <a:stretch/>
        </p:blipFill>
        <p:spPr>
          <a:xfrm>
            <a:off x="15935161" y="325063"/>
            <a:ext cx="2044426" cy="129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 txBox="1"/>
          <p:nvPr/>
        </p:nvSpPr>
        <p:spPr>
          <a:xfrm>
            <a:off x="6703148" y="6436634"/>
            <a:ext cx="4881704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10"/>
          <p:cNvSpPr txBox="1"/>
          <p:nvPr/>
        </p:nvSpPr>
        <p:spPr>
          <a:xfrm>
            <a:off x="4236153" y="0"/>
            <a:ext cx="12119900" cy="8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5E7F73"/>
                </a:solidFill>
                <a:latin typeface="Bitter"/>
                <a:sym typeface="Bitter"/>
              </a:rPr>
              <a:t>Параметры изучения самооценки</a:t>
            </a:r>
            <a:endParaRPr sz="5400" dirty="0"/>
          </a:p>
        </p:txBody>
      </p:sp>
      <p:sp>
        <p:nvSpPr>
          <p:cNvPr id="268" name="Google Shape;268;p10"/>
          <p:cNvSpPr txBox="1"/>
          <p:nvPr/>
        </p:nvSpPr>
        <p:spPr>
          <a:xfrm>
            <a:off x="316263" y="2204437"/>
            <a:ext cx="5205554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 dirty="0" smtClean="0">
                <a:solidFill>
                  <a:srgbClr val="E39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"/>
                <a:sym typeface="Bitter"/>
              </a:rPr>
              <a:t>Уровень самооценки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E39A81"/>
                </a:solidFill>
                <a:latin typeface="Bitter"/>
                <a:sym typeface="Bitter"/>
              </a:rPr>
              <a:t>(высокий, средний, низкий)</a:t>
            </a:r>
            <a:endParaRPr sz="2800" dirty="0"/>
          </a:p>
        </p:txBody>
      </p:sp>
      <p:sp>
        <p:nvSpPr>
          <p:cNvPr id="271" name="Google Shape;271;p10"/>
          <p:cNvSpPr txBox="1"/>
          <p:nvPr/>
        </p:nvSpPr>
        <p:spPr>
          <a:xfrm>
            <a:off x="12828462" y="2088212"/>
            <a:ext cx="4881704" cy="271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3500" b="1" dirty="0">
                <a:solidFill>
                  <a:srgbClr val="E39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"/>
                <a:ea typeface="Bitter"/>
                <a:cs typeface="Bitter"/>
                <a:sym typeface="Bitter"/>
              </a:rPr>
              <a:t>Содержание </a:t>
            </a:r>
            <a:r>
              <a:rPr lang="ru-RU" sz="2800" b="1" dirty="0" smtClean="0">
                <a:solidFill>
                  <a:srgbClr val="E39A81"/>
                </a:solidFill>
                <a:latin typeface="Bitter"/>
                <a:ea typeface="Bitter"/>
                <a:cs typeface="Bitter"/>
                <a:sym typeface="Bitter"/>
              </a:rPr>
              <a:t>(сформированности </a:t>
            </a:r>
            <a:r>
              <a:rPr lang="ru-RU" sz="2800" b="1" dirty="0">
                <a:solidFill>
                  <a:srgbClr val="E39A81"/>
                </a:solidFill>
                <a:latin typeface="Bitter"/>
                <a:ea typeface="Bitter"/>
                <a:cs typeface="Bitter"/>
                <a:sym typeface="Bitter"/>
              </a:rPr>
              <a:t>эмоционального и когнитивного компонентов)</a:t>
            </a:r>
          </a:p>
        </p:txBody>
      </p:sp>
      <p:sp>
        <p:nvSpPr>
          <p:cNvPr id="20" name="Google Shape;271;p10"/>
          <p:cNvSpPr txBox="1"/>
          <p:nvPr/>
        </p:nvSpPr>
        <p:spPr>
          <a:xfrm>
            <a:off x="6712251" y="2204437"/>
            <a:ext cx="4881704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 dirty="0" smtClean="0">
                <a:solidFill>
                  <a:srgbClr val="E39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"/>
                <a:sym typeface="Bitter"/>
              </a:rPr>
              <a:t>Эмоциональная направленность </a:t>
            </a:r>
            <a:r>
              <a:rPr lang="ru-RU" sz="2800" b="1" dirty="0" smtClean="0">
                <a:solidFill>
                  <a:srgbClr val="E39A81"/>
                </a:solidFill>
                <a:latin typeface="Bitter"/>
                <a:sym typeface="Bitter"/>
              </a:rPr>
              <a:t>(открытая, формальная, ограниченная)</a:t>
            </a:r>
            <a:endParaRPr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879">
            <a:off x="6943270" y="5258987"/>
            <a:ext cx="4440237" cy="474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410">
            <a:off x="13088461" y="5232349"/>
            <a:ext cx="443865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369">
            <a:off x="520251" y="5326471"/>
            <a:ext cx="443865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Google Shape;271;p10"/>
          <p:cNvSpPr txBox="1"/>
          <p:nvPr/>
        </p:nvSpPr>
        <p:spPr>
          <a:xfrm>
            <a:off x="7362825" y="6290325"/>
            <a:ext cx="3562350" cy="317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itter"/>
                <a:sym typeface="Bitter"/>
              </a:rPr>
              <a:t>Методика исследования самооценки и уровня притязания Т.В.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Bitter"/>
                <a:sym typeface="Bitter"/>
              </a:rPr>
              <a:t>Дембо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itter"/>
                <a:sym typeface="Bitter"/>
              </a:rPr>
              <a:t> и С.Я. Рубинштейн (модификация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Bitter"/>
                <a:sym typeface="Bitter"/>
              </a:rPr>
              <a:t>А.М.Прихожан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Bitter"/>
                <a:sym typeface="Bitter"/>
              </a:rPr>
              <a:t>)</a:t>
            </a:r>
            <a:endParaRPr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Google Shape;271;p10"/>
          <p:cNvSpPr txBox="1"/>
          <p:nvPr/>
        </p:nvSpPr>
        <p:spPr>
          <a:xfrm>
            <a:off x="13488139" y="6290325"/>
            <a:ext cx="356235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itter"/>
                <a:sym typeface="Bitter"/>
              </a:rPr>
              <a:t>Модифицированная мет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itter" panose="020B0604020202020204" charset="-52"/>
                <a:sym typeface="Bitter"/>
              </a:rPr>
              <a:t>оди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itter"/>
                <a:sym typeface="Bitter"/>
              </a:rPr>
              <a:t>ка «Лесенка» В.Г.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Bitter"/>
                <a:sym typeface="Bitter"/>
              </a:rPr>
              <a:t>Щур</a:t>
            </a:r>
          </a:p>
          <a:p>
            <a:pPr lvl="0" algn="ctr">
              <a:lnSpc>
                <a:spcPct val="120000"/>
              </a:lnSpc>
            </a:pP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Bitter"/>
              <a:sym typeface="Bitter"/>
            </a:endParaRPr>
          </a:p>
          <a:p>
            <a:pPr lvl="0" algn="ctr">
              <a:lnSpc>
                <a:spcPct val="12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Проба Де Греефе</a:t>
            </a:r>
            <a:endParaRPr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Google Shape;271;p10"/>
          <p:cNvSpPr txBox="1"/>
          <p:nvPr/>
        </p:nvSpPr>
        <p:spPr>
          <a:xfrm>
            <a:off x="958401" y="6511923"/>
            <a:ext cx="3562350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itter" panose="020B0604020202020204" charset="-52"/>
              </a:rPr>
              <a:t>Методика “Какой Я?” (модификация методики О.С. Богдановой)</a:t>
            </a:r>
            <a:endParaRPr sz="2400" b="1" dirty="0">
              <a:solidFill>
                <a:schemeClr val="accent3">
                  <a:lumMod val="50000"/>
                </a:schemeClr>
              </a:solidFill>
              <a:latin typeface="Bitter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194" y="-646713"/>
            <a:ext cx="9315450" cy="932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299061"/>
            <a:ext cx="9315450" cy="932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4" name="Google Shape;254;p10"/>
          <p:cNvPicPr preferRelativeResize="0"/>
          <p:nvPr/>
        </p:nvPicPr>
        <p:blipFill rotWithShape="1">
          <a:blip r:embed="rId4">
            <a:alphaModFix/>
          </a:blip>
          <a:srcRect l="2905" t="8345" r="50452" b="8195"/>
          <a:stretch/>
        </p:blipFill>
        <p:spPr>
          <a:xfrm>
            <a:off x="11062422" y="2359502"/>
            <a:ext cx="6289746" cy="670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0"/>
          <p:cNvPicPr preferRelativeResize="0"/>
          <p:nvPr/>
        </p:nvPicPr>
        <p:blipFill rotWithShape="1">
          <a:blip r:embed="rId4">
            <a:alphaModFix/>
          </a:blip>
          <a:srcRect l="2905" t="8345" r="50452" b="8195"/>
          <a:stretch/>
        </p:blipFill>
        <p:spPr>
          <a:xfrm>
            <a:off x="1358742" y="2359501"/>
            <a:ext cx="6499028" cy="67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0"/>
          <p:cNvPicPr preferRelativeResize="0"/>
          <p:nvPr/>
        </p:nvPicPr>
        <p:blipFill rotWithShape="1">
          <a:blip r:embed="rId4">
            <a:alphaModFix/>
          </a:blip>
          <a:srcRect l="67383" t="31107" r="13411" b="47215"/>
          <a:stretch/>
        </p:blipFill>
        <p:spPr>
          <a:xfrm rot="9906954">
            <a:off x="5414233" y="1328275"/>
            <a:ext cx="2044426" cy="129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 txBox="1"/>
          <p:nvPr/>
        </p:nvSpPr>
        <p:spPr>
          <a:xfrm>
            <a:off x="6703148" y="6436634"/>
            <a:ext cx="4881704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10"/>
          <p:cNvSpPr txBox="1"/>
          <p:nvPr/>
        </p:nvSpPr>
        <p:spPr>
          <a:xfrm>
            <a:off x="1638943" y="443712"/>
            <a:ext cx="14851103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5E7F73"/>
                </a:solidFill>
                <a:latin typeface="Bitter"/>
                <a:sym typeface="Bitter"/>
              </a:rPr>
              <a:t>Психологическая диагностика включает в себя 2 этапа:</a:t>
            </a:r>
            <a:endParaRPr sz="4000" dirty="0"/>
          </a:p>
        </p:txBody>
      </p:sp>
      <p:sp>
        <p:nvSpPr>
          <p:cNvPr id="268" name="Google Shape;268;p10"/>
          <p:cNvSpPr txBox="1"/>
          <p:nvPr/>
        </p:nvSpPr>
        <p:spPr>
          <a:xfrm>
            <a:off x="1638943" y="4014187"/>
            <a:ext cx="5334521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E39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"/>
                <a:sym typeface="Bitter"/>
              </a:rPr>
              <a:t>Наблюдение за школьниками в учебной и внеурочной деятельности с целью накопления информации об особенностях поведения, выявления своеобразия самооценки</a:t>
            </a:r>
            <a:endParaRPr sz="2800" dirty="0"/>
          </a:p>
        </p:txBody>
      </p:sp>
      <p:sp>
        <p:nvSpPr>
          <p:cNvPr id="20" name="Google Shape;271;p10"/>
          <p:cNvSpPr txBox="1"/>
          <p:nvPr/>
        </p:nvSpPr>
        <p:spPr>
          <a:xfrm>
            <a:off x="11584852" y="4267332"/>
            <a:ext cx="5346399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 dirty="0" smtClean="0">
                <a:solidFill>
                  <a:srgbClr val="E39A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"/>
                <a:sym typeface="Bitter"/>
              </a:rPr>
              <a:t>Индивидуальная и групповая диагностика с помощью психологических методик</a:t>
            </a:r>
            <a:endParaRPr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5857">
            <a:off x="11117423" y="1331176"/>
            <a:ext cx="2047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85" y="7270385"/>
            <a:ext cx="4359275" cy="668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7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770" y="2038350"/>
            <a:ext cx="9315450" cy="931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966" y="-907399"/>
            <a:ext cx="6357937" cy="804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6" name="Google Shape;406;p18"/>
          <p:cNvPicPr preferRelativeResize="0"/>
          <p:nvPr/>
        </p:nvPicPr>
        <p:blipFill rotWithShape="1">
          <a:blip r:embed="rId5">
            <a:alphaModFix/>
          </a:blip>
          <a:srcRect l="14136" t="15253" r="14500" b="19112"/>
          <a:stretch/>
        </p:blipFill>
        <p:spPr>
          <a:xfrm>
            <a:off x="2739622" y="1317965"/>
            <a:ext cx="13205228" cy="683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8"/>
          <p:cNvSpPr txBox="1"/>
          <p:nvPr/>
        </p:nvSpPr>
        <p:spPr>
          <a:xfrm>
            <a:off x="4734802" y="2215454"/>
            <a:ext cx="11655779" cy="1794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FFFFFF"/>
                </a:solidFill>
                <a:latin typeface="Bitter"/>
                <a:sym typeface="Bitter"/>
              </a:rPr>
              <a:t>      </a:t>
            </a:r>
          </a:p>
          <a:p>
            <a:pPr marL="0" marR="0" lvl="0" indent="0" rtl="0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FFFFFF"/>
                </a:solidFill>
                <a:latin typeface="Bitter"/>
                <a:sym typeface="Bitter"/>
              </a:rPr>
              <a:t>         Спасибо за внимание!</a:t>
            </a:r>
            <a:endParaRPr sz="5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9069" y="4907924"/>
            <a:ext cx="10985500" cy="1223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31" y="-1408113"/>
            <a:ext cx="1288732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4736">
            <a:off x="2020598" y="3654040"/>
            <a:ext cx="12144289" cy="89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882" y="3989895"/>
            <a:ext cx="8870950" cy="1136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7674">
            <a:off x="10068359" y="-1433484"/>
            <a:ext cx="8942167" cy="1301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5">
            <a:alphaModFix/>
          </a:blip>
          <a:srcRect l="10404" r="5071"/>
          <a:stretch/>
        </p:blipFill>
        <p:spPr>
          <a:xfrm>
            <a:off x="1735623" y="-255660"/>
            <a:ext cx="15457249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"/>
          <p:cNvGrpSpPr/>
          <p:nvPr/>
        </p:nvGrpSpPr>
        <p:grpSpPr>
          <a:xfrm>
            <a:off x="11003644" y="1765741"/>
            <a:ext cx="4272426" cy="3371539"/>
            <a:chOff x="0" y="-38100"/>
            <a:chExt cx="1078264" cy="850900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1078264" cy="365985"/>
            </a:xfrm>
            <a:custGeom>
              <a:avLst/>
              <a:gdLst/>
              <a:ahLst/>
              <a:cxnLst/>
              <a:rect l="l" t="t" r="r" b="b"/>
              <a:pathLst>
                <a:path w="1078264" h="365985" extrusionOk="0">
                  <a:moveTo>
                    <a:pt x="0" y="0"/>
                  </a:moveTo>
                  <a:lnTo>
                    <a:pt x="1078264" y="0"/>
                  </a:lnTo>
                  <a:lnTo>
                    <a:pt x="1078264" y="365985"/>
                  </a:lnTo>
                  <a:lnTo>
                    <a:pt x="0" y="3659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5E7F7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87" name="Google Shape;8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"/>
          <p:cNvSpPr txBox="1"/>
          <p:nvPr/>
        </p:nvSpPr>
        <p:spPr>
          <a:xfrm>
            <a:off x="11203710" y="2146480"/>
            <a:ext cx="387229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5E7F73"/>
                </a:solidFill>
                <a:latin typeface="Roboto"/>
                <a:ea typeface="Roboto"/>
                <a:cs typeface="Roboto"/>
                <a:sym typeface="Roboto"/>
              </a:rPr>
              <a:t>ППМС-центр </a:t>
            </a:r>
            <a:r>
              <a:rPr lang="ru-RU" sz="1800" b="1" dirty="0" smtClean="0">
                <a:solidFill>
                  <a:srgbClr val="5E7F73"/>
                </a:solidFill>
                <a:latin typeface="Roboto"/>
                <a:ea typeface="Roboto"/>
                <a:sym typeface="Roboto"/>
              </a:rPr>
              <a:t>«Развитие»</a:t>
            </a:r>
            <a:endParaRPr sz="1800" dirty="0"/>
          </a:p>
        </p:txBody>
      </p:sp>
      <p:grpSp>
        <p:nvGrpSpPr>
          <p:cNvPr id="91" name="Google Shape;91;p1"/>
          <p:cNvGrpSpPr/>
          <p:nvPr/>
        </p:nvGrpSpPr>
        <p:grpSpPr>
          <a:xfrm>
            <a:off x="2139697" y="1765742"/>
            <a:ext cx="13136374" cy="5816977"/>
            <a:chOff x="-1034264" y="133350"/>
            <a:chExt cx="16532452" cy="4053553"/>
          </a:xfrm>
        </p:grpSpPr>
        <p:sp>
          <p:nvSpPr>
            <p:cNvPr id="92" name="Google Shape;92;p1"/>
            <p:cNvSpPr txBox="1"/>
            <p:nvPr/>
          </p:nvSpPr>
          <p:spPr>
            <a:xfrm>
              <a:off x="-1034264" y="133350"/>
              <a:ext cx="16532452" cy="4053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ru-RU" sz="4000" b="0" i="0" u="none" strike="noStrike" cap="none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marL="0" marR="0" lvl="0" indent="0" algn="ctr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ru-RU" sz="4000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marL="0" marR="0" lvl="0" indent="0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 b="0" i="0" u="none" strike="noStrike" cap="none" dirty="0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</a:t>
              </a:r>
              <a:r>
                <a:rPr lang="ru-RU" sz="4000" b="0" i="0" u="none" strike="noStrike" cap="none" dirty="0" smtClean="0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             </a:t>
              </a:r>
              <a:r>
                <a:rPr lang="ru-RU" sz="4000" b="0" i="0" u="none" strike="noStrike" cap="none" dirty="0" smtClean="0">
                  <a:solidFill>
                    <a:srgbClr val="5E7F73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Формирование  адекватной </a:t>
              </a:r>
            </a:p>
            <a:p>
              <a:pPr marL="0" marR="0" lvl="0" indent="0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 dirty="0" smtClean="0">
                  <a:solidFill>
                    <a:srgbClr val="5E7F73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                     </a:t>
              </a:r>
              <a:r>
                <a:rPr lang="ru-RU" sz="4000" b="0" i="0" u="none" strike="noStrike" cap="none" dirty="0" smtClean="0">
                  <a:solidFill>
                    <a:srgbClr val="5E7F73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самооценки  младших  школьников  </a:t>
              </a:r>
            </a:p>
            <a:p>
              <a:pPr marL="0" marR="0" lvl="0" indent="0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 b="0" i="0" u="none" strike="noStrike" cap="none" dirty="0" smtClean="0">
                  <a:solidFill>
                    <a:srgbClr val="5E7F73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                                    посредством</a:t>
              </a:r>
            </a:p>
            <a:p>
              <a:pPr marL="0" marR="0" lvl="0" indent="0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ru-RU" sz="4000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marL="0" marR="0" lvl="0" indent="0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ru-RU" sz="4000" b="0" i="0" u="none" strike="noStrike" cap="none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marL="0" marR="0" lvl="0" indent="0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ru-RU" sz="4000" b="0" i="0" u="none" strike="noStrike" cap="none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marL="0" marR="0" lvl="0" indent="0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 dirty="0"/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106764" y="1813625"/>
              <a:ext cx="12041054" cy="1621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800" b="1" dirty="0" smtClean="0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            </a:t>
              </a:r>
            </a:p>
            <a:p>
              <a:pPr marL="0" marR="0" lvl="0" indent="0" algn="ctr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800" b="1" dirty="0" smtClean="0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      </a:t>
              </a:r>
            </a:p>
            <a:p>
              <a:pPr marL="0" marR="0" lvl="0" indent="0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800" b="1" dirty="0">
                  <a:solidFill>
                    <a:srgbClr val="E39A81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 </a:t>
              </a:r>
              <a:r>
                <a:rPr lang="ru-RU" sz="4800" b="1" dirty="0" smtClean="0">
                  <a:solidFill>
                    <a:srgbClr val="E39A81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                     </a:t>
              </a:r>
              <a:r>
                <a:rPr lang="ru-RU" sz="4800" b="1" dirty="0">
                  <a:solidFill>
                    <a:srgbClr val="E39A81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 </a:t>
              </a:r>
              <a:r>
                <a:rPr lang="ru-RU" sz="4800" b="1" dirty="0" smtClean="0">
                  <a:solidFill>
                    <a:srgbClr val="E39A81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а</a:t>
              </a:r>
              <a:r>
                <a:rPr lang="ru-RU" sz="4800" b="1" i="0" u="none" strike="noStrike" cap="none" dirty="0" smtClean="0">
                  <a:solidFill>
                    <a:srgbClr val="E39A81"/>
                  </a:solidFill>
                  <a:latin typeface="Constantia" panose="02030602050306030303" pitchFamily="18" charset="0"/>
                  <a:ea typeface="Bitter"/>
                  <a:cs typeface="Bitter"/>
                  <a:sym typeface="Bitter"/>
                </a:rPr>
                <a:t>рт-терапии</a:t>
              </a:r>
              <a:endParaRPr sz="4800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520" y="2486782"/>
            <a:ext cx="1380943" cy="85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00" y="-1393825"/>
            <a:ext cx="13728700" cy="137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4">
            <a:alphaModFix/>
          </a:blip>
          <a:srcRect l="7104" t="3207" r="7403" b="3552"/>
          <a:stretch/>
        </p:blipFill>
        <p:spPr>
          <a:xfrm>
            <a:off x="1395297" y="476250"/>
            <a:ext cx="15576049" cy="955519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 txBox="1"/>
          <p:nvPr/>
        </p:nvSpPr>
        <p:spPr>
          <a:xfrm>
            <a:off x="2241115" y="3925657"/>
            <a:ext cx="10685476" cy="24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12515" y="1001460"/>
            <a:ext cx="14199035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" panose="020B0604020202020204" charset="-52"/>
              </a:rPr>
              <a:t>      Адекватная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" panose="020B0604020202020204" charset="-52"/>
              </a:rPr>
              <a:t>самооценка</a:t>
            </a:r>
            <a:r>
              <a:rPr lang="ru-RU" sz="2800" dirty="0">
                <a:latin typeface="Bitter" panose="020B0604020202020204" charset="-52"/>
              </a:rPr>
              <a:t> — это вариант самооценки, при котором мнение ребёнка соответствует действительности, реальности, а его представление о себе совпадает с тем, что он на самом деле собой представляет</a:t>
            </a:r>
            <a:r>
              <a:rPr lang="ru-RU" sz="2800" dirty="0" smtClean="0">
                <a:latin typeface="Bitter" panose="020B0604020202020204" charset="-52"/>
              </a:rPr>
              <a:t>. </a:t>
            </a:r>
          </a:p>
          <a:p>
            <a:endParaRPr lang="ru-RU" sz="2800" dirty="0">
              <a:latin typeface="Bitter" panose="020B0604020202020204" charset="-52"/>
            </a:endParaRPr>
          </a:p>
          <a:p>
            <a:r>
              <a:rPr lang="ru-RU" sz="2800" dirty="0" smtClean="0">
                <a:latin typeface="Bitter" panose="020B0604020202020204" charset="-52"/>
              </a:rPr>
              <a:t> Для </a:t>
            </a:r>
            <a:r>
              <a:rPr lang="ru-RU" sz="2800" dirty="0">
                <a:latin typeface="Bitter" panose="020B0604020202020204" charset="-52"/>
              </a:rPr>
              <a:t>ребёнка с адекватной самооценкой характерны следующие качества</a:t>
            </a:r>
            <a:r>
              <a:rPr lang="ru-RU" sz="2800" dirty="0" smtClean="0">
                <a:latin typeface="Bitter" panose="020B0604020202020204" charset="-52"/>
              </a:rPr>
              <a:t>:</a:t>
            </a:r>
          </a:p>
          <a:p>
            <a:endParaRPr lang="ru-RU" sz="2800" dirty="0">
              <a:latin typeface="Bitter" panose="020B0604020202020204" charset="-52"/>
            </a:endParaRPr>
          </a:p>
          <a:p>
            <a:pPr lvl="0"/>
            <a:r>
              <a:rPr lang="ru-RU" sz="2800" dirty="0" smtClean="0">
                <a:latin typeface="Bitter" panose="020B0604020202020204" charset="-52"/>
              </a:rPr>
              <a:t>                 активность</a:t>
            </a:r>
            <a:r>
              <a:rPr lang="ru-RU" sz="2800" dirty="0">
                <a:latin typeface="Bitter" panose="020B0604020202020204" charset="-52"/>
              </a:rPr>
              <a:t>,</a:t>
            </a:r>
          </a:p>
          <a:p>
            <a:pPr lvl="0"/>
            <a:r>
              <a:rPr lang="ru-RU" sz="2800" dirty="0" smtClean="0">
                <a:latin typeface="Bitter" panose="020B0604020202020204" charset="-52"/>
              </a:rPr>
              <a:t>                 находчивость</a:t>
            </a:r>
            <a:r>
              <a:rPr lang="ru-RU" sz="2800" dirty="0">
                <a:latin typeface="Bitter" panose="020B0604020202020204" charset="-52"/>
              </a:rPr>
              <a:t>,</a:t>
            </a:r>
          </a:p>
          <a:p>
            <a:pPr lvl="0"/>
            <a:r>
              <a:rPr lang="ru-RU" sz="2800" dirty="0" smtClean="0">
                <a:latin typeface="Bitter" panose="020B0604020202020204" charset="-52"/>
              </a:rPr>
              <a:t>                 чувство </a:t>
            </a:r>
            <a:r>
              <a:rPr lang="ru-RU" sz="2800" dirty="0">
                <a:latin typeface="Bitter" panose="020B0604020202020204" charset="-52"/>
              </a:rPr>
              <a:t>юмора,</a:t>
            </a:r>
          </a:p>
          <a:p>
            <a:pPr lvl="0"/>
            <a:r>
              <a:rPr lang="ru-RU" sz="2800" dirty="0" smtClean="0">
                <a:latin typeface="Bitter" panose="020B0604020202020204" charset="-52"/>
              </a:rPr>
              <a:t>                 общительность.</a:t>
            </a:r>
          </a:p>
          <a:p>
            <a:pPr lvl="0"/>
            <a:endParaRPr lang="ru-RU" sz="2800" dirty="0">
              <a:latin typeface="Bitter" panose="020B0604020202020204" charset="-52"/>
            </a:endParaRPr>
          </a:p>
          <a:p>
            <a:r>
              <a:rPr lang="ru-RU" sz="2800" dirty="0">
                <a:latin typeface="Bitter" panose="020B0604020202020204" charset="-52"/>
              </a:rPr>
              <a:t>Такой ребёнок охотно участвует в играх, не обижается, если оказался проигравшим, и не дразнит других в случае проигрыша. Также ребёнок с адекватной самооценкой доволен собой, знает о своих сильных сторонах, относится к себе с уважением.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81972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82" y="4839966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82" y="5255113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82" y="569595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00" y="-1393825"/>
            <a:ext cx="13728700" cy="137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4">
            <a:alphaModFix/>
          </a:blip>
          <a:srcRect l="7104" t="3207" r="7403" b="3552"/>
          <a:stretch/>
        </p:blipFill>
        <p:spPr>
          <a:xfrm>
            <a:off x="1395297" y="476250"/>
            <a:ext cx="15576049" cy="955519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 txBox="1"/>
          <p:nvPr/>
        </p:nvSpPr>
        <p:spPr>
          <a:xfrm>
            <a:off x="2241115" y="3925657"/>
            <a:ext cx="10685476" cy="24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41115" y="2220660"/>
            <a:ext cx="12789335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BatangChe" panose="02030609000101010101" pitchFamily="49" charset="-127"/>
              </a:rPr>
              <a:t>Цель </a:t>
            </a: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BatangChe" panose="02030609000101010101" pitchFamily="49" charset="-127"/>
              </a:rPr>
              <a:t>программы </a:t>
            </a: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- формирование у младших школьников </a:t>
            </a:r>
            <a:r>
              <a:rPr lang="ru-RU" sz="2800" dirty="0" smtClean="0">
                <a:latin typeface="Constantia" panose="02030602050306030303" pitchFamily="18" charset="0"/>
                <a:ea typeface="BatangChe" panose="02030609000101010101" pitchFamily="49" charset="-127"/>
              </a:rPr>
              <a:t>адекватной самооценки </a:t>
            </a: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посредством </a:t>
            </a:r>
            <a:r>
              <a:rPr lang="ru-RU" sz="2800" dirty="0" smtClean="0">
                <a:latin typeface="Constantia" panose="02030602050306030303" pitchFamily="18" charset="0"/>
                <a:ea typeface="BatangChe" panose="02030609000101010101" pitchFamily="49" charset="-127"/>
              </a:rPr>
              <a:t>арт-терапии, </a:t>
            </a: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развитие у них способности самовыражения </a:t>
            </a:r>
            <a:r>
              <a:rPr lang="ru-RU" sz="2800" dirty="0" smtClean="0">
                <a:latin typeface="Constantia" panose="02030602050306030303" pitchFamily="18" charset="0"/>
                <a:ea typeface="BatangChe" panose="02030609000101010101" pitchFamily="49" charset="-127"/>
              </a:rPr>
              <a:t>и самопознания.</a:t>
            </a:r>
          </a:p>
          <a:p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BatangChe" panose="02030609000101010101" pitchFamily="49" charset="-127"/>
              </a:rPr>
              <a:t/>
            </a:r>
            <a:b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BatangChe" panose="02030609000101010101" pitchFamily="49" charset="-127"/>
              </a:rPr>
            </a:b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BatangChe" panose="02030609000101010101" pitchFamily="49" charset="-127"/>
              </a:rPr>
              <a:t>Задачи программы:</a:t>
            </a: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/>
            </a:r>
            <a:b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</a:b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1. Развивать умение младших школьников концентрировать внимание на </a:t>
            </a:r>
            <a:r>
              <a:rPr lang="ru-RU" sz="2800" dirty="0" smtClean="0">
                <a:latin typeface="Constantia" panose="02030602050306030303" pitchFamily="18" charset="0"/>
                <a:ea typeface="BatangChe" panose="02030609000101010101" pitchFamily="49" charset="-127"/>
              </a:rPr>
              <a:t>своих переживаниях</a:t>
            </a: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, ощущениях и чувствах.</a:t>
            </a:r>
            <a:b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</a:b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2. Создавать условия для отражения чувств и переживаний детей, </a:t>
            </a:r>
            <a:r>
              <a:rPr lang="ru-RU" sz="2800" dirty="0" smtClean="0">
                <a:latin typeface="Constantia" panose="02030602050306030303" pitchFamily="18" charset="0"/>
                <a:ea typeface="BatangChe" panose="02030609000101010101" pitchFamily="49" charset="-127"/>
              </a:rPr>
              <a:t>актуализированных в </a:t>
            </a: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процессе рисования.</a:t>
            </a:r>
            <a:b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</a:b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3. Учить детей взаимодействовать со сверстниками и взрослыми, контролируя </a:t>
            </a:r>
            <a:r>
              <a:rPr lang="ru-RU" sz="2800" dirty="0" smtClean="0">
                <a:latin typeface="Constantia" panose="02030602050306030303" pitchFamily="18" charset="0"/>
                <a:ea typeface="BatangChe" panose="02030609000101010101" pitchFamily="49" charset="-127"/>
              </a:rPr>
              <a:t>свои</a:t>
            </a: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 </a:t>
            </a:r>
            <a:r>
              <a:rPr lang="ru-RU" sz="2800" dirty="0" smtClean="0">
                <a:latin typeface="Constantia" panose="02030602050306030303" pitchFamily="18" charset="0"/>
                <a:ea typeface="BatangChe" panose="02030609000101010101" pitchFamily="49" charset="-127"/>
              </a:rPr>
              <a:t>поведенческие </a:t>
            </a: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реакции через совместную творческую деятельность.</a:t>
            </a:r>
            <a:b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</a:br>
            <a: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  <a:t>4. Способствовать реализации творческого потенциала детей.</a:t>
            </a:r>
            <a:br>
              <a:rPr lang="ru-RU" sz="2800" dirty="0">
                <a:latin typeface="Constantia" panose="02030602050306030303" pitchFamily="18" charset="0"/>
                <a:ea typeface="BatangChe" panose="02030609000101010101" pitchFamily="49" charset="-127"/>
              </a:rPr>
            </a:br>
            <a:endParaRPr lang="ru-RU" sz="2800" dirty="0">
              <a:latin typeface="Constantia" panose="02030602050306030303" pitchFamily="18" charset="0"/>
              <a:ea typeface="BatangChe" panose="02030609000101010101" pitchFamily="49" charset="-127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2082"/>
            <a:ext cx="9874077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825" y="0"/>
            <a:ext cx="7218363" cy="1082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0" name="Google Shape;300;p12"/>
          <p:cNvSpPr txBox="1"/>
          <p:nvPr/>
        </p:nvSpPr>
        <p:spPr>
          <a:xfrm>
            <a:off x="501775" y="341461"/>
            <a:ext cx="14023695" cy="8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5E7F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tter"/>
                <a:sym typeface="Bitter"/>
              </a:rPr>
              <a:t>Условия реализации программы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" name="Google Shape;308;p12"/>
          <p:cNvSpPr txBox="1"/>
          <p:nvPr/>
        </p:nvSpPr>
        <p:spPr>
          <a:xfrm>
            <a:off x="30336" y="1521435"/>
            <a:ext cx="14495134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Категория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обучающихся: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младшие  школьники,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учащиеся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1-4  классов.</a:t>
            </a:r>
            <a:endParaRPr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362" y="5361757"/>
            <a:ext cx="4352925" cy="962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020" y="3477394"/>
            <a:ext cx="182245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oogle Shape;308;p12"/>
          <p:cNvSpPr txBox="1"/>
          <p:nvPr/>
        </p:nvSpPr>
        <p:spPr>
          <a:xfrm>
            <a:off x="30336" y="2038500"/>
            <a:ext cx="13285614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Продолжительность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программы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: 26 часов.</a:t>
            </a:r>
            <a:endParaRPr sz="2800" dirty="0"/>
          </a:p>
        </p:txBody>
      </p:sp>
      <p:sp>
        <p:nvSpPr>
          <p:cNvPr id="21" name="Google Shape;308;p12"/>
          <p:cNvSpPr txBox="1"/>
          <p:nvPr/>
        </p:nvSpPr>
        <p:spPr>
          <a:xfrm>
            <a:off x="0" y="2555565"/>
            <a:ext cx="13133214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 Состоит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из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4-х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блоков: </a:t>
            </a:r>
            <a:endParaRPr lang="ru-RU" sz="2800" b="1" dirty="0" smtClean="0">
              <a:solidFill>
                <a:srgbClr val="5E7F73"/>
              </a:solidFill>
              <a:latin typeface="Bitter"/>
              <a:ea typeface="Bitter"/>
              <a:cs typeface="Bitter"/>
              <a:sym typeface="Bitter"/>
            </a:endParaRPr>
          </a:p>
          <a:p>
            <a:pPr lvl="0">
              <a:lnSpc>
                <a:spcPct val="120000"/>
              </a:lnSpc>
            </a:pP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                    1  блок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–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6 часов</a:t>
            </a:r>
          </a:p>
          <a:p>
            <a:pPr lvl="0">
              <a:lnSpc>
                <a:spcPct val="120000"/>
              </a:lnSpc>
            </a:pP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                    2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блок –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8 часов</a:t>
            </a:r>
          </a:p>
          <a:p>
            <a:pPr lvl="0">
              <a:lnSpc>
                <a:spcPct val="120000"/>
              </a:lnSpc>
            </a:pP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                    3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блок –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6 часов</a:t>
            </a:r>
          </a:p>
          <a:p>
            <a:pPr lvl="0">
              <a:lnSpc>
                <a:spcPct val="120000"/>
              </a:lnSpc>
            </a:pP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                    4 блок – 6 часов</a:t>
            </a:r>
          </a:p>
          <a:p>
            <a:pPr lvl="0">
              <a:lnSpc>
                <a:spcPct val="120000"/>
              </a:lnSpc>
            </a:pP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  Каждый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блок может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быть реализован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отдельно. </a:t>
            </a:r>
            <a:endParaRPr lang="ru-RU" sz="2800" b="1" dirty="0" smtClean="0">
              <a:solidFill>
                <a:srgbClr val="5E7F73"/>
              </a:solidFill>
              <a:latin typeface="Bitter"/>
              <a:ea typeface="Bitter"/>
              <a:cs typeface="Bitter"/>
              <a:sym typeface="Bitter"/>
            </a:endParaRPr>
          </a:p>
          <a:p>
            <a:pPr lvl="0">
              <a:lnSpc>
                <a:spcPct val="120000"/>
              </a:lnSpc>
            </a:pP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 Продолжительность  1-го занятия  -  45 минут.</a:t>
            </a:r>
          </a:p>
          <a:p>
            <a:pPr lvl="0">
              <a:lnSpc>
                <a:spcPct val="120000"/>
              </a:lnSpc>
            </a:pP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                        Периодичность </a:t>
            </a:r>
            <a:r>
              <a:rPr lang="ru-RU" sz="2800" b="1" dirty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1-2 раза в неделю. </a:t>
            </a:r>
            <a:r>
              <a:rPr lang="ru-RU" sz="2800" b="1" dirty="0" smtClean="0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endParaRPr sz="28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2" y="1277026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2" y="173370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2" y="2250764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72" y="4803775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72" y="5345882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72" y="5800725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532" y="2383539"/>
            <a:ext cx="13234987" cy="1258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4">
            <a:alphaModFix/>
          </a:blip>
          <a:srcRect l="51883" r="6348" b="3128"/>
          <a:stretch/>
        </p:blipFill>
        <p:spPr>
          <a:xfrm>
            <a:off x="9294225" y="0"/>
            <a:ext cx="7577098" cy="9885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3"/>
          <p:cNvGrpSpPr/>
          <p:nvPr/>
        </p:nvGrpSpPr>
        <p:grpSpPr>
          <a:xfrm>
            <a:off x="10451018" y="2670421"/>
            <a:ext cx="5922483" cy="6328471"/>
            <a:chOff x="0" y="0"/>
            <a:chExt cx="7896644" cy="8437961"/>
          </a:xfrm>
        </p:grpSpPr>
        <p:grpSp>
          <p:nvGrpSpPr>
            <p:cNvPr id="127" name="Google Shape;127;p3"/>
            <p:cNvGrpSpPr/>
            <p:nvPr/>
          </p:nvGrpSpPr>
          <p:grpSpPr>
            <a:xfrm>
              <a:off x="15830" y="395932"/>
              <a:ext cx="751374" cy="786595"/>
              <a:chOff x="0" y="-38100"/>
              <a:chExt cx="812800" cy="850900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E39A8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29" name="Google Shape;129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" name="Google Shape;130;p3"/>
            <p:cNvGrpSpPr/>
            <p:nvPr/>
          </p:nvGrpSpPr>
          <p:grpSpPr>
            <a:xfrm>
              <a:off x="15830" y="2102819"/>
              <a:ext cx="751374" cy="786595"/>
              <a:chOff x="0" y="-38100"/>
              <a:chExt cx="812800" cy="850900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E39A8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32" name="Google Shape;132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15830" y="3809706"/>
              <a:ext cx="751374" cy="786595"/>
              <a:chOff x="0" y="-38100"/>
              <a:chExt cx="812800" cy="85090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E39A8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35" name="Google Shape;135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3"/>
            <p:cNvGrpSpPr/>
            <p:nvPr/>
          </p:nvGrpSpPr>
          <p:grpSpPr>
            <a:xfrm>
              <a:off x="15830" y="5516593"/>
              <a:ext cx="751374" cy="786595"/>
              <a:chOff x="0" y="-38100"/>
              <a:chExt cx="812800" cy="850900"/>
            </a:xfrm>
          </p:grpSpPr>
          <p:sp>
            <p:nvSpPr>
              <p:cNvPr id="137" name="Google Shape;137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E39A8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38" name="Google Shape;138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15830" y="7223480"/>
              <a:ext cx="751374" cy="786595"/>
              <a:chOff x="0" y="-38100"/>
              <a:chExt cx="812800" cy="850900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E39A8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41" name="Google Shape;141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42" name="Google Shape;142;p3"/>
            <p:cNvCxnSpPr/>
            <p:nvPr/>
          </p:nvCxnSpPr>
          <p:spPr>
            <a:xfrm>
              <a:off x="0" y="1597713"/>
              <a:ext cx="7896644" cy="0"/>
            </a:xfrm>
            <a:prstGeom prst="straightConnector1">
              <a:avLst/>
            </a:prstGeom>
            <a:noFill/>
            <a:ln w="50800" cap="flat" cmpd="sng">
              <a:solidFill>
                <a:srgbClr val="E39A8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0" y="0"/>
              <a:ext cx="7896644" cy="0"/>
            </a:xfrm>
            <a:prstGeom prst="straightConnector1">
              <a:avLst/>
            </a:prstGeom>
            <a:noFill/>
            <a:ln w="50800" cap="flat" cmpd="sng">
              <a:solidFill>
                <a:srgbClr val="E39A8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4" name="Google Shape;144;p3"/>
            <p:cNvCxnSpPr/>
            <p:nvPr/>
          </p:nvCxnSpPr>
          <p:spPr>
            <a:xfrm>
              <a:off x="0" y="3350781"/>
              <a:ext cx="7896644" cy="0"/>
            </a:xfrm>
            <a:prstGeom prst="straightConnector1">
              <a:avLst/>
            </a:prstGeom>
            <a:noFill/>
            <a:ln w="50800" cap="flat" cmpd="sng">
              <a:solidFill>
                <a:srgbClr val="E39A8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5" name="Google Shape;145;p3"/>
            <p:cNvCxnSpPr/>
            <p:nvPr/>
          </p:nvCxnSpPr>
          <p:spPr>
            <a:xfrm>
              <a:off x="0" y="5012641"/>
              <a:ext cx="7896644" cy="0"/>
            </a:xfrm>
            <a:prstGeom prst="straightConnector1">
              <a:avLst/>
            </a:prstGeom>
            <a:noFill/>
            <a:ln w="50800" cap="flat" cmpd="sng">
              <a:solidFill>
                <a:srgbClr val="E39A8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6" name="Google Shape;146;p3"/>
            <p:cNvCxnSpPr/>
            <p:nvPr/>
          </p:nvCxnSpPr>
          <p:spPr>
            <a:xfrm>
              <a:off x="0" y="6712601"/>
              <a:ext cx="7896644" cy="0"/>
            </a:xfrm>
            <a:prstGeom prst="straightConnector1">
              <a:avLst/>
            </a:prstGeom>
            <a:noFill/>
            <a:ln w="50800" cap="flat" cmpd="sng">
              <a:solidFill>
                <a:srgbClr val="E39A8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7" name="Google Shape;147;p3"/>
            <p:cNvCxnSpPr/>
            <p:nvPr/>
          </p:nvCxnSpPr>
          <p:spPr>
            <a:xfrm>
              <a:off x="0" y="8437961"/>
              <a:ext cx="7896644" cy="0"/>
            </a:xfrm>
            <a:prstGeom prst="straightConnector1">
              <a:avLst/>
            </a:prstGeom>
            <a:noFill/>
            <a:ln w="50800" cap="flat" cmpd="sng">
              <a:solidFill>
                <a:srgbClr val="E39A8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8" name="Google Shape;148;p3"/>
          <p:cNvSpPr txBox="1"/>
          <p:nvPr/>
        </p:nvSpPr>
        <p:spPr>
          <a:xfrm>
            <a:off x="11630455" y="2934299"/>
            <a:ext cx="4743000" cy="520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505050"/>
                </a:solidFill>
                <a:latin typeface="Constantia" panose="02030602050306030303" pitchFamily="18" charset="0"/>
                <a:sym typeface="Bitter"/>
              </a:rPr>
              <a:t>Индивидуальная работа.</a:t>
            </a:r>
            <a:endParaRPr sz="2800" dirty="0">
              <a:latin typeface="Constantia" panose="02030602050306030303" pitchFamily="18" charset="0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99" b="0" i="0" u="none" strike="noStrike" cap="none" dirty="0">
              <a:solidFill>
                <a:srgbClr val="50505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99" b="0" i="0" u="none" strike="noStrike" cap="none" dirty="0" smtClean="0">
                <a:solidFill>
                  <a:srgbClr val="505050"/>
                </a:solidFill>
                <a:latin typeface="Constantia" panose="02030602050306030303" pitchFamily="18" charset="0"/>
                <a:ea typeface="Bitter"/>
                <a:cs typeface="Bitter"/>
                <a:sym typeface="Bitter"/>
              </a:rPr>
              <a:t>Работа в парах.</a:t>
            </a:r>
            <a:endParaRPr dirty="0">
              <a:latin typeface="Constantia" panose="02030602050306030303" pitchFamily="18" charset="0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99" b="0" i="0" u="none" strike="noStrike" cap="none" dirty="0">
              <a:solidFill>
                <a:srgbClr val="50505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99" b="0" i="0" u="none" strike="noStrike" cap="none" dirty="0" smtClean="0">
                <a:solidFill>
                  <a:srgbClr val="505050"/>
                </a:solidFill>
                <a:latin typeface="Constantia" panose="02030602050306030303" pitchFamily="18" charset="0"/>
                <a:ea typeface="Bitter"/>
                <a:cs typeface="Bitter"/>
                <a:sym typeface="Bitter"/>
              </a:rPr>
              <a:t>Работа в микрогруппах.</a:t>
            </a:r>
            <a:r>
              <a:rPr lang="en-US" sz="3099" b="0" i="0" u="none" strike="noStrike" cap="none" dirty="0" smtClean="0">
                <a:solidFill>
                  <a:srgbClr val="505050"/>
                </a:solidFill>
                <a:latin typeface="Bitter"/>
                <a:ea typeface="Bitter"/>
                <a:cs typeface="Bitter"/>
                <a:sym typeface="Bitter"/>
              </a:rPr>
              <a:t>.</a:t>
            </a:r>
            <a:endParaRPr dirty="0"/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99" b="0" i="0" u="none" strike="noStrike" cap="none" dirty="0">
              <a:solidFill>
                <a:srgbClr val="50505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99" dirty="0" smtClean="0">
                <a:solidFill>
                  <a:srgbClr val="505050"/>
                </a:solidFill>
                <a:latin typeface="Constantia" panose="02030602050306030303" pitchFamily="18" charset="0"/>
                <a:ea typeface="Bitter"/>
                <a:cs typeface="Bitter"/>
                <a:sym typeface="Bitter"/>
              </a:rPr>
              <a:t>Коллективная работа</a:t>
            </a:r>
            <a:r>
              <a:rPr lang="en-US" sz="3099" b="0" i="0" u="none" strike="noStrike" cap="none" dirty="0" smtClean="0">
                <a:solidFill>
                  <a:srgbClr val="505050"/>
                </a:solidFill>
                <a:latin typeface="Constantia" panose="02030602050306030303" pitchFamily="18" charset="0"/>
                <a:ea typeface="Bitter"/>
                <a:cs typeface="Bitter"/>
                <a:sym typeface="Bitter"/>
              </a:rPr>
              <a:t>.</a:t>
            </a:r>
            <a:endParaRPr dirty="0">
              <a:latin typeface="Constantia" panose="02030602050306030303" pitchFamily="18" charset="0"/>
            </a:endParaRPr>
          </a:p>
          <a:p>
            <a:pPr marL="0" marR="0" lvl="1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99" b="0" i="0" u="none" strike="noStrike" cap="none" dirty="0">
              <a:solidFill>
                <a:srgbClr val="50505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266699" y="3114588"/>
            <a:ext cx="11363755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08000"/>
              </a:lnSpc>
            </a:pPr>
            <a:r>
              <a:rPr lang="ru-RU" sz="4000" b="1" dirty="0">
                <a:solidFill>
                  <a:srgbClr val="5E7F73"/>
                </a:solidFill>
                <a:latin typeface="Constantia" panose="02030602050306030303" pitchFamily="18" charset="0"/>
                <a:sym typeface="Bitter"/>
              </a:rPr>
              <a:t>Коррекционно-развивающая </a:t>
            </a:r>
            <a:r>
              <a:rPr lang="ru-RU" sz="4000" b="1" dirty="0" smtClean="0">
                <a:solidFill>
                  <a:srgbClr val="5E7F73"/>
                </a:solidFill>
                <a:latin typeface="Constantia" panose="02030602050306030303" pitchFamily="18" charset="0"/>
                <a:sym typeface="Bitter"/>
              </a:rPr>
              <a:t>        </a:t>
            </a:r>
          </a:p>
          <a:p>
            <a:pPr lvl="0">
              <a:lnSpc>
                <a:spcPct val="108000"/>
              </a:lnSpc>
            </a:pPr>
            <a:r>
              <a:rPr lang="ru-RU" sz="4000" b="1" dirty="0">
                <a:solidFill>
                  <a:srgbClr val="5E7F73"/>
                </a:solidFill>
                <a:latin typeface="Constantia" panose="02030602050306030303" pitchFamily="18" charset="0"/>
                <a:sym typeface="Bitter"/>
              </a:rPr>
              <a:t> </a:t>
            </a:r>
            <a:r>
              <a:rPr lang="ru-RU" sz="4000" b="1" dirty="0" smtClean="0">
                <a:solidFill>
                  <a:srgbClr val="5E7F73"/>
                </a:solidFill>
                <a:latin typeface="Constantia" panose="02030602050306030303" pitchFamily="18" charset="0"/>
                <a:sym typeface="Bitter"/>
              </a:rPr>
              <a:t>                              программа состоит </a:t>
            </a:r>
          </a:p>
          <a:p>
            <a:pPr lvl="0">
              <a:lnSpc>
                <a:spcPct val="108000"/>
              </a:lnSpc>
            </a:pPr>
            <a:r>
              <a:rPr lang="ru-RU" sz="4000" b="1" dirty="0" smtClean="0">
                <a:solidFill>
                  <a:srgbClr val="5E7F73"/>
                </a:solidFill>
                <a:latin typeface="Constantia" panose="02030602050306030303" pitchFamily="18" charset="0"/>
                <a:sym typeface="Bitter"/>
              </a:rPr>
              <a:t>                                                из </a:t>
            </a:r>
            <a:r>
              <a:rPr lang="ru-RU" sz="4000" b="1" dirty="0">
                <a:solidFill>
                  <a:srgbClr val="5E7F73"/>
                </a:solidFill>
                <a:latin typeface="Constantia" panose="02030602050306030303" pitchFamily="18" charset="0"/>
                <a:sym typeface="Bitter"/>
              </a:rPr>
              <a:t>4-х блоков</a:t>
            </a:r>
            <a:endParaRPr lang="ru-RU" sz="4000" dirty="0">
              <a:latin typeface="Constantia" panose="02030602050306030303" pitchFamily="18" charset="0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104" y="2713314"/>
            <a:ext cx="111601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104" y="3987666"/>
            <a:ext cx="111601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360" y="5253670"/>
            <a:ext cx="111601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649" y="6579595"/>
            <a:ext cx="111601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774" y="6834281"/>
            <a:ext cx="8437563" cy="1027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039">
            <a:off x="640888" y="-192386"/>
            <a:ext cx="8696931" cy="126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121">
            <a:off x="9027061" y="2584927"/>
            <a:ext cx="9509125" cy="1218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19" y="4192902"/>
            <a:ext cx="1228421" cy="102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 l="28358" t="14102" r="28358" b="14094"/>
          <a:stretch/>
        </p:blipFill>
        <p:spPr>
          <a:xfrm>
            <a:off x="607486" y="1305277"/>
            <a:ext cx="7440685" cy="7863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5556500" y="293910"/>
            <a:ext cx="13852178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Bitter"/>
                <a:sym typeface="Bitter"/>
              </a:rPr>
              <a:t>Индивидуальная работа</a:t>
            </a:r>
            <a:endParaRPr sz="4400" dirty="0">
              <a:solidFill>
                <a:schemeClr val="bg1"/>
              </a:solidFill>
            </a:endParaRPr>
          </a:p>
        </p:txBody>
      </p:sp>
      <p:grpSp>
        <p:nvGrpSpPr>
          <p:cNvPr id="105" name="Google Shape;105;p2"/>
          <p:cNvGrpSpPr/>
          <p:nvPr/>
        </p:nvGrpSpPr>
        <p:grpSpPr>
          <a:xfrm>
            <a:off x="416488" y="1025200"/>
            <a:ext cx="6115240" cy="2737263"/>
            <a:chOff x="-497713" y="2199894"/>
            <a:chExt cx="7287335" cy="3649684"/>
          </a:xfrm>
        </p:grpSpPr>
        <p:sp>
          <p:nvSpPr>
            <p:cNvPr id="106" name="Google Shape;106;p2"/>
            <p:cNvSpPr txBox="1"/>
            <p:nvPr/>
          </p:nvSpPr>
          <p:spPr>
            <a:xfrm>
              <a:off x="496522" y="2199894"/>
              <a:ext cx="6293100" cy="373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-497713" y="3628101"/>
              <a:ext cx="7129724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dirty="0" smtClean="0">
                  <a:solidFill>
                    <a:srgbClr val="E39A81"/>
                  </a:solidFill>
                  <a:latin typeface="Bitter"/>
                  <a:sym typeface="Bitter"/>
                </a:rPr>
                <a:t>               </a:t>
              </a:r>
              <a:endParaRPr sz="3600" b="1" dirty="0"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71838" y="4413287"/>
              <a:ext cx="6293100" cy="1436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latin typeface="Roboto"/>
                  <a:ea typeface="Roboto"/>
                  <a:sym typeface="Roboto"/>
                </a:rPr>
                <a:t>      </a:t>
              </a:r>
            </a:p>
            <a:p>
              <a:pPr marL="0" marR="0" lvl="1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latin typeface="Roboto"/>
                  <a:ea typeface="Roboto"/>
                  <a:sym typeface="Roboto"/>
                </a:rPr>
                <a:t>          </a:t>
              </a:r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1774774" y="5318151"/>
              <a:ext cx="3736800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2072808" y="7273601"/>
            <a:ext cx="15448718" cy="813731"/>
            <a:chOff x="-13807969" y="3791333"/>
            <a:chExt cx="20598291" cy="1084975"/>
          </a:xfrm>
        </p:grpSpPr>
        <p:sp>
          <p:nvSpPr>
            <p:cNvPr id="114" name="Google Shape;114;p2"/>
            <p:cNvSpPr txBox="1"/>
            <p:nvPr/>
          </p:nvSpPr>
          <p:spPr>
            <a:xfrm>
              <a:off x="496022" y="3791333"/>
              <a:ext cx="6294300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-13807969" y="4531598"/>
              <a:ext cx="3736800" cy="344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0" name="Google Shape;120;p2"/>
          <p:cNvSpPr txBox="1"/>
          <p:nvPr/>
        </p:nvSpPr>
        <p:spPr>
          <a:xfrm>
            <a:off x="7389829" y="4281912"/>
            <a:ext cx="6107039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4147">
            <a:off x="16302050" y="-215299"/>
            <a:ext cx="1564738" cy="286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8348" y="2096356"/>
            <a:ext cx="66989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Блок состоит из 6 занятий </a:t>
            </a:r>
          </a:p>
          <a:p>
            <a:pPr algn="ctr"/>
            <a:endParaRPr lang="ru-RU" sz="3200" dirty="0">
              <a:latin typeface="Constantia" panose="02030602050306030303" pitchFamily="18" charset="0"/>
            </a:endParaRPr>
          </a:p>
          <a:p>
            <a:pPr algn="ctr"/>
            <a:endParaRPr lang="ru-RU" sz="3200" dirty="0" smtClean="0">
              <a:latin typeface="Constantia" panose="02030602050306030303" pitchFamily="18" charset="0"/>
            </a:endParaRPr>
          </a:p>
          <a:p>
            <a:pPr algn="ctr"/>
            <a:endParaRPr lang="ru-RU" sz="3200" dirty="0">
              <a:latin typeface="Constantia" panose="02030602050306030303" pitchFamily="18" charset="0"/>
            </a:endParaRPr>
          </a:p>
          <a:p>
            <a:pPr algn="ctr"/>
            <a:r>
              <a:rPr lang="ru-RU" sz="3200" dirty="0" smtClean="0">
                <a:latin typeface="Constantia" panose="02030602050306030303" pitchFamily="18" charset="0"/>
              </a:rPr>
              <a:t>Цель </a:t>
            </a:r>
            <a:r>
              <a:rPr lang="ru-RU" sz="3200" dirty="0">
                <a:latin typeface="Constantia" panose="02030602050306030303" pitchFamily="18" charset="0"/>
              </a:rPr>
              <a:t>этих занятий заключается в формировании адекватного отношения к себе через самопонимание и самопринятие</a:t>
            </a:r>
            <a:r>
              <a:rPr lang="ru-RU" sz="3200" dirty="0" smtClean="0">
                <a:latin typeface="Constantia" panose="02030602050306030303" pitchFamily="18" charset="0"/>
              </a:rPr>
              <a:t>.</a:t>
            </a:r>
          </a:p>
          <a:p>
            <a:pPr algn="ctr"/>
            <a:endParaRPr lang="ru-RU" sz="3200" dirty="0">
              <a:latin typeface="Constantia" panose="02030602050306030303" pitchFamily="18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12" y="1961424"/>
            <a:ext cx="7375538" cy="832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22" y="5426457"/>
            <a:ext cx="6664917" cy="399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0147386" y="2136365"/>
            <a:ext cx="66989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Упражнение «Рисунок Я»</a:t>
            </a:r>
          </a:p>
          <a:p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Цель: </a:t>
            </a:r>
            <a:r>
              <a:rPr lang="ru-RU" sz="3200" dirty="0">
                <a:latin typeface="Constantia" panose="02030602050306030303" pitchFamily="18" charset="0"/>
              </a:rPr>
              <a:t>развитие умения детей сконцентрировать внимание на </a:t>
            </a:r>
            <a:r>
              <a:rPr lang="ru-RU" sz="3200" dirty="0" smtClean="0">
                <a:latin typeface="Constantia" panose="02030602050306030303" pitchFamily="18" charset="0"/>
              </a:rPr>
              <a:t>своих ощущениях</a:t>
            </a:r>
            <a:r>
              <a:rPr lang="ru-RU" sz="3200" dirty="0">
                <a:latin typeface="Constantia" panose="02030602050306030303" pitchFamily="18" charset="0"/>
              </a:rPr>
              <a:t>, чувствах, отражение и материализация их в процессе рисования.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039">
            <a:off x="640888" y="-192386"/>
            <a:ext cx="8696931" cy="126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121">
            <a:off x="9027061" y="2584927"/>
            <a:ext cx="9509125" cy="1218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19" y="4192902"/>
            <a:ext cx="1228421" cy="102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 l="28358" t="14102" r="28358" b="14094"/>
          <a:stretch/>
        </p:blipFill>
        <p:spPr>
          <a:xfrm>
            <a:off x="607486" y="1305277"/>
            <a:ext cx="7440685" cy="7863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5556500" y="293910"/>
            <a:ext cx="13852178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Bitter"/>
                <a:sym typeface="Bitter"/>
              </a:rPr>
              <a:t>Работа в парах</a:t>
            </a:r>
            <a:endParaRPr sz="4400" dirty="0">
              <a:solidFill>
                <a:schemeClr val="bg1"/>
              </a:solidFill>
            </a:endParaRPr>
          </a:p>
        </p:txBody>
      </p:sp>
      <p:grpSp>
        <p:nvGrpSpPr>
          <p:cNvPr id="105" name="Google Shape;105;p2"/>
          <p:cNvGrpSpPr/>
          <p:nvPr/>
        </p:nvGrpSpPr>
        <p:grpSpPr>
          <a:xfrm>
            <a:off x="416488" y="1025200"/>
            <a:ext cx="6115240" cy="2737263"/>
            <a:chOff x="-497713" y="2199894"/>
            <a:chExt cx="7287335" cy="3649684"/>
          </a:xfrm>
        </p:grpSpPr>
        <p:sp>
          <p:nvSpPr>
            <p:cNvPr id="106" name="Google Shape;106;p2"/>
            <p:cNvSpPr txBox="1"/>
            <p:nvPr/>
          </p:nvSpPr>
          <p:spPr>
            <a:xfrm>
              <a:off x="496522" y="2199894"/>
              <a:ext cx="6293100" cy="373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-497713" y="3628101"/>
              <a:ext cx="7129724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dirty="0" smtClean="0">
                  <a:solidFill>
                    <a:srgbClr val="E39A81"/>
                  </a:solidFill>
                  <a:latin typeface="Bitter"/>
                  <a:sym typeface="Bitter"/>
                </a:rPr>
                <a:t>               </a:t>
              </a:r>
              <a:endParaRPr sz="3600" b="1" dirty="0"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71838" y="4413287"/>
              <a:ext cx="6293100" cy="1436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latin typeface="Roboto"/>
                  <a:ea typeface="Roboto"/>
                  <a:sym typeface="Roboto"/>
                </a:rPr>
                <a:t>      </a:t>
              </a:r>
            </a:p>
            <a:p>
              <a:pPr marL="0" marR="0" lvl="1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latin typeface="Roboto"/>
                  <a:ea typeface="Roboto"/>
                  <a:sym typeface="Roboto"/>
                </a:rPr>
                <a:t>          </a:t>
              </a:r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1774774" y="5318151"/>
              <a:ext cx="3736800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2072808" y="7273601"/>
            <a:ext cx="15448718" cy="813731"/>
            <a:chOff x="-13807969" y="3791333"/>
            <a:chExt cx="20598291" cy="1084975"/>
          </a:xfrm>
        </p:grpSpPr>
        <p:sp>
          <p:nvSpPr>
            <p:cNvPr id="114" name="Google Shape;114;p2"/>
            <p:cNvSpPr txBox="1"/>
            <p:nvPr/>
          </p:nvSpPr>
          <p:spPr>
            <a:xfrm>
              <a:off x="496022" y="3791333"/>
              <a:ext cx="6294300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-13807969" y="4531598"/>
              <a:ext cx="3736800" cy="344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0" name="Google Shape;120;p2"/>
          <p:cNvSpPr txBox="1"/>
          <p:nvPr/>
        </p:nvSpPr>
        <p:spPr>
          <a:xfrm>
            <a:off x="7389829" y="4281912"/>
            <a:ext cx="6107039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4147">
            <a:off x="16302050" y="-215299"/>
            <a:ext cx="1564738" cy="286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8348" y="2096356"/>
            <a:ext cx="66989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Блок состоит из 8 занятий</a:t>
            </a:r>
          </a:p>
          <a:p>
            <a:endParaRPr lang="ru-RU" sz="3200" dirty="0">
              <a:latin typeface="Constantia" panose="02030602050306030303" pitchFamily="18" charset="0"/>
            </a:endParaRPr>
          </a:p>
          <a:p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 </a:t>
            </a:r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занятий </a:t>
            </a:r>
            <a:r>
              <a:rPr lang="ru-RU" sz="3200" dirty="0">
                <a:latin typeface="Constantia" panose="02030602050306030303" pitchFamily="18" charset="0"/>
              </a:rPr>
              <a:t>– влияние на </a:t>
            </a:r>
            <a:r>
              <a:rPr lang="ru-RU" sz="3200" dirty="0" smtClean="0">
                <a:latin typeface="Constantia" panose="02030602050306030303" pitchFamily="18" charset="0"/>
              </a:rPr>
              <a:t>      самооценку </a:t>
            </a:r>
            <a:r>
              <a:rPr lang="ru-RU" sz="3200" dirty="0">
                <a:latin typeface="Constantia" panose="02030602050306030303" pitchFamily="18" charset="0"/>
              </a:rPr>
              <a:t>посредством расширения представлений о себе, осознания и принятия внешней оценки со стороны сверстников, формирования эмоциональной децентрации.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99" y="2096354"/>
            <a:ext cx="7437437" cy="786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133107" y="2448659"/>
            <a:ext cx="74022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Упражнение «Каракули </a:t>
            </a:r>
            <a:r>
              <a:rPr lang="ru-RU" sz="32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Д.Винникотта</a:t>
            </a:r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» </a:t>
            </a:r>
          </a:p>
          <a:p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  - </a:t>
            </a:r>
            <a:r>
              <a:rPr lang="ru-RU" sz="3200" dirty="0" smtClean="0">
                <a:latin typeface="Constantia" panose="02030602050306030303" pitchFamily="18" charset="0"/>
              </a:rPr>
              <a:t> </a:t>
            </a:r>
            <a:r>
              <a:rPr lang="ru-RU" sz="3200" dirty="0">
                <a:latin typeface="Constantia" panose="02030602050306030303" pitchFamily="18" charset="0"/>
              </a:rPr>
              <a:t>отвлечение </a:t>
            </a:r>
            <a:r>
              <a:rPr lang="ru-RU" sz="3200" dirty="0" smtClean="0">
                <a:latin typeface="Constantia" panose="02030602050306030303" pitchFamily="18" charset="0"/>
              </a:rPr>
              <a:t>от внутреннего </a:t>
            </a:r>
            <a:r>
              <a:rPr lang="ru-RU" sz="3200" dirty="0">
                <a:latin typeface="Constantia" panose="02030602050306030303" pitchFamily="18" charset="0"/>
              </a:rPr>
              <a:t>напряжения, снятие чрезмерного</a:t>
            </a:r>
          </a:p>
          <a:p>
            <a:r>
              <a:rPr lang="ru-RU" sz="3200" dirty="0">
                <a:latin typeface="Constantia" panose="02030602050306030303" pitchFamily="18" charset="0"/>
              </a:rPr>
              <a:t>эмоционального возбуждения, выявление неосознаваемых </a:t>
            </a:r>
            <a:r>
              <a:rPr lang="ru-RU" sz="3200" dirty="0" smtClean="0">
                <a:latin typeface="Constantia" panose="02030602050306030303" pitchFamily="18" charset="0"/>
              </a:rPr>
              <a:t>личностных потребностей</a:t>
            </a:r>
            <a:r>
              <a:rPr lang="ru-RU" sz="3200" dirty="0">
                <a:latin typeface="Constantia" panose="02030602050306030303" pitchFamily="18" charset="0"/>
              </a:rPr>
              <a:t>, внутренних переживаний.</a:t>
            </a:r>
          </a:p>
        </p:txBody>
      </p:sp>
      <p:pic>
        <p:nvPicPr>
          <p:cNvPr id="1026" name="Picture 2" descr="C:\Users\Mac\Desktop\11a7f20a4390a259be897e20d9a3e09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97" y="6603643"/>
            <a:ext cx="5506783" cy="303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9C9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039">
            <a:off x="640888" y="-192386"/>
            <a:ext cx="8696931" cy="126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121">
            <a:off x="9027061" y="2584927"/>
            <a:ext cx="9509125" cy="1218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19" y="4192902"/>
            <a:ext cx="1228421" cy="102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 l="28358" t="14102" r="28358" b="14094"/>
          <a:stretch/>
        </p:blipFill>
        <p:spPr>
          <a:xfrm>
            <a:off x="592892" y="2054727"/>
            <a:ext cx="8517464" cy="7863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5556500" y="293910"/>
            <a:ext cx="13852178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Bitter"/>
                <a:sym typeface="Bitter"/>
              </a:rPr>
              <a:t>Микрогруппы</a:t>
            </a:r>
            <a:endParaRPr sz="4400" dirty="0">
              <a:solidFill>
                <a:schemeClr val="bg1"/>
              </a:solidFill>
            </a:endParaRPr>
          </a:p>
        </p:txBody>
      </p:sp>
      <p:grpSp>
        <p:nvGrpSpPr>
          <p:cNvPr id="105" name="Google Shape;105;p2"/>
          <p:cNvGrpSpPr/>
          <p:nvPr/>
        </p:nvGrpSpPr>
        <p:grpSpPr>
          <a:xfrm>
            <a:off x="833649" y="659555"/>
            <a:ext cx="6115240" cy="2737263"/>
            <a:chOff x="-497713" y="2199894"/>
            <a:chExt cx="7287335" cy="3649684"/>
          </a:xfrm>
        </p:grpSpPr>
        <p:sp>
          <p:nvSpPr>
            <p:cNvPr id="106" name="Google Shape;106;p2"/>
            <p:cNvSpPr txBox="1"/>
            <p:nvPr/>
          </p:nvSpPr>
          <p:spPr>
            <a:xfrm>
              <a:off x="496522" y="2199894"/>
              <a:ext cx="6293100" cy="373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-497713" y="3628101"/>
              <a:ext cx="7129724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dirty="0" smtClean="0">
                  <a:solidFill>
                    <a:srgbClr val="E39A81"/>
                  </a:solidFill>
                  <a:latin typeface="Bitter"/>
                  <a:sym typeface="Bitter"/>
                </a:rPr>
                <a:t>               </a:t>
              </a:r>
              <a:endParaRPr sz="3600" b="1" dirty="0"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71838" y="4413287"/>
              <a:ext cx="6293100" cy="1436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latin typeface="Roboto"/>
                  <a:ea typeface="Roboto"/>
                  <a:sym typeface="Roboto"/>
                </a:rPr>
                <a:t>      </a:t>
              </a:r>
            </a:p>
            <a:p>
              <a:pPr marL="0" marR="0" lvl="1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 smtClean="0">
                  <a:latin typeface="Roboto"/>
                  <a:ea typeface="Roboto"/>
                  <a:sym typeface="Roboto"/>
                </a:rPr>
                <a:t>          </a:t>
              </a:r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1774774" y="5318151"/>
              <a:ext cx="3736800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2072808" y="7273601"/>
            <a:ext cx="15448718" cy="813731"/>
            <a:chOff x="-13807969" y="3791333"/>
            <a:chExt cx="20598291" cy="1084975"/>
          </a:xfrm>
        </p:grpSpPr>
        <p:sp>
          <p:nvSpPr>
            <p:cNvPr id="114" name="Google Shape;114;p2"/>
            <p:cNvSpPr txBox="1"/>
            <p:nvPr/>
          </p:nvSpPr>
          <p:spPr>
            <a:xfrm>
              <a:off x="496022" y="3791333"/>
              <a:ext cx="6294300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-13807969" y="4531598"/>
              <a:ext cx="3736800" cy="344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0" name="Google Shape;120;p2"/>
          <p:cNvSpPr txBox="1"/>
          <p:nvPr/>
        </p:nvSpPr>
        <p:spPr>
          <a:xfrm>
            <a:off x="7389829" y="4281912"/>
            <a:ext cx="6107039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6076" y="2622567"/>
            <a:ext cx="79942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Constantia" panose="02030602050306030303" pitchFamily="18" charset="0"/>
              </a:rPr>
              <a:t> </a:t>
            </a: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Блок состоит из 6 занятий</a:t>
            </a:r>
          </a:p>
          <a:p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</a:t>
            </a:r>
            <a:r>
              <a:rPr lang="ru-RU" sz="3200" dirty="0" smtClean="0">
                <a:latin typeface="Constantia" panose="02030602050306030303" pitchFamily="18" charset="0"/>
              </a:rPr>
              <a:t>овместное </a:t>
            </a:r>
            <a:r>
              <a:rPr lang="ru-RU" sz="3200" dirty="0">
                <a:latin typeface="Constantia" panose="02030602050306030303" pitchFamily="18" charset="0"/>
              </a:rPr>
              <a:t>творчество детей в микрогруппах</a:t>
            </a:r>
            <a:r>
              <a:rPr lang="ru-RU" sz="3200" dirty="0" smtClean="0">
                <a:latin typeface="Constantia" panose="02030602050306030303" pitchFamily="18" charset="0"/>
              </a:rPr>
              <a:t>, </a:t>
            </a:r>
            <a:r>
              <a:rPr lang="ru-RU" sz="3200" dirty="0">
                <a:latin typeface="Constantia" panose="02030602050306030303" pitchFamily="18" charset="0"/>
              </a:rPr>
              <a:t>способствует развитию самоидентификации своего положения в обществе, </a:t>
            </a:r>
            <a:r>
              <a:rPr lang="ru-RU" sz="3200" dirty="0" smtClean="0">
                <a:latin typeface="Constantia" panose="02030602050306030303" pitchFamily="18" charset="0"/>
              </a:rPr>
              <a:t>эмоциональному осознанию </a:t>
            </a:r>
            <a:r>
              <a:rPr lang="ru-RU" sz="3200" dirty="0">
                <a:latin typeface="Constantia" panose="02030602050306030303" pitchFamily="18" charset="0"/>
              </a:rPr>
              <a:t>детьми своего поведения и своей роли в процессе взаимодействия со сверстниками.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812" y="1288147"/>
            <a:ext cx="7437437" cy="786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915740" y="1873324"/>
            <a:ext cx="70155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Упражнение «Рассмеши»</a:t>
            </a:r>
          </a:p>
          <a:p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Цель</a:t>
            </a:r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: </a:t>
            </a:r>
            <a:r>
              <a:rPr lang="ru-RU" sz="3200" dirty="0">
                <a:latin typeface="Constantia" panose="02030602050306030303" pitchFamily="18" charset="0"/>
              </a:rPr>
              <a:t>улучшение общего эмоционального фона для последующего взаимодействия детей, улучшение психологического климата в группе. </a:t>
            </a:r>
          </a:p>
        </p:txBody>
      </p:sp>
      <p:pic>
        <p:nvPicPr>
          <p:cNvPr id="4098" name="Picture 2" descr="C:\Users\Mac\Downloads\загруженное (54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40" y="4986839"/>
            <a:ext cx="6544873" cy="41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4147">
            <a:off x="16993449" y="-806130"/>
            <a:ext cx="1564738" cy="286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9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571</Words>
  <Application>Microsoft Office PowerPoint</Application>
  <PresentationFormat>Произвольный</PresentationFormat>
  <Paragraphs>132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Bitter</vt:lpstr>
      <vt:lpstr>Roboto</vt:lpstr>
      <vt:lpstr>Constantia</vt:lpstr>
      <vt:lpstr>BatangChe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Серёжа</dc:creator>
  <cp:lastModifiedBy>Mac</cp:lastModifiedBy>
  <cp:revision>41</cp:revision>
  <dcterms:created xsi:type="dcterms:W3CDTF">2006-08-16T00:00:00Z</dcterms:created>
  <dcterms:modified xsi:type="dcterms:W3CDTF">2024-09-15T19:33:51Z</dcterms:modified>
</cp:coreProperties>
</file>