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60" r:id="rId4"/>
    <p:sldId id="261" r:id="rId5"/>
    <p:sldId id="263" r:id="rId6"/>
    <p:sldId id="282" r:id="rId7"/>
    <p:sldId id="283" r:id="rId8"/>
    <p:sldId id="285" r:id="rId9"/>
    <p:sldId id="265" r:id="rId10"/>
    <p:sldId id="277" r:id="rId11"/>
    <p:sldId id="278" r:id="rId12"/>
    <p:sldId id="279" r:id="rId13"/>
    <p:sldId id="286" r:id="rId14"/>
    <p:sldId id="287" r:id="rId15"/>
    <p:sldId id="288" r:id="rId16"/>
    <p:sldId id="289" r:id="rId17"/>
    <p:sldId id="28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t>26.09.2024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t>26.09.2024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t>26.09.2024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t>26.09.2024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t>26.09.2024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t>26.09.2024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t>26.09.2024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t>26.09.2024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t>26.09.2024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t>26.09.2024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t>26.09.2024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t>26.09.2024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t>26.09.2024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t>26.09.2024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t>26.09.2024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t>26.09.2024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t>26.09.2024</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764704"/>
            <a:ext cx="7056784" cy="4824536"/>
          </a:xfrm>
        </p:spPr>
        <p:txBody>
          <a:bodyPr>
            <a:noAutofit/>
          </a:bodyPr>
          <a:lstStyle/>
          <a:p>
            <a:r>
              <a:rPr lang="ru-RU" sz="3000" b="1" dirty="0">
                <a:solidFill>
                  <a:schemeClr val="accent2">
                    <a:lumMod val="75000"/>
                  </a:schemeClr>
                </a:solidFill>
                <a:effectLst/>
                <a:latin typeface="Times New Roman" panose="02020603050405020304" pitchFamily="18" charset="0"/>
                <a:ea typeface="SimSun" panose="02010600030101010101" pitchFamily="2" charset="-122"/>
              </a:rPr>
              <a:t>Формирование навыков устного счёта путём применения интерактивных методов и форм обучения на уроках в начальных классах</a:t>
            </a:r>
            <a:r>
              <a:rPr lang="ru-RU" sz="3000" b="1" dirty="0">
                <a:solidFill>
                  <a:schemeClr val="accent1">
                    <a:lumMod val="75000"/>
                  </a:schemeClr>
                </a:solidFill>
                <a:effectLst/>
                <a:latin typeface="Times New Roman" panose="02020603050405020304" pitchFamily="18" charset="0"/>
                <a:ea typeface="SimSun" panose="02010600030101010101" pitchFamily="2" charset="-122"/>
              </a:rPr>
              <a:t/>
            </a:r>
            <a:br>
              <a:rPr lang="ru-RU" sz="3000" b="1" dirty="0">
                <a:solidFill>
                  <a:schemeClr val="accent1">
                    <a:lumMod val="75000"/>
                  </a:schemeClr>
                </a:solidFill>
                <a:effectLst/>
                <a:latin typeface="Times New Roman" panose="02020603050405020304" pitchFamily="18" charset="0"/>
                <a:ea typeface="SimSun" panose="02010600030101010101" pitchFamily="2" charset="-122"/>
              </a:rPr>
            </a:br>
            <a:r>
              <a:rPr lang="ru-RU" sz="3000" b="1" dirty="0">
                <a:solidFill>
                  <a:schemeClr val="accent1">
                    <a:lumMod val="75000"/>
                  </a:schemeClr>
                </a:solidFill>
                <a:effectLst/>
                <a:latin typeface="Times New Roman" panose="02020603050405020304" pitchFamily="18" charset="0"/>
                <a:ea typeface="SimSun" panose="02010600030101010101" pitchFamily="2" charset="-122"/>
              </a:rPr>
              <a:t/>
            </a:r>
            <a:br>
              <a:rPr lang="ru-RU" sz="3000" b="1" dirty="0">
                <a:solidFill>
                  <a:schemeClr val="accent1">
                    <a:lumMod val="75000"/>
                  </a:schemeClr>
                </a:solidFill>
                <a:effectLst/>
                <a:latin typeface="Times New Roman" panose="02020603050405020304" pitchFamily="18" charset="0"/>
                <a:ea typeface="SimSun" panose="02010600030101010101" pitchFamily="2" charset="-122"/>
              </a:rPr>
            </a:br>
            <a:r>
              <a:rPr lang="ru-RU" sz="3000" b="1" dirty="0">
                <a:solidFill>
                  <a:schemeClr val="accent1">
                    <a:lumMod val="75000"/>
                  </a:schemeClr>
                </a:solidFill>
                <a:effectLst/>
                <a:latin typeface="Times New Roman" panose="02020603050405020304" pitchFamily="18" charset="0"/>
                <a:ea typeface="SimSun" panose="02010600030101010101" pitchFamily="2" charset="-122"/>
              </a:rPr>
              <a:t/>
            </a:r>
            <a:br>
              <a:rPr lang="ru-RU" sz="3000" b="1" dirty="0">
                <a:solidFill>
                  <a:schemeClr val="accent1">
                    <a:lumMod val="75000"/>
                  </a:schemeClr>
                </a:solidFill>
                <a:effectLst/>
                <a:latin typeface="Times New Roman" panose="02020603050405020304" pitchFamily="18" charset="0"/>
                <a:ea typeface="SimSun" panose="02010600030101010101" pitchFamily="2" charset="-122"/>
              </a:rPr>
            </a:br>
            <a:r>
              <a:rPr lang="ru-RU" sz="2000" b="1" dirty="0">
                <a:solidFill>
                  <a:schemeClr val="accent1">
                    <a:lumMod val="75000"/>
                  </a:schemeClr>
                </a:solidFill>
                <a:effectLst/>
                <a:latin typeface="Times New Roman" panose="02020603050405020304" pitchFamily="18" charset="0"/>
                <a:ea typeface="SimSun" panose="02010600030101010101" pitchFamily="2" charset="-122"/>
              </a:rPr>
              <a:t>Выполнила : </a:t>
            </a:r>
            <a:br>
              <a:rPr lang="ru-RU" sz="2000" b="1" dirty="0">
                <a:solidFill>
                  <a:schemeClr val="accent1">
                    <a:lumMod val="75000"/>
                  </a:schemeClr>
                </a:solidFill>
                <a:effectLst/>
                <a:latin typeface="Times New Roman" panose="02020603050405020304" pitchFamily="18" charset="0"/>
                <a:ea typeface="SimSun" panose="02010600030101010101" pitchFamily="2" charset="-122"/>
              </a:rPr>
            </a:br>
            <a:r>
              <a:rPr lang="ru-RU" sz="2000" b="1" dirty="0">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  </a:t>
            </a:r>
            <a:r>
              <a:rPr lang="ru-RU" sz="1600" b="1" dirty="0">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Орлова Людмила Викторовна</a:t>
            </a:r>
            <a:br>
              <a:rPr lang="ru-RU" sz="1600" b="1" dirty="0">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br>
            <a:r>
              <a:rPr lang="ru-RU" sz="1600" b="1" dirty="0">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                                                                         учитель начальных классов</a:t>
            </a:r>
            <a:br>
              <a:rPr lang="ru-RU" sz="1600" b="1" dirty="0">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br>
            <a:r>
              <a:rPr lang="ru-RU" sz="1600" b="1" dirty="0">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                                                                            </a:t>
            </a:r>
            <a:r>
              <a:rPr lang="ru-RU" sz="1600" b="1" dirty="0" smtClean="0">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высшей </a:t>
            </a:r>
            <a:r>
              <a:rPr lang="ru-RU" sz="1600" b="1" dirty="0" smtClean="0">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 </a:t>
            </a:r>
            <a:r>
              <a:rPr lang="ru-RU" sz="1600" b="1" dirty="0">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квалификационной </a:t>
            </a:r>
            <a:br>
              <a:rPr lang="ru-RU" sz="1600" b="1" dirty="0">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br>
            <a:r>
              <a:rPr lang="ru-RU" sz="1600" b="1" dirty="0">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                                                </a:t>
            </a:r>
            <a:r>
              <a:rPr lang="ru-RU" sz="1600" b="1" dirty="0" smtClean="0">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категории</a:t>
            </a:r>
            <a:r>
              <a:rPr lang="ru-RU" sz="1600" dirty="0">
                <a:solidFill>
                  <a:schemeClr val="accent2"/>
                </a:solidFill>
                <a:latin typeface="Times New Roman" panose="02020603050405020304" pitchFamily="18" charset="0"/>
                <a:cs typeface="Times New Roman" panose="02020603050405020304" pitchFamily="18" charset="0"/>
              </a:rPr>
              <a:t/>
            </a:r>
            <a:br>
              <a:rPr lang="ru-RU" sz="1600" dirty="0">
                <a:solidFill>
                  <a:schemeClr val="accent2"/>
                </a:solidFill>
                <a:latin typeface="Times New Roman" panose="02020603050405020304" pitchFamily="18" charset="0"/>
                <a:cs typeface="Times New Roman" panose="02020603050405020304" pitchFamily="18" charset="0"/>
              </a:rPr>
            </a:br>
            <a:r>
              <a:rPr lang="ru-RU" sz="1600" b="1" dirty="0">
                <a:solidFill>
                  <a:schemeClr val="accent2"/>
                </a:solidFill>
                <a:latin typeface="Times New Roman" panose="02020603050405020304" pitchFamily="18" charset="0"/>
                <a:cs typeface="Times New Roman" panose="02020603050405020304" pitchFamily="18" charset="0"/>
              </a:rPr>
              <a:t>МБОУ «Губернаторского лицея №</a:t>
            </a:r>
            <a:r>
              <a:rPr lang="ru-RU" sz="1600" b="1">
                <a:solidFill>
                  <a:schemeClr val="accent2"/>
                </a:solidFill>
                <a:latin typeface="Times New Roman" panose="02020603050405020304" pitchFamily="18" charset="0"/>
                <a:cs typeface="Times New Roman" panose="02020603050405020304" pitchFamily="18" charset="0"/>
              </a:rPr>
              <a:t>101 </a:t>
            </a:r>
            <a:r>
              <a:rPr lang="ru-RU" sz="1600" b="1" smtClean="0">
                <a:solidFill>
                  <a:schemeClr val="accent2"/>
                </a:solidFill>
                <a:latin typeface="Times New Roman" panose="02020603050405020304" pitchFamily="18" charset="0"/>
                <a:cs typeface="Times New Roman" panose="02020603050405020304" pitchFamily="18" charset="0"/>
              </a:rPr>
              <a:t/>
            </a:r>
            <a:br>
              <a:rPr lang="ru-RU" sz="1600" b="1" smtClean="0">
                <a:solidFill>
                  <a:schemeClr val="accent2"/>
                </a:solidFill>
                <a:latin typeface="Times New Roman" panose="02020603050405020304" pitchFamily="18" charset="0"/>
                <a:cs typeface="Times New Roman" panose="02020603050405020304" pitchFamily="18" charset="0"/>
              </a:rPr>
            </a:br>
            <a:r>
              <a:rPr lang="ru-RU" sz="1600" b="1" smtClean="0">
                <a:solidFill>
                  <a:schemeClr val="accent2"/>
                </a:solidFill>
                <a:latin typeface="Times New Roman" panose="02020603050405020304" pitchFamily="18" charset="0"/>
                <a:cs typeface="Times New Roman" panose="02020603050405020304" pitchFamily="18" charset="0"/>
              </a:rPr>
              <a:t>им</a:t>
            </a:r>
            <a:r>
              <a:rPr lang="ru-RU" sz="1600" b="1" dirty="0">
                <a:solidFill>
                  <a:schemeClr val="accent2"/>
                </a:solidFill>
                <a:latin typeface="Times New Roman" panose="02020603050405020304" pitchFamily="18" charset="0"/>
                <a:cs typeface="Times New Roman" panose="02020603050405020304" pitchFamily="18" charset="0"/>
              </a:rPr>
              <a:t>. Ю.И. Латышева»</a:t>
            </a:r>
            <a:br>
              <a:rPr lang="ru-RU" sz="1600" b="1" dirty="0">
                <a:solidFill>
                  <a:schemeClr val="accent2"/>
                </a:solidFill>
                <a:latin typeface="Times New Roman" panose="02020603050405020304" pitchFamily="18" charset="0"/>
                <a:cs typeface="Times New Roman" panose="02020603050405020304" pitchFamily="18" charset="0"/>
              </a:rPr>
            </a:br>
            <a:r>
              <a:rPr lang="ru-RU" sz="1600" b="1" dirty="0">
                <a:solidFill>
                  <a:schemeClr val="accent2"/>
                </a:solidFill>
                <a:latin typeface="Times New Roman" panose="02020603050405020304" pitchFamily="18" charset="0"/>
                <a:cs typeface="Times New Roman" panose="02020603050405020304" pitchFamily="18" charset="0"/>
              </a:rPr>
              <a:t>г. Ульяновск</a:t>
            </a:r>
            <a:endParaRPr lang="ru-RU" sz="1600" b="1" dirty="0">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a:t>
            </a:r>
            <a:r>
              <a:rPr lang="ru-RU" dirty="0"/>
              <a:t> “Классификация предметов по двум свойствам”.</a:t>
            </a:r>
            <a:br>
              <a:rPr lang="ru-RU" dirty="0"/>
            </a:br>
            <a:endParaRPr lang="ru-RU" dirty="0"/>
          </a:p>
        </p:txBody>
      </p:sp>
      <p:sp>
        <p:nvSpPr>
          <p:cNvPr id="3" name="Содержимое 2"/>
          <p:cNvSpPr>
            <a:spLocks noGrp="1"/>
          </p:cNvSpPr>
          <p:nvPr>
            <p:ph idx="1"/>
          </p:nvPr>
        </p:nvSpPr>
        <p:spPr>
          <a:xfrm>
            <a:off x="312518" y="2060848"/>
            <a:ext cx="6347713" cy="5386784"/>
          </a:xfrm>
        </p:spPr>
        <p:txBody>
          <a:bodyPr>
            <a:noAutofit/>
          </a:bodyPr>
          <a:lstStyle/>
          <a:p>
            <a:r>
              <a:rPr lang="ru-RU" sz="2000" dirty="0"/>
              <a:t>1. Счёт «цепочкой» ;</a:t>
            </a:r>
            <a:br>
              <a:rPr lang="ru-RU" sz="2000" dirty="0"/>
            </a:br>
            <a:endParaRPr lang="ru-RU" sz="2000" dirty="0"/>
          </a:p>
          <a:p>
            <a:r>
              <a:rPr lang="ru-RU" sz="2000" dirty="0"/>
              <a:t>2. Игра «Я начну, а ты продолжи». </a:t>
            </a:r>
          </a:p>
          <a:p>
            <a:pPr marL="0" indent="0">
              <a:buNone/>
            </a:pPr>
            <a:r>
              <a:rPr lang="ru-RU" sz="2000" dirty="0"/>
              <a:t>Учитель начинает счёт, после очередного числа он бросает мячик ученику, который должен продолжить счёт до любого выбранного им числа. Затем ученик передаёт мячик соседу по парте или другому ученику, находящемуся рядом, для продолжения счёта;</a:t>
            </a:r>
            <a:br>
              <a:rPr lang="ru-RU" sz="2000" dirty="0"/>
            </a:br>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260648"/>
            <a:ext cx="6629400" cy="1143000"/>
          </a:xfrm>
        </p:spPr>
        <p:txBody>
          <a:bodyPr>
            <a:normAutofit/>
          </a:bodyPr>
          <a:lstStyle/>
          <a:p>
            <a:pPr algn="ctr"/>
            <a:r>
              <a:rPr lang="ru-RU" dirty="0"/>
              <a:t>“Временные представления”.</a:t>
            </a:r>
          </a:p>
        </p:txBody>
      </p:sp>
      <p:pic>
        <p:nvPicPr>
          <p:cNvPr id="4" name="Содержимое 3" descr="http://1-4.by/wp-content/uploads/2011/11/image01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132856"/>
            <a:ext cx="2162175" cy="1857375"/>
          </a:xfrm>
          <a:prstGeom prst="rect">
            <a:avLst/>
          </a:prstGeom>
          <a:noFill/>
          <a:ln>
            <a:noFill/>
          </a:ln>
        </p:spPr>
      </p:pic>
      <p:sp>
        <p:nvSpPr>
          <p:cNvPr id="5" name="TextBox 4"/>
          <p:cNvSpPr txBox="1"/>
          <p:nvPr/>
        </p:nvSpPr>
        <p:spPr>
          <a:xfrm>
            <a:off x="2557711" y="1519039"/>
            <a:ext cx="6048672"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ru-RU" dirty="0"/>
              <a:t>Какой карандаш находится над оранжевым?</a:t>
            </a:r>
          </a:p>
          <a:p>
            <a:pPr lvl="0"/>
            <a:r>
              <a:rPr lang="ru-RU" dirty="0"/>
              <a:t>Какой карандаш находится под фиолетовым?</a:t>
            </a:r>
          </a:p>
          <a:p>
            <a:pPr lvl="0"/>
            <a:r>
              <a:rPr lang="ru-RU" dirty="0"/>
              <a:t>Какого цвета карандаши расположены над чёрным карандашом?</a:t>
            </a:r>
          </a:p>
          <a:p>
            <a:pPr lvl="0"/>
            <a:r>
              <a:rPr lang="ru-RU" dirty="0"/>
              <a:t>Сколько карандашей короче чёрного?</a:t>
            </a:r>
          </a:p>
          <a:p>
            <a:pPr lvl="0"/>
            <a:r>
              <a:rPr lang="ru-RU" dirty="0"/>
              <a:t>Какого цвета карандаши расположены под розовым карандашом?</a:t>
            </a:r>
          </a:p>
          <a:p>
            <a:pPr lvl="0"/>
            <a:r>
              <a:rPr lang="ru-RU" dirty="0"/>
              <a:t>Сколько карандашей длиннее розового?</a:t>
            </a:r>
          </a:p>
          <a:p>
            <a:pPr lvl="0"/>
            <a:r>
              <a:rPr lang="ru-RU" dirty="0"/>
              <a:t>Сколько карандашей короче коричневого?</a:t>
            </a:r>
          </a:p>
          <a:p>
            <a:pPr lvl="0"/>
            <a:r>
              <a:rPr lang="ru-RU" dirty="0"/>
              <a:t>Сколько карандашей длиннее фиолетового?</a:t>
            </a:r>
          </a:p>
          <a:p>
            <a:pPr lvl="0"/>
            <a:r>
              <a:rPr lang="ru-RU" dirty="0"/>
              <a:t>Сколько карандашей расположено выше жёлтого карандаша?</a:t>
            </a:r>
          </a:p>
          <a:p>
            <a:pPr lvl="0"/>
            <a:r>
              <a:rPr lang="ru-RU" dirty="0"/>
              <a:t>Сколько карандашей расположено ниже розового карандаша?</a:t>
            </a:r>
          </a:p>
          <a:p>
            <a:pPr lvl="0"/>
            <a:r>
              <a:rPr lang="ru-RU" dirty="0"/>
              <a:t>Какой карандаш находится между зелёным и чёрным?</a:t>
            </a:r>
          </a:p>
          <a:p>
            <a:pPr lvl="0"/>
            <a:r>
              <a:rPr lang="ru-RU" dirty="0"/>
              <a:t>Назови соседей розового карандаша.</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0860" y="155048"/>
            <a:ext cx="7817563" cy="1143000"/>
          </a:xfrm>
        </p:spPr>
        <p:txBody>
          <a:bodyPr>
            <a:normAutofit fontScale="90000"/>
          </a:bodyPr>
          <a:lstStyle/>
          <a:p>
            <a:pPr algn="ctr"/>
            <a:r>
              <a:rPr lang="ru-RU" dirty="0"/>
              <a:t>“Количественный счёт от 1 до 20″.</a:t>
            </a:r>
            <a:br>
              <a:rPr lang="ru-RU" dirty="0"/>
            </a:br>
            <a:endParaRPr lang="ru-RU" dirty="0"/>
          </a:p>
        </p:txBody>
      </p:sp>
      <p:sp>
        <p:nvSpPr>
          <p:cNvPr id="3" name="Содержимое 2"/>
          <p:cNvSpPr>
            <a:spLocks noGrp="1"/>
          </p:cNvSpPr>
          <p:nvPr>
            <p:ph idx="1"/>
          </p:nvPr>
        </p:nvSpPr>
        <p:spPr>
          <a:xfrm>
            <a:off x="179512" y="1268760"/>
            <a:ext cx="6696744" cy="4944608"/>
          </a:xfrm>
        </p:spPr>
        <p:txBody>
          <a:bodyPr>
            <a:normAutofit/>
          </a:bodyPr>
          <a:lstStyle/>
          <a:p>
            <a:pPr marL="0" indent="0">
              <a:buNone/>
            </a:pPr>
            <a:r>
              <a:rPr lang="ru-RU" sz="2000" dirty="0"/>
              <a:t>1. </a:t>
            </a:r>
            <a:r>
              <a:rPr lang="ru-RU" sz="2000" dirty="0">
                <a:latin typeface="Times New Roman" panose="02020603050405020304" pitchFamily="18" charset="0"/>
                <a:cs typeface="Times New Roman" panose="02020603050405020304" pitchFamily="18" charset="0"/>
              </a:rPr>
              <a:t>Обратный счёт «цепочкой»</a:t>
            </a:r>
          </a:p>
          <a:p>
            <a:pPr>
              <a:buNone/>
            </a:pPr>
            <a:r>
              <a:rPr lang="ru-RU" sz="2000" dirty="0">
                <a:latin typeface="Times New Roman" panose="02020603050405020304" pitchFamily="18" charset="0"/>
                <a:cs typeface="Times New Roman" panose="02020603050405020304" pitchFamily="18" charset="0"/>
              </a:rPr>
              <a:t> от 10 до 1;</a:t>
            </a:r>
          </a:p>
          <a:p>
            <a:pPr>
              <a:buNone/>
            </a:pPr>
            <a:r>
              <a:rPr lang="ru-RU" sz="2000" dirty="0">
                <a:latin typeface="Times New Roman" panose="02020603050405020304" pitchFamily="18" charset="0"/>
                <a:cs typeface="Times New Roman" panose="02020603050405020304" pitchFamily="18" charset="0"/>
              </a:rPr>
              <a:t>2.  Игра «Замки»</a:t>
            </a:r>
          </a:p>
        </p:txBody>
      </p:sp>
      <p:pic>
        <p:nvPicPr>
          <p:cNvPr id="4" name="Рисунок 3" descr="http://1-4.by/wp-content/uploads/2011/11/image0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081" y="815024"/>
            <a:ext cx="2162175" cy="1524000"/>
          </a:xfrm>
          <a:prstGeom prst="rect">
            <a:avLst/>
          </a:prstGeom>
          <a:noFill/>
          <a:ln>
            <a:noFill/>
          </a:ln>
        </p:spPr>
      </p:pic>
      <p:sp>
        <p:nvSpPr>
          <p:cNvPr id="5" name="TextBox 4"/>
          <p:cNvSpPr txBox="1"/>
          <p:nvPr/>
        </p:nvSpPr>
        <p:spPr>
          <a:xfrm>
            <a:off x="395536" y="2780039"/>
            <a:ext cx="7344816" cy="34778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dirty="0">
                <a:latin typeface="Times New Roman" panose="02020603050405020304" pitchFamily="18" charset="0"/>
                <a:cs typeface="Times New Roman" panose="02020603050405020304" pitchFamily="18" charset="0"/>
              </a:rPr>
              <a:t>Учитель предлагает назвать геометрические фигуры, которые использовал архитектор.</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Затем учащиеся называют цвета геометрических фигур, которые использованы при строительстве замка. А также отмечают иные различия строительных материалов: наличие круглых больших, круглых маленьких или квадратных маленьких окон: широких и узких прямоугольников.</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После такой подготовки учащимся предлагается побыть архитектором.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Первый юный архитектор должен рассказать всем, как построить левую башню.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jpeg"/>
          <p:cNvPicPr>
            <a:picLocks noGrp="1"/>
          </p:cNvPicPr>
          <p:nvPr>
            <p:ph idx="1"/>
          </p:nvPr>
        </p:nvPicPr>
        <p:blipFill rotWithShape="1">
          <a:blip r:embed="rId2" cstate="print"/>
          <a:srcRect t="52059" b="27012"/>
          <a:stretch>
            <a:fillRect/>
          </a:stretch>
        </p:blipFill>
        <p:spPr bwMode="auto">
          <a:xfrm>
            <a:off x="0" y="764704"/>
            <a:ext cx="8496944" cy="4396450"/>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7.jpeg"/>
          <p:cNvPicPr>
            <a:picLocks noGrp="1"/>
          </p:cNvPicPr>
          <p:nvPr>
            <p:ph idx="1"/>
          </p:nvPr>
        </p:nvPicPr>
        <p:blipFill rotWithShape="1">
          <a:blip r:embed="rId2" cstate="print"/>
          <a:srcRect t="25475" b="5522"/>
          <a:stretch>
            <a:fillRect/>
          </a:stretch>
        </p:blipFill>
        <p:spPr bwMode="auto">
          <a:xfrm>
            <a:off x="539552" y="764704"/>
            <a:ext cx="7776864" cy="5544616"/>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9.jpeg"/>
          <p:cNvPicPr>
            <a:picLocks noGrp="1"/>
          </p:cNvPicPr>
          <p:nvPr>
            <p:ph idx="1"/>
          </p:nvPr>
        </p:nvPicPr>
        <p:blipFill rotWithShape="1">
          <a:blip r:embed="rId2" cstate="print"/>
          <a:srcRect t="36785" b="13341"/>
          <a:stretch>
            <a:fillRect/>
          </a:stretch>
        </p:blipFill>
        <p:spPr bwMode="auto">
          <a:xfrm>
            <a:off x="395536" y="620688"/>
            <a:ext cx="7920880" cy="5393605"/>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1.jpeg"/>
          <p:cNvPicPr>
            <a:picLocks noGrp="1"/>
          </p:cNvPicPr>
          <p:nvPr>
            <p:ph idx="1"/>
          </p:nvPr>
        </p:nvPicPr>
        <p:blipFill rotWithShape="1">
          <a:blip r:embed="rId2" cstate="print"/>
          <a:srcRect t="45736" b="13893"/>
          <a:stretch>
            <a:fillRect/>
          </a:stretch>
        </p:blipFill>
        <p:spPr bwMode="auto">
          <a:xfrm>
            <a:off x="323528" y="476672"/>
            <a:ext cx="8136904" cy="5328592"/>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848872" cy="1008112"/>
          </a:xfrm>
        </p:spPr>
        <p:txBody>
          <a:bodyPr>
            <a:normAutofit/>
          </a:bodyPr>
          <a:lstStyle/>
          <a:p>
            <a:pPr algn="ctr"/>
            <a:r>
              <a:rPr lang="ru-RU" dirty="0"/>
              <a:t>Устный счет на уроках математики </a:t>
            </a:r>
          </a:p>
        </p:txBody>
      </p:sp>
      <p:sp>
        <p:nvSpPr>
          <p:cNvPr id="3" name="Содержимое 2"/>
          <p:cNvSpPr>
            <a:spLocks noGrp="1"/>
          </p:cNvSpPr>
          <p:nvPr>
            <p:ph idx="1"/>
          </p:nvPr>
        </p:nvSpPr>
        <p:spPr>
          <a:xfrm>
            <a:off x="107504" y="1272389"/>
            <a:ext cx="7848872" cy="4752528"/>
          </a:xfrm>
        </p:spPr>
        <p:txBody>
          <a:bodyPr>
            <a:normAutofit/>
          </a:bodyPr>
          <a:lstStyle/>
          <a:p>
            <a:r>
              <a:rPr lang="ru-RU" sz="2400" dirty="0">
                <a:latin typeface="Times New Roman" panose="02020603050405020304" pitchFamily="18" charset="0"/>
                <a:cs typeface="Times New Roman" panose="02020603050405020304" pitchFamily="18" charset="0"/>
              </a:rPr>
              <a:t>Вызывая интерес и прививая любовь к математике с помощью различных видов устных упражнений, учитель будет помогать ученикам активно действовать с учебным материалом, пробуждать у них стремление совершенствовать способы вычислений и решения задач, менее рациональные заменять более совершенными. А это - важнейшее условие сознательного усвоения материала и сопровождает ребёнка на всём пути обучения: от 1 класса и до успешной сдачи ЕГЭ.</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7825680" cy="1143000"/>
          </a:xfrm>
        </p:spPr>
        <p:txBody>
          <a:bodyPr>
            <a:normAutofit/>
          </a:bodyPr>
          <a:lstStyle/>
          <a:p>
            <a:pPr algn="ctr"/>
            <a:r>
              <a:rPr lang="ru-RU" dirty="0"/>
              <a:t>Устный счёт имеет свои задачи</a:t>
            </a:r>
          </a:p>
        </p:txBody>
      </p:sp>
      <p:sp>
        <p:nvSpPr>
          <p:cNvPr id="3" name="Содержимое 2"/>
          <p:cNvSpPr>
            <a:spLocks noGrp="1"/>
          </p:cNvSpPr>
          <p:nvPr>
            <p:ph idx="1"/>
          </p:nvPr>
        </p:nvSpPr>
        <p:spPr>
          <a:xfrm>
            <a:off x="395536" y="1475656"/>
            <a:ext cx="8748464" cy="5382344"/>
          </a:xfrm>
        </p:spPr>
        <p:txBody>
          <a:bodyPr>
            <a:normAutofit fontScale="32500" lnSpcReduction="20000"/>
          </a:bodyPr>
          <a:lstStyle/>
          <a:p>
            <a:r>
              <a:rPr lang="ru-RU" sz="9600" dirty="0">
                <a:latin typeface="Times New Roman" panose="02020603050405020304" pitchFamily="18" charset="0"/>
                <a:cs typeface="Times New Roman" panose="02020603050405020304" pitchFamily="18" charset="0"/>
              </a:rPr>
              <a:t>1) воспроизводство и корректировка определённых ЗУН учащихся, необходимых для их самостоятельной деятельности на уроке или осознанного восприятия объяснения учителя; </a:t>
            </a:r>
          </a:p>
          <a:p>
            <a:r>
              <a:rPr lang="ru-RU" sz="9600" dirty="0">
                <a:latin typeface="Times New Roman" panose="02020603050405020304" pitchFamily="18" charset="0"/>
                <a:cs typeface="Times New Roman" panose="02020603050405020304" pitchFamily="18" charset="0"/>
              </a:rPr>
              <a:t>2) контроль учителя за состоянием знаний учащихся;</a:t>
            </a:r>
          </a:p>
          <a:p>
            <a:r>
              <a:rPr lang="ru-RU" sz="9600" dirty="0">
                <a:latin typeface="Times New Roman" panose="02020603050405020304" pitchFamily="18" charset="0"/>
                <a:cs typeface="Times New Roman" panose="02020603050405020304" pitchFamily="18" charset="0"/>
              </a:rPr>
              <a:t>3) мониторинг психологического состояния класса;        </a:t>
            </a:r>
          </a:p>
          <a:p>
            <a:r>
              <a:rPr lang="ru-RU" sz="9600" dirty="0">
                <a:latin typeface="Times New Roman" panose="02020603050405020304" pitchFamily="18" charset="0"/>
                <a:cs typeface="Times New Roman" panose="02020603050405020304" pitchFamily="18" charset="0"/>
              </a:rPr>
              <a:t>4) психологическая подготовка учащихся к восприятию нового материала.  </a:t>
            </a:r>
            <a:r>
              <a:rPr lang="ru-RU" sz="6000" dirty="0"/>
              <a:t>        </a:t>
            </a:r>
            <a:r>
              <a:rPr lang="ru-RU" sz="2800" dirty="0"/>
              <a:t>         </a:t>
            </a:r>
            <a:r>
              <a:rPr lang="ru-RU" sz="2300" dirty="0"/>
              <a:t>                       </a:t>
            </a:r>
            <a:r>
              <a:rPr lang="ru-RU"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2 вида устного счета</a:t>
            </a:r>
          </a:p>
        </p:txBody>
      </p:sp>
      <p:sp>
        <p:nvSpPr>
          <p:cNvPr id="3" name="Содержимое 2"/>
          <p:cNvSpPr>
            <a:spLocks noGrp="1"/>
          </p:cNvSpPr>
          <p:nvPr>
            <p:ph idx="1"/>
          </p:nvPr>
        </p:nvSpPr>
        <p:spPr>
          <a:xfrm>
            <a:off x="251520" y="1628800"/>
            <a:ext cx="8712968" cy="5112568"/>
          </a:xfrm>
        </p:spPr>
        <p:txBody>
          <a:bodyPr>
            <a:normAutofit/>
          </a:bodyPr>
          <a:lstStyle/>
          <a:p>
            <a:r>
              <a:rPr lang="ru-RU" sz="2400" i="1" dirty="0"/>
              <a:t>Первый</a:t>
            </a:r>
            <a:r>
              <a:rPr lang="ru-RU" sz="2400" dirty="0"/>
              <a:t> – </a:t>
            </a:r>
            <a:r>
              <a:rPr lang="ru-RU" sz="2400" dirty="0">
                <a:latin typeface="Times New Roman" panose="02020603050405020304" pitchFamily="18" charset="0"/>
                <a:cs typeface="Times New Roman" panose="02020603050405020304" pitchFamily="18" charset="0"/>
              </a:rPr>
              <a:t>это тот, при котором учитель не только называет числа, с которыми надо оперировать, но и демонстрирует их учащимся каким-либо образом (записывает на доске, указывает по таблице,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пользуется различными таблицами с краткой записью содержания задач, с записью чисел, арифметических знаков, выражений</a:t>
            </a:r>
            <a:r>
              <a:rPr lang="ru-RU" sz="2400" dirty="0">
                <a:latin typeface="Times New Roman" panose="02020603050405020304" pitchFamily="18" charset="0"/>
                <a:cs typeface="Times New Roman" panose="02020603050405020304" pitchFamily="18" charset="0"/>
              </a:rPr>
              <a:t>)</a:t>
            </a:r>
          </a:p>
          <a:p>
            <a:r>
              <a:rPr lang="ru-RU" sz="2400" b="1" i="1" dirty="0"/>
              <a:t>Второй </a:t>
            </a:r>
            <a:r>
              <a:rPr lang="ru-RU" sz="2400" b="1" dirty="0"/>
              <a:t> </a:t>
            </a:r>
            <a:r>
              <a:rPr lang="ru-RU" sz="2400" dirty="0">
                <a:latin typeface="Times New Roman" panose="02020603050405020304" pitchFamily="18" charset="0"/>
                <a:cs typeface="Times New Roman" panose="02020603050405020304" pitchFamily="18" charset="0"/>
              </a:rPr>
              <a:t>вид устного счета, когда числа воспроизводятся только на слух.</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Цели  устного счёта</a:t>
            </a:r>
            <a:r>
              <a:rPr lang="ru-RU" dirty="0"/>
              <a:t> 	</a:t>
            </a:r>
            <a:br>
              <a:rPr lang="ru-RU" dirty="0"/>
            </a:br>
            <a:endParaRPr lang="ru-RU" dirty="0"/>
          </a:p>
        </p:txBody>
      </p:sp>
      <p:sp>
        <p:nvSpPr>
          <p:cNvPr id="3" name="Содержимое 2"/>
          <p:cNvSpPr>
            <a:spLocks noGrp="1"/>
          </p:cNvSpPr>
          <p:nvPr>
            <p:ph idx="1"/>
          </p:nvPr>
        </p:nvSpPr>
        <p:spPr>
          <a:xfrm>
            <a:off x="179512" y="1628800"/>
            <a:ext cx="7056784" cy="4896544"/>
          </a:xfrm>
        </p:spPr>
        <p:txBody>
          <a:bodyPr>
            <a:noAutofit/>
          </a:bodyPr>
          <a:lstStyle/>
          <a:p>
            <a:r>
              <a:rPr lang="ru-RU" sz="2400" b="1" dirty="0"/>
              <a:t>Целями </a:t>
            </a:r>
            <a:r>
              <a:rPr lang="ru-RU" sz="2400" dirty="0"/>
              <a:t> </a:t>
            </a:r>
            <a:r>
              <a:rPr lang="ru-RU" sz="2400" dirty="0">
                <a:latin typeface="Times New Roman" panose="02020603050405020304" pitchFamily="18" charset="0"/>
                <a:cs typeface="Times New Roman" panose="02020603050405020304" pitchFamily="18" charset="0"/>
              </a:rPr>
              <a:t>данного этапа урока можно определить следующее:</a:t>
            </a:r>
          </a:p>
          <a:p>
            <a:r>
              <a:rPr lang="ru-RU" sz="2400" dirty="0">
                <a:latin typeface="Times New Roman" panose="02020603050405020304" pitchFamily="18" charset="0"/>
                <a:cs typeface="Times New Roman" panose="02020603050405020304" pitchFamily="18" charset="0"/>
              </a:rPr>
              <a:t>1)достижение поставленных целей урока;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2)развитие вычислительных навыков;</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развитие математической культуры, речи;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умение обобщать и систематизировать, переносить полученные знания на новые задания.</a:t>
            </a:r>
          </a:p>
          <a:p>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Требования</a:t>
            </a:r>
            <a:r>
              <a:rPr lang="ru-RU" dirty="0"/>
              <a:t> </a:t>
            </a:r>
            <a:r>
              <a:rPr lang="ru-RU" b="1" dirty="0"/>
              <a:t> к проведению устного счёта</a:t>
            </a:r>
            <a:r>
              <a:rPr lang="ru-RU" dirty="0"/>
              <a:t/>
            </a:r>
            <a:br>
              <a:rPr lang="ru-RU" dirty="0"/>
            </a:br>
            <a:endParaRPr lang="ru-RU" dirty="0"/>
          </a:p>
        </p:txBody>
      </p:sp>
      <p:sp>
        <p:nvSpPr>
          <p:cNvPr id="3" name="Содержимое 2"/>
          <p:cNvSpPr>
            <a:spLocks noGrp="1"/>
          </p:cNvSpPr>
          <p:nvPr>
            <p:ph idx="1"/>
          </p:nvPr>
        </p:nvSpPr>
        <p:spPr>
          <a:xfrm>
            <a:off x="0" y="1700808"/>
            <a:ext cx="9144000" cy="5760640"/>
          </a:xfrm>
        </p:spPr>
        <p:txBody>
          <a:bodyPr>
            <a:noAutofit/>
          </a:bodyPr>
          <a:lstStyle/>
          <a:p>
            <a:pPr lvl="0"/>
            <a:r>
              <a:rPr lang="ru-RU" sz="2400" dirty="0">
                <a:latin typeface="Times New Roman" panose="02020603050405020304" pitchFamily="18" charset="0"/>
                <a:cs typeface="Times New Roman" panose="02020603050405020304" pitchFamily="18" charset="0"/>
              </a:rPr>
              <a:t>Упражнения для устного счета выбираются не случайно, а целенаправленно. </a:t>
            </a:r>
          </a:p>
          <a:p>
            <a:pPr lvl="0"/>
            <a:r>
              <a:rPr lang="ru-RU" sz="2400" dirty="0">
                <a:latin typeface="Times New Roman" panose="02020603050405020304" pitchFamily="18" charset="0"/>
                <a:cs typeface="Times New Roman" panose="02020603050405020304" pitchFamily="18" charset="0"/>
              </a:rPr>
              <a:t>Задания должны быть разнообразными, предлагаемые задачи не должны быть легкими, но и не должны быть «громоздкими». </a:t>
            </a:r>
          </a:p>
          <a:p>
            <a:pPr lvl="0"/>
            <a:r>
              <a:rPr lang="ru-RU" sz="2400" dirty="0">
                <a:latin typeface="Times New Roman" panose="02020603050405020304" pitchFamily="18" charset="0"/>
                <a:cs typeface="Times New Roman" panose="02020603050405020304" pitchFamily="18" charset="0"/>
              </a:rPr>
              <a:t>Тексты упражнений, чертежей и записей, если требуется, должны быть приготовлены заранее. </a:t>
            </a:r>
          </a:p>
          <a:p>
            <a:pPr lvl="0"/>
            <a:r>
              <a:rPr lang="ru-RU" sz="2400" dirty="0">
                <a:latin typeface="Times New Roman" panose="02020603050405020304" pitchFamily="18" charset="0"/>
                <a:cs typeface="Times New Roman" panose="02020603050405020304" pitchFamily="18" charset="0"/>
              </a:rPr>
              <a:t>К устному счету должны привлекаться все ученики. </a:t>
            </a:r>
          </a:p>
          <a:p>
            <a:pPr lvl="0"/>
            <a:r>
              <a:rPr lang="ru-RU" sz="2400" dirty="0">
                <a:latin typeface="Times New Roman" panose="02020603050405020304" pitchFamily="18" charset="0"/>
                <a:cs typeface="Times New Roman" panose="02020603050405020304" pitchFamily="18" charset="0"/>
              </a:rPr>
              <a:t>При проведении устного счета должны быть продуманы критерии оценки (поощрение). </a:t>
            </a:r>
          </a:p>
          <a:p>
            <a:endParaRPr lang="ru-RU" sz="2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299" y="621313"/>
            <a:ext cx="6552728" cy="4154984"/>
          </a:xfrm>
          <a:prstGeom prst="rect">
            <a:avLst/>
          </a:prstGeom>
          <a:noFill/>
        </p:spPr>
        <p:txBody>
          <a:bodyPr wrap="square">
            <a:spAutoFit/>
          </a:bodyPr>
          <a:lstStyle/>
          <a:p>
            <a:r>
              <a:rPr lang="ru-RU" sz="2400" b="0" i="0" dirty="0">
                <a:solidFill>
                  <a:srgbClr val="000000"/>
                </a:solidFill>
                <a:effectLst/>
                <a:latin typeface="Times New Roman, serif"/>
              </a:rPr>
              <a:t>Понятие «интерактивный» произошло от слова «</a:t>
            </a:r>
            <a:r>
              <a:rPr lang="ru-RU" sz="2400" b="0" i="0" dirty="0" err="1">
                <a:solidFill>
                  <a:srgbClr val="000000"/>
                </a:solidFill>
                <a:effectLst/>
                <a:latin typeface="Times New Roman, serif"/>
              </a:rPr>
              <a:t>Inter</a:t>
            </a:r>
            <a:r>
              <a:rPr lang="ru-RU" sz="2400" b="0" i="0" dirty="0">
                <a:solidFill>
                  <a:srgbClr val="000000"/>
                </a:solidFill>
                <a:effectLst/>
                <a:latin typeface="Times New Roman, serif"/>
              </a:rPr>
              <a:t>» – </a:t>
            </a:r>
            <a:r>
              <a:rPr lang="ru-RU" sz="2400" b="1" i="0" dirty="0">
                <a:solidFill>
                  <a:srgbClr val="000000"/>
                </a:solidFill>
                <a:effectLst/>
                <a:latin typeface="Times New Roman, serif"/>
              </a:rPr>
              <a:t>«взаимный</a:t>
            </a:r>
            <a:r>
              <a:rPr lang="ru-RU" sz="2400" b="0" i="0" dirty="0">
                <a:solidFill>
                  <a:srgbClr val="000000"/>
                </a:solidFill>
                <a:effectLst/>
                <a:latin typeface="Times New Roman, serif"/>
              </a:rPr>
              <a:t>», «</a:t>
            </a:r>
            <a:r>
              <a:rPr lang="ru-RU" sz="2400" b="0" i="0" dirty="0" err="1">
                <a:solidFill>
                  <a:srgbClr val="000000"/>
                </a:solidFill>
                <a:effectLst/>
                <a:latin typeface="Times New Roman, serif"/>
              </a:rPr>
              <a:t>act</a:t>
            </a:r>
            <a:r>
              <a:rPr lang="ru-RU" sz="2400" b="0" i="0" dirty="0">
                <a:solidFill>
                  <a:srgbClr val="000000"/>
                </a:solidFill>
                <a:effectLst/>
                <a:latin typeface="Times New Roman, serif"/>
              </a:rPr>
              <a:t>» – </a:t>
            </a:r>
            <a:r>
              <a:rPr lang="ru-RU" sz="2400" b="1" i="0" dirty="0">
                <a:solidFill>
                  <a:srgbClr val="000000"/>
                </a:solidFill>
                <a:effectLst/>
                <a:latin typeface="Times New Roman, serif"/>
              </a:rPr>
              <a:t>действовать</a:t>
            </a:r>
            <a:r>
              <a:rPr lang="ru-RU" sz="2400" b="0" i="0" dirty="0">
                <a:solidFill>
                  <a:srgbClr val="000000"/>
                </a:solidFill>
                <a:effectLst/>
                <a:latin typeface="Times New Roman, serif"/>
              </a:rPr>
              <a:t>. И  интерактивный – означает способность взаимодействовать или находится в режиме беседы, диалога с кем-то (педагог- учащийся, учащийся – учащийся, </a:t>
            </a:r>
            <a:r>
              <a:rPr lang="ru-RU" sz="2400" dirty="0">
                <a:solidFill>
                  <a:srgbClr val="000000"/>
                </a:solidFill>
                <a:latin typeface="Times New Roman" panose="02020603050405020304" pitchFamily="18" charset="0"/>
              </a:rPr>
              <a:t>п</a:t>
            </a:r>
            <a:r>
              <a:rPr lang="ru-RU" sz="2400" b="0" i="0" dirty="0">
                <a:solidFill>
                  <a:srgbClr val="000000"/>
                </a:solidFill>
                <a:effectLst/>
                <a:latin typeface="Times New Roman" panose="02020603050405020304" pitchFamily="18" charset="0"/>
              </a:rPr>
              <a:t>ри этом учитель и ученик - равноправные, равнозначные субъекты обучения.</a:t>
            </a:r>
            <a:r>
              <a:rPr lang="ru-RU" sz="2400" b="0" i="0" dirty="0">
                <a:solidFill>
                  <a:srgbClr val="000000"/>
                </a:solidFill>
                <a:effectLst/>
                <a:latin typeface="Times New Roman, serif"/>
              </a:rPr>
              <a:t>), т.е. интерактивные методы и приемы обучения предполагают широкое взаимодействие детей не только с педагогом, но и одноклассниками, одногруппниками. </a:t>
            </a:r>
            <a:endParaRPr lang="ru-R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599" y="980728"/>
            <a:ext cx="6347714" cy="5060635"/>
          </a:xfrm>
        </p:spPr>
        <p:txBody>
          <a:bodyPr/>
          <a:lstStyle/>
          <a:p>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Цель интерактивного обучения</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 создание комфортных условий обучения, при которых ученик чувствует свою успешность, свое интеллектуальное совершенство, что делает продуктивным сам образовательный процесс.</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599" y="548680"/>
            <a:ext cx="6347714" cy="5492683"/>
          </a:xfrm>
        </p:spPr>
        <p:txBody>
          <a:bodyPr>
            <a:normAutofit/>
          </a:bodyPr>
          <a:lstStyle/>
          <a:p>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Применение интерактивного обучения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осуществляется путем использования фронтальных и групповых форм организации учебной деятельности, интерактивных игр и методов, способствующих обучению умению дискутировать</a:t>
            </a:r>
          </a:p>
          <a:p>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К фронтальным интерактивным методам</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относятся такие, которые предусматривают одновременную совместную работу всего класса. Это – обсуждение проблемы в общем кругу:  «Незаконченные предложения», «Мозговой штурм»...</a:t>
            </a:r>
          </a:p>
          <a:p>
            <a:pPr>
              <a:lnSpc>
                <a:spcPct val="115000"/>
              </a:lnSpc>
              <a:spcAft>
                <a:spcPts val="1000"/>
              </a:spcAft>
            </a:pPr>
            <a:r>
              <a:rPr lang="ru-RU"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Групповая учебная деятельность</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 это форма организации обучения в малых группах. Такое обучение открывает для обучающихся возможности сотрудничества со сверстниками, дает возможность реализовать природное стремление каждого человека к общению. К групповому обучению можно отнести работу в парах, работу в малых группах.</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748464" cy="1503040"/>
          </a:xfrm>
        </p:spPr>
        <p:txBody>
          <a:bodyPr>
            <a:normAutofit fontScale="90000"/>
          </a:bodyPr>
          <a:lstStyle/>
          <a:p>
            <a:pPr algn="ctr"/>
            <a:r>
              <a:rPr lang="ru-RU" b="1" dirty="0"/>
              <a:t>Виды упражнений для устных вычислений</a:t>
            </a:r>
            <a:r>
              <a:rPr lang="ru-RU" dirty="0"/>
              <a:t/>
            </a:r>
            <a:br>
              <a:rPr lang="ru-RU" dirty="0"/>
            </a:br>
            <a:endParaRPr lang="ru-RU" dirty="0"/>
          </a:p>
        </p:txBody>
      </p:sp>
      <p:sp>
        <p:nvSpPr>
          <p:cNvPr id="3" name="Содержимое 2"/>
          <p:cNvSpPr>
            <a:spLocks noGrp="1"/>
          </p:cNvSpPr>
          <p:nvPr>
            <p:ph idx="1"/>
          </p:nvPr>
        </p:nvSpPr>
        <p:spPr>
          <a:xfrm>
            <a:off x="179512" y="764704"/>
            <a:ext cx="8964488" cy="5976664"/>
          </a:xfrm>
        </p:spPr>
        <p:txBody>
          <a:bodyPr>
            <a:normAutofit fontScale="25000" lnSpcReduction="20000"/>
          </a:bodyPr>
          <a:lstStyle/>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Задачи в стихах</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Дидактические игры</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Цепочка числовых выражений, значение которых надо найти</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Составление задач</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Составление примеров</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Вопрос-ответ (учитель-ученик)</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Вопрос-ответ (ученик-ученик)</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Задачи со сказочными сюжетами</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Таблица умножения в стихах и картинках</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Восстанови пропущенные цифры</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Составление и решение задач по рисунку</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Составление и решение задач по схеме</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Мозговой штурм</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Разминка</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Создание проблемных ситуаций</a:t>
            </a:r>
            <a:endParaRPr lang="ru-RU"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ru-RU" sz="6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6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sz="2400" dirty="0"/>
          </a:p>
        </p:txBody>
      </p:sp>
    </p:spTree>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TotalTime>
  <Words>601</Words>
  <Application>Microsoft Office PowerPoint</Application>
  <PresentationFormat>Экран (4:3)</PresentationFormat>
  <Paragraphs>64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Формирование навыков устного счёта путём применения интерактивных методов и форм обучения на уроках в начальных классах   Выполнила :    Орлова Людмила Викторовна                                                                          учитель начальных классов                                                                             высшей  квалификационной                                                  категории МБОУ «Губернаторского лицея №101  им. Ю.И. Латышева» г. Ульяновск</vt:lpstr>
      <vt:lpstr>Устный счёт имеет свои задачи</vt:lpstr>
      <vt:lpstr>2 вида устного счета</vt:lpstr>
      <vt:lpstr>Цели  устного счёта   </vt:lpstr>
      <vt:lpstr>Требования  к проведению устного счёта </vt:lpstr>
      <vt:lpstr>Презентация PowerPoint</vt:lpstr>
      <vt:lpstr>Презентация PowerPoint</vt:lpstr>
      <vt:lpstr>Презентация PowerPoint</vt:lpstr>
      <vt:lpstr>Виды упражнений для устных вычислений </vt:lpstr>
      <vt:lpstr>: “Классификация предметов по двум свойствам”. </vt:lpstr>
      <vt:lpstr>“Временные представления”.</vt:lpstr>
      <vt:lpstr>“Количественный счёт от 1 до 20″. </vt:lpstr>
      <vt:lpstr>Презентация PowerPoint</vt:lpstr>
      <vt:lpstr>Презентация PowerPoint</vt:lpstr>
      <vt:lpstr>Презентация PowerPoint</vt:lpstr>
      <vt:lpstr>Презентация PowerPoint</vt:lpstr>
      <vt:lpstr>Устный счет на уроках математики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Anry Only</cp:lastModifiedBy>
  <cp:revision>28</cp:revision>
  <dcterms:created xsi:type="dcterms:W3CDTF">2012-04-14T08:56:00Z</dcterms:created>
  <dcterms:modified xsi:type="dcterms:W3CDTF">2024-09-26T15:06:39Z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2EB121F9EDFF4455B82EA53BBCE8359A</vt:lpwstr>
  </property>
</Properties>
</file>