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92" r:id="rId4"/>
    <p:sldId id="29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86" r:id="rId13"/>
    <p:sldId id="287" r:id="rId14"/>
    <p:sldId id="264" r:id="rId15"/>
    <p:sldId id="265" r:id="rId16"/>
    <p:sldId id="288" r:id="rId17"/>
    <p:sldId id="266" r:id="rId18"/>
    <p:sldId id="267" r:id="rId19"/>
    <p:sldId id="305" r:id="rId20"/>
    <p:sldId id="268" r:id="rId21"/>
    <p:sldId id="269" r:id="rId22"/>
    <p:sldId id="270" r:id="rId23"/>
    <p:sldId id="290" r:id="rId24"/>
    <p:sldId id="271" r:id="rId25"/>
    <p:sldId id="289" r:id="rId26"/>
    <p:sldId id="272" r:id="rId27"/>
    <p:sldId id="273" r:id="rId28"/>
    <p:sldId id="301" r:id="rId29"/>
    <p:sldId id="304" r:id="rId30"/>
    <p:sldId id="302" r:id="rId31"/>
    <p:sldId id="300" r:id="rId32"/>
    <p:sldId id="303" r:id="rId33"/>
    <p:sldId id="284" r:id="rId34"/>
    <p:sldId id="281" r:id="rId35"/>
    <p:sldId id="280" r:id="rId36"/>
    <p:sldId id="279" r:id="rId37"/>
    <p:sldId id="294" r:id="rId38"/>
    <p:sldId id="278" r:id="rId39"/>
    <p:sldId id="276" r:id="rId40"/>
    <p:sldId id="283" r:id="rId41"/>
    <p:sldId id="27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0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12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5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" y="-13435"/>
            <a:ext cx="4765521" cy="6902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24855"/>
            <a:ext cx="6995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Валентин Катаев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1052736"/>
            <a:ext cx="3612759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Сын полка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432435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Война! Твой страшный след</a:t>
            </a:r>
          </a:p>
          <a:p>
            <a:r>
              <a:rPr lang="ru-RU" sz="2400" dirty="0"/>
              <a:t> Живёт в архивах пыльных,</a:t>
            </a:r>
          </a:p>
          <a:p>
            <a:r>
              <a:rPr lang="ru-RU" sz="2400" dirty="0"/>
              <a:t> В полотнищах побед</a:t>
            </a:r>
          </a:p>
          <a:p>
            <a:r>
              <a:rPr lang="ru-RU" sz="2400" dirty="0"/>
              <a:t> И в нашумевших фильмах.</a:t>
            </a:r>
          </a:p>
          <a:p>
            <a:r>
              <a:rPr lang="ru-RU" sz="2400" dirty="0"/>
              <a:t> Война! Твой горький след —</a:t>
            </a:r>
          </a:p>
          <a:p>
            <a:r>
              <a:rPr lang="ru-RU" sz="2400" dirty="0"/>
              <a:t> И в книгах, что на полках.</a:t>
            </a:r>
          </a:p>
        </p:txBody>
      </p:sp>
    </p:spTree>
    <p:extLst>
      <p:ext uri="{BB962C8B-B14F-4D97-AF65-F5344CB8AC3E}">
        <p14:creationId xmlns:p14="http://schemas.microsoft.com/office/powerpoint/2010/main" val="38578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3" b="7559"/>
          <a:stretch/>
        </p:blipFill>
        <p:spPr bwMode="auto">
          <a:xfrm>
            <a:off x="3187892" y="-38721"/>
            <a:ext cx="5848604" cy="6896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911" y="764704"/>
            <a:ext cx="3280767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Капитан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Енакиев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не мог оставить мальчика на батарее.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Узнав о Ване,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он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вспомнил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свою семью. Его мать, жена и маленький сын погибли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 1941 году, в самом начале войны.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Капитан решил отправить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Ваню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 тыл. </a:t>
            </a:r>
          </a:p>
        </p:txBody>
      </p:sp>
    </p:spTree>
    <p:extLst>
      <p:ext uri="{BB962C8B-B14F-4D97-AF65-F5344CB8AC3E}">
        <p14:creationId xmlns:p14="http://schemas.microsoft.com/office/powerpoint/2010/main" val="36110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0" y="1291577"/>
            <a:ext cx="8242975" cy="5521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3999" cy="29546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Отвезти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Ваню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 детский приёмник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поручили разведчику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Биденко, который считался самым опытным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на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батарее. Биденко отсутствовал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сутки. Наконец,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ефрейтор явился хмурый и молчаливый. После многочисленных расспросов он признался, что Ваня от него убежал. Подробности этого «беспримерного» побега стали известны только через некоторое время.</a:t>
            </a:r>
          </a:p>
          <a:p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094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809044"/>
            <a:ext cx="4139951" cy="48936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 первый раз Ваня сбежал от ефрейтора, на полном ходу «сиганув» через высокий борт грузовика. Биденко нашёл мальчика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только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 вечеру. Ваня не бегал от ефрейтора по лесу, а просто забрался на высокое дерево. Так бы разведчик и не нашёл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беглеца,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если бы букварь из Ваниной рваной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сумки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не упал прямо ему на голову.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b="6594"/>
          <a:stretch/>
        </p:blipFill>
        <p:spPr bwMode="auto">
          <a:xfrm>
            <a:off x="4139951" y="23069"/>
            <a:ext cx="4942047" cy="6834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7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8" b="4178"/>
          <a:stretch/>
        </p:blipFill>
        <p:spPr bwMode="auto">
          <a:xfrm>
            <a:off x="71679" y="1844824"/>
            <a:ext cx="8994613" cy="501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164"/>
            <a:ext cx="9143999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Биденко сел с Ваней в другой попутный  грузовик и привязал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 руке мальчика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верёвку. Другой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ее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конец он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крепко зажал в кулаке. Время от времени Биденко просыпался и подёргивал за верёвку, но мальчик крепко спал и не откликался.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под утро выяснилось, что верёвка была привязана не к руке Вани, а к сапогу толстой, пожилой женщины — военного хирурга, которая тоже ехала в грузовике. </a:t>
            </a:r>
          </a:p>
        </p:txBody>
      </p:sp>
    </p:spTree>
    <p:extLst>
      <p:ext uri="{BB962C8B-B14F-4D97-AF65-F5344CB8AC3E}">
        <p14:creationId xmlns:p14="http://schemas.microsoft.com/office/powerpoint/2010/main" val="244024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4176464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Ваня же двое суток бродил «по каким-то 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военным </a:t>
            </a:r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дорогам и частям, по сожжённым деревням» в поисках заветной палатки разведчиков. То, что его отослали в тыл, казалось мальчику недоразумением, 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надо найти </a:t>
            </a:r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того самого капитана 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Енакиева и всё объяснить. </a:t>
            </a:r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И нашёл. Не ведая, что говорит с самим капитаном, 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Ваня рассказал </a:t>
            </a:r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ему, как сбежал от Биденко, и пожаловался, что строгий командир 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не </a:t>
            </a:r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хочет принимать его в «сыновья». Капитан и привёз мальчика обратно к 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разведчикам.</a:t>
            </a:r>
            <a:endParaRPr lang="ru-RU" sz="2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70" y="-1"/>
            <a:ext cx="504063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49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21154" b="29487"/>
          <a:stretch/>
        </p:blipFill>
        <p:spPr bwMode="auto">
          <a:xfrm>
            <a:off x="650395" y="252958"/>
            <a:ext cx="7887741" cy="6530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3866" y="3845"/>
            <a:ext cx="72008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Так Ваня Солнцев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поселился у разведчиков. </a:t>
            </a:r>
          </a:p>
        </p:txBody>
      </p:sp>
    </p:spTree>
    <p:extLst>
      <p:ext uri="{BB962C8B-B14F-4D97-AF65-F5344CB8AC3E}">
        <p14:creationId xmlns:p14="http://schemas.microsoft.com/office/powerpoint/2010/main" val="11557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015"/>
            <a:ext cx="9144000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Вскоре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они получили задание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: перед боем разведать расположение немецких резервов и найти хорошие позиции для огневых взводов. Без ведома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капитана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разведчики решили взять с собой Ваню, благо обмундирования он ещё не получил, и все ещё напоминал пастушонка. Ваня хорошо знал эту местность и должен был послужить проводником, однако не прошло и нескольких часов, как мальчик пропал.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25308" r="6328" b="13473"/>
          <a:stretch/>
        </p:blipFill>
        <p:spPr bwMode="auto">
          <a:xfrm>
            <a:off x="35928" y="2564905"/>
            <a:ext cx="9032987" cy="429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1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486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 Ваня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решил проявить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инициативу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и сам отметил мосты и броды небольшой реки. Карту он рисовал в своём старом букваре. За этим занятием его и поймали немцы.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0" y="1124744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2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Плохо бы пришлось мальчику, если бы наши войска не начали наступление.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t="16829"/>
          <a:stretch/>
        </p:blipFill>
        <p:spPr bwMode="auto">
          <a:xfrm>
            <a:off x="1357861" y="830997"/>
            <a:ext cx="6400789" cy="6018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4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26656" cy="5693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3600" b="10060"/>
          <a:stretch/>
        </p:blipFill>
        <p:spPr bwMode="auto">
          <a:xfrm>
            <a:off x="5246201" y="4221088"/>
            <a:ext cx="3766259" cy="2490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438107" cy="2464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5610" y="188640"/>
            <a:ext cx="5490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Спешно отступая, немцы забыли о юном шпионе, и Ваня снова попал к своим.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08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5902" r="48281"/>
          <a:stretch/>
        </p:blipFill>
        <p:spPr bwMode="auto">
          <a:xfrm rot="21212655">
            <a:off x="595419" y="270874"/>
            <a:ext cx="3038475" cy="402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156">
            <a:off x="5681332" y="216099"/>
            <a:ext cx="324802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10773" r="10364" b="9116"/>
          <a:stretch/>
        </p:blipFill>
        <p:spPr bwMode="auto">
          <a:xfrm rot="466647">
            <a:off x="5588638" y="2695873"/>
            <a:ext cx="2884513" cy="351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18"/>
          <a:stretch/>
        </p:blipFill>
        <p:spPr bwMode="auto">
          <a:xfrm rot="21124779">
            <a:off x="483181" y="2648702"/>
            <a:ext cx="3563888" cy="3609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r="20584" b="17000"/>
          <a:stretch/>
        </p:blipFill>
        <p:spPr bwMode="auto">
          <a:xfrm>
            <a:off x="3173834" y="108971"/>
            <a:ext cx="2943225" cy="3551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07503" y="4869160"/>
            <a:ext cx="8784976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Написанная в 1944, изданная в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победном 1945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, эта книга сразу стала необыкновенно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популярной. Не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потому что о войне и приключениях, а потому что о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жизни… О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жизни тысяч мальчишек и девчонок, воевавших рядом со взрослыми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.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294">
            <a:off x="264324" y="268405"/>
            <a:ext cx="31242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008" y="3397055"/>
            <a:ext cx="3275856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После этого происшествия Ваню вымыли в бане, подстригли, выдали обмундирование и «поставили на полное довольствие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». Так Ваня Солнцев стал «сыном полка». 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8250"/>
            <a:ext cx="5544616" cy="6745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84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08" y="1368680"/>
            <a:ext cx="4211960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Ваню приставили запасным номером к первому орудию первого взвода.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Артиллеристы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уже все знали о мальчике и охотно приняли его в свою тесную семью. Этот орудийный расчёт был знаменит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искуснейшим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наводчиком Ковалевым, Героем Советского Союза.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r="5728" b="3954"/>
          <a:stretch/>
        </p:blipFill>
        <p:spPr bwMode="auto">
          <a:xfrm>
            <a:off x="4283968" y="188640"/>
            <a:ext cx="4657344" cy="651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11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498"/>
            <a:ext cx="3707904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Между тем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война продолжалась. Дивизия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Енакиева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столкнулась в бою со свежими силами фашистов.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Капитан приказал первому взводу своей батареи передвинуться вперёд и прикрыть фланги пехоты.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 вскоре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капитан и сам присоединился к расчёту первого орудия, которое оказалось в самом эпицентре боя. Немцы отступали, и первое орудие перемещалось все дальше.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5854" r="2997" b="5410"/>
          <a:stretch/>
        </p:blipFill>
        <p:spPr bwMode="auto">
          <a:xfrm>
            <a:off x="4119470" y="116632"/>
            <a:ext cx="4919625" cy="6646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197" y="246702"/>
            <a:ext cx="383435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Неожиданно в бой вступили немецкие танки.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апитан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Енакиев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вспомнил о Ване и попытался отослать мальчика в тыл, но тот наотрез отказался. Тогда капитан пошёл на хитрость. Он что-то написал на клочке бумаги, вложил записку в конверт и велел Ване отнести послание начальнику штаба, на командный пункт дивизиона.</a:t>
            </a:r>
          </a:p>
          <a:p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r="4000"/>
          <a:stretch/>
        </p:blipFill>
        <p:spPr bwMode="auto">
          <a:xfrm>
            <a:off x="4406804" y="143372"/>
            <a:ext cx="4548210" cy="6381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8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41" y="275164"/>
            <a:ext cx="914400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Доставив пакет, Ваня вернулся назад. Он не знал, что все уже кончено — немцы продолжали наседать, и капитан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Енакиев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«вызвал огонь батарей дивизиона на себя». Погиб весь расчёт первого орудия, в том числе и капитан.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34" y="2060848"/>
            <a:ext cx="6572250" cy="4600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187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Перед гибелью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Енакиев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успел написать письмо, в котором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просил похоронить его в родной земле и позаботиться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 Ване, сделать из него хорошего солдата и достойного офицера.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" y="1218516"/>
            <a:ext cx="9128354" cy="507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8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861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Просьбу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Енакиева выполнили. После торжественных похорон ефрейтор Биденко отвёз Ваню Солнцева на учёбу в суворовское училище одного старинного русского города.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40768"/>
            <a:ext cx="6421789" cy="513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783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996"/>
            <a:ext cx="7920880" cy="5767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5060" y="5517232"/>
            <a:ext cx="5114542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7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Викторина:</a:t>
            </a:r>
            <a:endParaRPr lang="ru-RU" sz="7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22538"/>
            <a:ext cx="716708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 каком году впервые была издана повесть В. Катаева «Сын полка»?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340768"/>
            <a:ext cx="3295822" cy="5092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9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32063"/>
            <a:ext cx="8528279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Кто был прообразом, прототипом главного героя повести?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013">
            <a:off x="765795" y="1585576"/>
            <a:ext cx="3361556" cy="480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553">
            <a:off x="5100139" y="1972061"/>
            <a:ext cx="3096344" cy="3473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16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3" y="116632"/>
            <a:ext cx="6076825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Одним из прототипов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главного героя «Сына полка» был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реальный мальчишка: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Исаак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Раков</a:t>
            </a:r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-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Солнцев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,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воевавший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8-м гвардейском артиллерийском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полку с 1942 года до самой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Победы.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Ванькой прозвали его артиллеристы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.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Он участвовал 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 боях на Курской дуге,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где получил 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свой первый орден – Красную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Звезду, в 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освобождении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Чехословакии. Но 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и после победы над Германией военная служба рядового </a:t>
            </a:r>
            <a:r>
              <a:rPr lang="ru-RU" altLang="ru-RU" sz="2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Ракова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-Солнцева 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не закончилась. В составе гвардейского артполка он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воевал против 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Японии. Во время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войны Иван-Исаак 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получил 12 ранений и контузию, которая отразилась на его слухе. Демобилизовался в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1951-м.</a:t>
            </a:r>
          </a:p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Умер в 2006 году на Украине в возрасте 76 лет. 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" name="Рисунок 2" descr="image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29" y="620688"/>
            <a:ext cx="2736304" cy="390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6351"/>
          <a:stretch/>
        </p:blipFill>
        <p:spPr bwMode="auto">
          <a:xfrm rot="1489201">
            <a:off x="6230522" y="4048046"/>
            <a:ext cx="2402703" cy="2192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6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0648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Чем занимался В. Катаев во время Великой Отечественной войны?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14755"/>
            <a:ext cx="6336704" cy="487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841427" y="6084965"/>
            <a:ext cx="305923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Валентин Петрович </a:t>
            </a:r>
          </a:p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Катаев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83768" y="1700808"/>
            <a:ext cx="2016223" cy="17281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4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4375"/>
          <a:stretch/>
        </p:blipFill>
        <p:spPr bwMode="auto">
          <a:xfrm rot="494874">
            <a:off x="3657336" y="2695302"/>
            <a:ext cx="2348982" cy="3479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07504" y="980728"/>
            <a:ext cx="878497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Почему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сначала Ваня недоверчиво относится к людям?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021591"/>
            <a:ext cx="878497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Что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такое тыл? Чем он отличается от фронта?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901" y="2708920"/>
            <a:ext cx="871296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Почему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Ваня не хотел уезжать от разведчиков?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97521"/>
            <a:ext cx="878497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Каким образом разведчики нашли Ваню Солнцева?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3019">
            <a:off x="322370" y="3429071"/>
            <a:ext cx="309634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89" y="3573016"/>
            <a:ext cx="3187856" cy="2952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260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" r="2277" b="5206"/>
          <a:stretch/>
        </p:blipFill>
        <p:spPr bwMode="auto">
          <a:xfrm>
            <a:off x="4571999" y="1531077"/>
            <a:ext cx="4248472" cy="5172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896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Как Ваня сбежал от Биденко в первый раз? Во второй раз?</a:t>
            </a: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Как смог вернутся обратно к «своим» разведчикам?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2820" y="1916832"/>
            <a:ext cx="4554412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Почему капитан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Енакиев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хотел отправить мальчика в тыл?</a:t>
            </a:r>
          </a:p>
          <a:p>
            <a:endParaRPr lang="ru-RU" sz="28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Почему же всё-таки оставил в части?</a:t>
            </a:r>
          </a:p>
          <a:p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Почему именно у разведчиков?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00"/>
          <a:stretch/>
        </p:blipFill>
        <p:spPr bwMode="auto">
          <a:xfrm>
            <a:off x="4293845" y="404662"/>
            <a:ext cx="4850155" cy="6381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14" y="260648"/>
            <a:ext cx="4855418" cy="64017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hangingPunct="0"/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Что 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должен был делать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Ваня в своей первой разведке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?</a:t>
            </a:r>
          </a:p>
          <a:p>
            <a:pPr hangingPunct="0"/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hangingPunct="0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 он что делал? Почему?</a:t>
            </a:r>
          </a:p>
          <a:p>
            <a:pPr hangingPunct="0"/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hangingPunct="0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Чем это для него закончилось?</a:t>
            </a:r>
          </a:p>
          <a:p>
            <a:pPr hangingPunct="0"/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hangingPunct="0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Как вы думаете, немцы догадались, чем занимался мальчик? А как догадались?</a:t>
            </a:r>
          </a:p>
          <a:p>
            <a:pPr hangingPunct="0"/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hangingPunct="0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Что могло произойти с Ваней в плену?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hangingPunct="0"/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3189"/>
            <a:ext cx="4047412" cy="65556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Что чувствовал Ваня, когда попал в плен? </a:t>
            </a:r>
          </a:p>
          <a:p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 разведчики? </a:t>
            </a:r>
          </a:p>
          <a:p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 капитан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Енакиев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?</a:t>
            </a:r>
          </a:p>
          <a:p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Как освободили Ваню?</a:t>
            </a:r>
          </a:p>
          <a:p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Почему после этой истории капитан не отправил всё же мальчика в тыл, </a:t>
            </a:r>
          </a:p>
          <a:p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а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перевёл к артиллеристам?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6" r="19315" b="26234"/>
          <a:stretch/>
        </p:blipFill>
        <p:spPr bwMode="auto">
          <a:xfrm>
            <a:off x="3707904" y="453469"/>
            <a:ext cx="5366488" cy="5668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07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36334" r="17778" b="25833"/>
          <a:stretch/>
        </p:blipFill>
        <p:spPr bwMode="auto">
          <a:xfrm>
            <a:off x="1619672" y="1563341"/>
            <a:ext cx="6192688" cy="5206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928992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«Пошла царица полей в атаку, – сказал Кузьма Горбунов. – Сейчас бог войны будет ей подпевать». О каких войсках говорил разведчик?</a:t>
            </a:r>
            <a:r>
              <a:rPr lang="ru-RU" sz="28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endParaRPr lang="en-US" sz="28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2263"/>
            <a:ext cx="8928992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Что 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поразило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воображение 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мальчика, когда его отправили к артиллеристам,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что помогло 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Ване пережить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разлуку с разведчиками?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91" y="1998145"/>
            <a:ext cx="7269420" cy="4813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843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4782" r="51137" b="9693"/>
          <a:stretch/>
        </p:blipFill>
        <p:spPr bwMode="auto">
          <a:xfrm>
            <a:off x="4024740" y="188640"/>
            <a:ext cx="4939748" cy="6533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332093"/>
            <a:ext cx="3845228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Чем, а точнее, кем было знаменито первое орудие, куда отправили служить Ваню?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25" b="12167"/>
          <a:stretch/>
        </p:blipFill>
        <p:spPr bwMode="auto">
          <a:xfrm>
            <a:off x="3491880" y="165624"/>
            <a:ext cx="5441909" cy="6532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95" y="585076"/>
            <a:ext cx="3963516" cy="6124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hangingPunct="0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Почему во время боя капитан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Енакиев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решил отправить Ваню с передовой?</a:t>
            </a:r>
          </a:p>
          <a:p>
            <a:pPr hangingPunct="0"/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hangingPunct="0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Как  ему это удалось?</a:t>
            </a:r>
          </a:p>
          <a:p>
            <a:pPr hangingPunct="0"/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hangingPunct="0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Почему пришлось прибегнуть к хитрости? </a:t>
            </a:r>
          </a:p>
          <a:p>
            <a:pPr hangingPunct="0"/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hangingPunct="0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Что капитан написал в своей прощальной записке?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9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6821" y="945774"/>
            <a:ext cx="4215531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Куда отправляют Ваню?</a:t>
            </a:r>
          </a:p>
          <a:p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Что такое «суворовское училище»?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8" y="3284984"/>
            <a:ext cx="432660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Почему Ваня не сбежал на фронт из училища?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1197"/>
            <a:ext cx="4644063" cy="6687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9" y="4365104"/>
            <a:ext cx="2952750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98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285326"/>
            <a:ext cx="3995936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Известный советский писатель Валентин Катаев 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во время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Великой Отечественной войны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работал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фронтовым </a:t>
            </a: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корреспондентом </a:t>
            </a:r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центральной военной газеты "Красная звезда". 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626" y="3332314"/>
            <a:ext cx="89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 одной из поездок на фронт в артиллерийском полку он встретил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мальчика, облачённого в солдатскую форму: гимнастёрка, галифе и сапоги были самыми настоящими, но сшитыми специально на ребёнка. Из разговора с командиром Катаев узнал, что мальчугана — голодного, злого и одичавшего — разведчики нашли в лесу. Ребёнка забрали в часть, где он прижился и стал своим. Впоследствии Катаев ещё не раз встречал таких ребят, воевавших наравне со взрослыми. Тогда и была задумана повесть «Сын полка».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215682" cy="3215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377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382"/>
            <a:ext cx="4283968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Чем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привлекает читателей Ваня Солнцев?</a:t>
            </a:r>
          </a:p>
          <a:p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Почему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писатель дал своему герою такое имя и такую фамилию?</a:t>
            </a:r>
          </a:p>
          <a:p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Какого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сказочного героя напоминает Ваня?</a:t>
            </a:r>
          </a:p>
          <a:p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Можно </a:t>
            </a: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ли назвать повесть «Сын полка» сказкой?</a:t>
            </a:r>
          </a:p>
          <a:p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281"/>
            <a:ext cx="28575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r="18768"/>
          <a:stretch/>
        </p:blipFill>
        <p:spPr bwMode="auto">
          <a:xfrm rot="607782">
            <a:off x="6804248" y="3284984"/>
            <a:ext cx="20859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212">
            <a:off x="4344952" y="3233697"/>
            <a:ext cx="325755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430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642">
            <a:off x="6623923" y="547713"/>
            <a:ext cx="2349751" cy="36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3478" r="4453"/>
          <a:stretch/>
        </p:blipFill>
        <p:spPr bwMode="auto">
          <a:xfrm>
            <a:off x="539552" y="159693"/>
            <a:ext cx="2057401" cy="309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9693"/>
            <a:ext cx="2221499" cy="403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923" y="3707904"/>
            <a:ext cx="2520077" cy="31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334" r="7112" b="6834"/>
          <a:stretch/>
        </p:blipFill>
        <p:spPr bwMode="auto">
          <a:xfrm>
            <a:off x="2339752" y="692696"/>
            <a:ext cx="2270373" cy="320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5000" r="2000" b="17560"/>
          <a:stretch/>
        </p:blipFill>
        <p:spPr bwMode="auto">
          <a:xfrm rot="20486936">
            <a:off x="531218" y="3898274"/>
            <a:ext cx="1873703" cy="272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179">
            <a:off x="2247503" y="3707904"/>
            <a:ext cx="1800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81" y="1681064"/>
            <a:ext cx="2039888" cy="291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0481"/>
          <a:stretch/>
        </p:blipFill>
        <p:spPr bwMode="auto">
          <a:xfrm rot="21139661">
            <a:off x="296315" y="2005502"/>
            <a:ext cx="18764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365">
            <a:off x="6300192" y="2492896"/>
            <a:ext cx="1905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6" t="21667" r="19375" b="4375"/>
          <a:stretch/>
        </p:blipFill>
        <p:spPr bwMode="auto">
          <a:xfrm rot="1400531">
            <a:off x="4460751" y="3439036"/>
            <a:ext cx="1843359" cy="29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67" y="4185023"/>
            <a:ext cx="1952430" cy="256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77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010">
            <a:off x="194385" y="484295"/>
            <a:ext cx="2486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772">
            <a:off x="6516216" y="188640"/>
            <a:ext cx="24098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r="18497"/>
          <a:stretch/>
        </p:blipFill>
        <p:spPr bwMode="auto">
          <a:xfrm>
            <a:off x="5076056" y="3825693"/>
            <a:ext cx="1695486" cy="267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08"/>
            <a:ext cx="2159493" cy="297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562">
            <a:off x="558945" y="3581227"/>
            <a:ext cx="3093095" cy="293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842">
            <a:off x="5428496" y="1423196"/>
            <a:ext cx="1575012" cy="240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r="20000"/>
          <a:stretch/>
        </p:blipFill>
        <p:spPr bwMode="auto">
          <a:xfrm>
            <a:off x="3574006" y="2932943"/>
            <a:ext cx="1984624" cy="317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804">
            <a:off x="6468146" y="3030833"/>
            <a:ext cx="2271798" cy="357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r="19018"/>
          <a:stretch/>
        </p:blipFill>
        <p:spPr bwMode="auto">
          <a:xfrm>
            <a:off x="2140684" y="-25677"/>
            <a:ext cx="2143519" cy="345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356" y="6005925"/>
            <a:ext cx="792999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4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Знакомьтесь: «Сын полка» </a:t>
            </a:r>
            <a:endParaRPr lang="ru-RU" sz="4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440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Разведчики возвращались с задания через сырой осенний лес. Вдруг старший замер. Странный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, тихий, ни на что не похожий прерывистый  звук слышался где-то</a:t>
            </a:r>
          </a:p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совсем недалеко,  направо,  за кустом  можжевельника. Было  похоже, что звук</a:t>
            </a:r>
          </a:p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выходит откуда-то из-под земли.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1" r="15620"/>
          <a:stretch/>
        </p:blipFill>
        <p:spPr bwMode="auto">
          <a:xfrm>
            <a:off x="-1" y="3429000"/>
            <a:ext cx="9195313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4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89" y="404396"/>
            <a:ext cx="4620319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Разведчикам явственно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слышалось бормотание, всхлипывание, сонные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стоны. За кустом был окопчик. В нём спал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мальчик.</a:t>
            </a:r>
          </a:p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    Стиснув  на груди  руки,  поджав босые, темные,  как  картофель, 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ноги, малыш лежал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  зеленой вонючей луже и тяжело бредил во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сне. По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его измученному  лицу  судорожно пробегали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отражения кошмаров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,  которые  преследовали 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ребёнка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во  сне.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r="51805"/>
          <a:stretch/>
        </p:blipFill>
        <p:spPr bwMode="auto">
          <a:xfrm>
            <a:off x="4782878" y="332656"/>
            <a:ext cx="4253617" cy="5985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4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03736"/>
            <a:ext cx="8856984" cy="17851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Но вдруг мальчика как будто ударило изнутри,  подбросило. Он 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проснулся, вскочил</a:t>
            </a:r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,  сел.  Его глаза  дико  блеснули.  В  одно  мгновение  он  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выхватил откуда-то </a:t>
            </a:r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большой  отточенный гвоздь. Ловким, точным движением Егоров  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успел перехватить </a:t>
            </a:r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горячую руку мальчика и закрыть ему ладонью рот</a:t>
            </a:r>
            <a:r>
              <a:rPr lang="ru-RU" sz="2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.</a:t>
            </a:r>
            <a:endParaRPr lang="ru-RU" sz="2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0001" r="57556" b="14807"/>
          <a:stretch/>
        </p:blipFill>
        <p:spPr bwMode="auto">
          <a:xfrm>
            <a:off x="5229175" y="1996455"/>
            <a:ext cx="3735313" cy="4661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988840"/>
            <a:ext cx="499584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- Тише. Свои,- шепотом сказал Егоров.</a:t>
            </a:r>
          </a:p>
          <a:p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     Только  теперь мальчик заметил, что шлемы солдат были русские, автоматы - русские, плащ-палатки -  русские,  и  лица,  наклонившиеся к нему, -  тоже русские, родные.</a:t>
            </a:r>
          </a:p>
          <a:p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     Радостная улыбка  бледно вспыхнула  на  его  истощенном  лице. Он хотел что-то сказать, но сумел произнести только одно слово:</a:t>
            </a:r>
          </a:p>
          <a:p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     - Наши...</a:t>
            </a:r>
          </a:p>
          <a:p>
            <a:r>
              <a:rPr lang="ru-RU" sz="2200" b="1" dirty="0">
                <a:ln w="50800"/>
                <a:solidFill>
                  <a:schemeClr val="bg1">
                    <a:shade val="50000"/>
                  </a:schemeClr>
                </a:solidFill>
              </a:rPr>
              <a:t>     И потерял сознание.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5425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7693"/>
            <a:ext cx="601900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Так попал к своим Ваня Солнцев. Разведчики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относились к артиллерийской батарее, которой командовал капитан </a:t>
            </a:r>
            <a:r>
              <a:rPr lang="ru-RU" sz="2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Енакиев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.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В лес, находящийся почти на линии фронта, Ваня попал после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тяжёлых испытаний.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Отец мальчика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погиб на фронте, мать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убили немцы,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бабушка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и младшая сестра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умерли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от голода, мальчик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два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года скрывался в лесах, надеясь перейти линию фронта и попасть к нашим. В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сумке заросшего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и одичавшего Вани нашли остро заточенный гвоздь и рваный букварь. Разведчикам Солнцев сообщил, что ему исполнилась двенадцать лет, но мальчик был настолько истощён, что выглядел не старше девяти.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3"/>
          <a:stretch/>
        </p:blipFill>
        <p:spPr bwMode="auto">
          <a:xfrm>
            <a:off x="5796136" y="705952"/>
            <a:ext cx="3357871" cy="409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4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1369</TotalTime>
  <Words>1679</Words>
  <Application>Microsoft Office PowerPoint</Application>
  <PresentationFormat>Экран (4:3)</PresentationFormat>
  <Paragraphs>103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F5_user1</dc:creator>
  <cp:lastModifiedBy>User12</cp:lastModifiedBy>
  <cp:revision>66</cp:revision>
  <dcterms:created xsi:type="dcterms:W3CDTF">2015-07-16T23:33:34Z</dcterms:created>
  <dcterms:modified xsi:type="dcterms:W3CDTF">2016-02-09T23:48:55Z</dcterms:modified>
</cp:coreProperties>
</file>