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5" r:id="rId8"/>
    <p:sldId id="264" r:id="rId9"/>
    <p:sldId id="266" r:id="rId10"/>
    <p:sldId id="267" r:id="rId11"/>
    <p:sldId id="268" r:id="rId12"/>
    <p:sldId id="270" r:id="rId13"/>
    <p:sldId id="269" r:id="rId14"/>
    <p:sldId id="271" r:id="rId15"/>
    <p:sldId id="272" r:id="rId16"/>
    <p:sldId id="275" r:id="rId17"/>
    <p:sldId id="273" r:id="rId18"/>
    <p:sldId id="282" r:id="rId19"/>
    <p:sldId id="276" r:id="rId20"/>
    <p:sldId id="277" r:id="rId21"/>
    <p:sldId id="279" r:id="rId22"/>
    <p:sldId id="278" r:id="rId23"/>
    <p:sldId id="280" r:id="rId24"/>
    <p:sldId id="284" r:id="rId25"/>
    <p:sldId id="281" r:id="rId26"/>
    <p:sldId id="283" r:id="rId2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6600"/>
    <a:srgbClr val="8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5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18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Ирина Михайловна\Desktop\еще  картинки\рис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914400"/>
            <a:ext cx="2665085" cy="2209800"/>
          </a:xfrm>
          <a:prstGeom prst="rect">
            <a:avLst/>
          </a:prstGeom>
          <a:noFill/>
        </p:spPr>
      </p:pic>
      <p:pic>
        <p:nvPicPr>
          <p:cNvPr id="4099" name="Picture 3" descr="C:\Users\Ирина Михайловна\Desktop\еще  картинки\чиполлино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2743200"/>
            <a:ext cx="2590800" cy="3788697"/>
          </a:xfrm>
          <a:prstGeom prst="rect">
            <a:avLst/>
          </a:prstGeom>
          <a:noFill/>
        </p:spPr>
      </p:pic>
      <p:pic>
        <p:nvPicPr>
          <p:cNvPr id="4100" name="Picture 4" descr="C:\Users\Ирина Михайловна\Desktop\еще  картинки\сов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533400"/>
            <a:ext cx="2743200" cy="2780104"/>
          </a:xfrm>
          <a:prstGeom prst="rect">
            <a:avLst/>
          </a:prstGeom>
          <a:noFill/>
        </p:spPr>
      </p:pic>
      <p:pic>
        <p:nvPicPr>
          <p:cNvPr id="4101" name="Picture 5" descr="C:\Users\Ирина Михайловна\Desktop\еще  картинки\гном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00600" y="3268133"/>
            <a:ext cx="3856383" cy="3285067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743200" y="304800"/>
            <a:ext cx="3805850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Включай</a:t>
            </a:r>
          </a:p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мозги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04800"/>
            <a:ext cx="761118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Загадки  от </a:t>
            </a:r>
            <a:r>
              <a:rPr lang="ru-RU" sz="4400" b="1" cap="all" spc="0" dirty="0" err="1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Чиполлино</a:t>
            </a:r>
            <a:r>
              <a:rPr lang="ru-RU" sz="4400" b="1" cap="all" spc="0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   40</a:t>
            </a:r>
            <a:endParaRPr lang="ru-RU" sz="4400" b="1" cap="all" spc="0" dirty="0">
              <a:ln w="0"/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6172200"/>
            <a:ext cx="32766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 января</a:t>
            </a:r>
            <a:endParaRPr lang="ru-RU" sz="4400" i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6200000">
            <a:off x="8228945" y="5944256"/>
            <a:ext cx="630679" cy="781766"/>
          </a:xfrm>
          <a:prstGeom prst="chevron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4800" y="2057400"/>
            <a:ext cx="853440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400" i="1" cap="none" spc="0" dirty="0" smtClean="0">
                <a:ln w="1905"/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Когда  у  человека  бывает  столько  глаз,  сколько  дней  в  году?</a:t>
            </a:r>
            <a:endParaRPr lang="ru-RU" sz="4400" i="1" cap="none" spc="0" dirty="0">
              <a:ln w="1905"/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04800"/>
            <a:ext cx="495571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Букво</a:t>
            </a:r>
            <a:r>
              <a:rPr lang="ru-RU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  </a:t>
            </a:r>
            <a:r>
              <a:rPr lang="ru-RU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едение</a:t>
            </a:r>
            <a:r>
              <a:rPr lang="ru-RU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  </a:t>
            </a:r>
            <a:r>
              <a:rPr lang="ru-RU" sz="4400" b="1" cap="all" spc="0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10</a:t>
            </a:r>
            <a:endParaRPr lang="ru-RU" sz="4400" b="1" cap="all" spc="0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6172200"/>
            <a:ext cx="32766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сено</a:t>
            </a:r>
            <a:endParaRPr lang="ru-RU" sz="4400" b="1" i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5955041">
            <a:off x="8378652" y="6093963"/>
            <a:ext cx="500711" cy="612320"/>
          </a:xfrm>
          <a:prstGeom prst="chevron">
            <a:avLst/>
          </a:prstGeom>
          <a:solidFill>
            <a:srgbClr val="C00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487378">
            <a:off x="1814650" y="679067"/>
            <a:ext cx="50045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4800" y="1828800"/>
            <a:ext cx="85344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000" i="1" cap="none" spc="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  написать  </a:t>
            </a:r>
            <a:r>
              <a:rPr lang="ru-RU" sz="4000" i="1" cap="none" spc="0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«сухая  трава»    </a:t>
            </a:r>
            <a:r>
              <a:rPr lang="ru-RU" sz="4000" i="1" cap="none" spc="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четырьмя  буквами?</a:t>
            </a:r>
            <a:endParaRPr lang="ru-RU" sz="4000" i="1" cap="none" spc="0" dirty="0">
              <a:ln w="1905"/>
              <a:solidFill>
                <a:srgbClr val="8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04800"/>
            <a:ext cx="495571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Букво</a:t>
            </a:r>
            <a:r>
              <a:rPr lang="ru-RU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  </a:t>
            </a:r>
            <a:r>
              <a:rPr lang="ru-RU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едение</a:t>
            </a:r>
            <a:r>
              <a:rPr lang="ru-RU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  </a:t>
            </a:r>
            <a:r>
              <a:rPr lang="ru-RU" sz="4400" b="1" cap="all" spc="0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20</a:t>
            </a:r>
            <a:endParaRPr lang="ru-RU" sz="4400" b="1" cap="all" spc="0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6172200"/>
            <a:ext cx="32766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букву  «А»</a:t>
            </a:r>
            <a:endParaRPr lang="ru-RU" sz="4400" b="1" i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5955041">
            <a:off x="8378652" y="6093963"/>
            <a:ext cx="500711" cy="612320"/>
          </a:xfrm>
          <a:prstGeom prst="chevron">
            <a:avLst/>
          </a:prstGeom>
          <a:solidFill>
            <a:srgbClr val="C00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487378">
            <a:off x="1814650" y="679067"/>
            <a:ext cx="50045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4800" y="1828800"/>
            <a:ext cx="85344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000" i="1" cap="none" spc="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  край  Курска  пойдёшь,  что  найдёшь?</a:t>
            </a:r>
            <a:endParaRPr lang="ru-RU" sz="4000" i="1" cap="none" spc="0" dirty="0">
              <a:ln w="1905"/>
              <a:solidFill>
                <a:srgbClr val="8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04800"/>
            <a:ext cx="495571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Букво</a:t>
            </a:r>
            <a:r>
              <a:rPr lang="ru-RU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  </a:t>
            </a:r>
            <a:r>
              <a:rPr lang="ru-RU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едение</a:t>
            </a:r>
            <a:r>
              <a:rPr lang="ru-RU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  </a:t>
            </a:r>
            <a:r>
              <a:rPr lang="ru-RU" sz="4400" b="1" cap="all" spc="0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30</a:t>
            </a:r>
            <a:endParaRPr lang="ru-RU" sz="4400" b="1" cap="all" spc="0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6172200"/>
            <a:ext cx="32766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буква  «О»</a:t>
            </a:r>
            <a:endParaRPr lang="ru-RU" sz="4400" b="1" i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5955041">
            <a:off x="8378652" y="6093963"/>
            <a:ext cx="500711" cy="612320"/>
          </a:xfrm>
          <a:prstGeom prst="chevron">
            <a:avLst/>
          </a:prstGeom>
          <a:solidFill>
            <a:srgbClr val="C00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487378">
            <a:off x="1814650" y="679067"/>
            <a:ext cx="50045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4800" y="1828800"/>
            <a:ext cx="85344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000" i="1" cap="none" spc="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  человека  одно,</a:t>
            </a:r>
          </a:p>
          <a:p>
            <a:r>
              <a:rPr lang="ru-RU" sz="4000" i="1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  ворона  два, </a:t>
            </a:r>
          </a:p>
          <a:p>
            <a:r>
              <a:rPr lang="ru-RU" sz="4000" i="1" cap="none" spc="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  медведя  нет  ни  одного.</a:t>
            </a:r>
            <a:endParaRPr lang="ru-RU" sz="4000" i="1" cap="none" spc="0" dirty="0">
              <a:ln w="1905"/>
              <a:solidFill>
                <a:srgbClr val="8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600" y="1600200"/>
            <a:ext cx="8686800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000" i="1" cap="none" spc="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Какое  слово,   «спрятавшееся»  в   </a:t>
            </a:r>
            <a:r>
              <a:rPr lang="ru-RU" sz="4000" i="1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этих  словосочетаниях, не  растёт  на  грядке:</a:t>
            </a:r>
          </a:p>
          <a:p>
            <a:r>
              <a:rPr lang="ru-RU" sz="4000" i="1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1)</a:t>
            </a:r>
            <a:r>
              <a:rPr lang="ru-RU" sz="4000" i="1" dirty="0" smtClean="0">
                <a:ln w="1905"/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Впереди  скала;</a:t>
            </a:r>
          </a:p>
          <a:p>
            <a:r>
              <a:rPr lang="ru-RU" sz="4000" i="1" cap="none" spc="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2)</a:t>
            </a:r>
            <a:r>
              <a:rPr lang="ru-RU" sz="4000" i="1" dirty="0" smtClean="0">
                <a:ln w="1905"/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Бумага</a:t>
            </a:r>
            <a:r>
              <a:rPr lang="ru-RU" sz="4000" i="1" cap="none" spc="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ru-RU" sz="4000" i="1" dirty="0" smtClean="0">
                <a:ln w="1905"/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истлела</a:t>
            </a:r>
            <a:r>
              <a:rPr lang="ru-RU" sz="4000" i="1" cap="none" spc="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;</a:t>
            </a:r>
          </a:p>
          <a:p>
            <a:r>
              <a:rPr lang="ru-RU" sz="4000" i="1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3)</a:t>
            </a:r>
            <a:r>
              <a:rPr lang="ru-RU" sz="4000" i="1" dirty="0" smtClean="0">
                <a:ln w="1905"/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Банка</a:t>
            </a:r>
            <a:r>
              <a:rPr lang="ru-RU" sz="4000" i="1" cap="none" spc="0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ru-RU" sz="4000" i="1" dirty="0" smtClean="0">
                <a:ln w="1905"/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пуста;</a:t>
            </a:r>
          </a:p>
          <a:p>
            <a:r>
              <a:rPr lang="ru-RU" sz="4000" i="1" dirty="0" smtClean="0">
                <a:ln w="1905"/>
                <a:solidFill>
                  <a:srgbClr val="8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4)</a:t>
            </a:r>
            <a:r>
              <a:rPr lang="ru-RU" sz="4000" i="1" dirty="0" smtClean="0">
                <a:ln w="1905"/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 ковре  паук;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28600" y="304800"/>
            <a:ext cx="495571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Букво</a:t>
            </a:r>
            <a:r>
              <a:rPr lang="ru-RU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  </a:t>
            </a:r>
            <a:r>
              <a:rPr lang="ru-RU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едение</a:t>
            </a:r>
            <a:r>
              <a:rPr lang="ru-RU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  </a:t>
            </a:r>
            <a:r>
              <a:rPr lang="ru-RU" sz="4400" b="1" cap="all" spc="0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</a:rPr>
              <a:t>40</a:t>
            </a:r>
            <a:endParaRPr lang="ru-RU" sz="4400" b="1" cap="all" spc="0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81600" y="3505200"/>
            <a:ext cx="32766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редиска</a:t>
            </a:r>
            <a:endParaRPr lang="ru-RU" sz="4400" b="1" i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5955041">
            <a:off x="8378652" y="6093963"/>
            <a:ext cx="500711" cy="612320"/>
          </a:xfrm>
          <a:prstGeom prst="chevron">
            <a:avLst/>
          </a:prstGeom>
          <a:solidFill>
            <a:srgbClr val="C00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487378">
            <a:off x="1814650" y="679067"/>
            <a:ext cx="50045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81600" y="4191000"/>
            <a:ext cx="32766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аист</a:t>
            </a:r>
            <a:endParaRPr lang="ru-RU" sz="4400" b="1" i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81600" y="4800600"/>
            <a:ext cx="32766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капуста</a:t>
            </a:r>
            <a:endParaRPr lang="ru-RU" sz="4400" b="1" i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81600" y="5410200"/>
            <a:ext cx="3276600" cy="533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репа</a:t>
            </a:r>
            <a:endParaRPr lang="ru-RU" sz="4400" b="1" i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04800"/>
            <a:ext cx="511043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Математика ?    10</a:t>
            </a:r>
            <a:endParaRPr lang="ru-RU" sz="4400" b="1" cap="all" spc="0" dirty="0">
              <a:ln w="0"/>
              <a:solidFill>
                <a:schemeClr val="tx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6172200"/>
            <a:ext cx="3276600" cy="533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</a:t>
            </a:r>
            <a:endParaRPr lang="ru-RU" sz="44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5955041">
            <a:off x="8378652" y="6093963"/>
            <a:ext cx="500711" cy="612320"/>
          </a:xfrm>
          <a:prstGeom prst="chevron">
            <a:avLst/>
          </a:prstGeom>
          <a:solidFill>
            <a:srgbClr val="00206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1000" y="2057400"/>
            <a:ext cx="85344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400" i="1" cap="none" spc="0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Когда  2  и  2  бывают  больше  четырёх?</a:t>
            </a:r>
            <a:endParaRPr lang="ru-RU" sz="4400" i="1" cap="none" spc="0" dirty="0">
              <a:ln w="1905"/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04800"/>
            <a:ext cx="511043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Математика ?    20</a:t>
            </a:r>
            <a:endParaRPr lang="ru-RU" sz="4400" b="1" cap="all" spc="0" dirty="0">
              <a:ln w="0"/>
              <a:solidFill>
                <a:schemeClr val="tx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6096000"/>
            <a:ext cx="7010400" cy="533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Снять  с каждого  по одному сапогу .</a:t>
            </a:r>
            <a:endParaRPr lang="ru-RU" sz="32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5955041">
            <a:off x="8378652" y="6093963"/>
            <a:ext cx="500711" cy="612320"/>
          </a:xfrm>
          <a:prstGeom prst="chevron">
            <a:avLst/>
          </a:prstGeom>
          <a:solidFill>
            <a:srgbClr val="00206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1000" y="1295400"/>
            <a:ext cx="85344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400" i="1" cap="none" spc="0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 надо  сделать,  чтобы  4  парня  остались  в одном  сапоге?</a:t>
            </a:r>
            <a:endParaRPr lang="ru-RU" sz="4400" i="1" cap="none" spc="0" dirty="0">
              <a:ln w="1905"/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04800"/>
            <a:ext cx="511043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Математика ?    30</a:t>
            </a:r>
            <a:endParaRPr lang="ru-RU" sz="4400" b="1" cap="all" spc="0" dirty="0">
              <a:ln w="0"/>
              <a:solidFill>
                <a:schemeClr val="tx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6096000"/>
            <a:ext cx="8001000" cy="533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Столько,  сколько  и вам.  Вы  же  капитан.</a:t>
            </a:r>
            <a:endParaRPr lang="ru-RU" sz="32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5955041">
            <a:off x="8378652" y="6093963"/>
            <a:ext cx="500711" cy="612320"/>
          </a:xfrm>
          <a:prstGeom prst="chevron">
            <a:avLst/>
          </a:prstGeom>
          <a:solidFill>
            <a:srgbClr val="00206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1000" y="1295400"/>
            <a:ext cx="8534400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400" i="1" cap="none" spc="0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Представьте,  что  Вы  капитан  </a:t>
            </a:r>
          </a:p>
          <a:p>
            <a:r>
              <a:rPr lang="ru-RU" sz="4400" i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Космического  корабля.  В  Вашем  подчинении  команда  из  шести  человек. Каждому  члену  экипажа – 25  лет.  Сколько  лет  капитану  космического  корабля)</a:t>
            </a:r>
            <a:endParaRPr lang="ru-RU" sz="4400" i="1" cap="none" spc="0" dirty="0">
              <a:ln w="1905"/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04800"/>
            <a:ext cx="523867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Математика ?     40</a:t>
            </a:r>
            <a:endParaRPr lang="ru-RU" sz="4400" b="1" cap="all" spc="0" dirty="0">
              <a:ln w="0"/>
              <a:solidFill>
                <a:schemeClr val="tx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5715000"/>
            <a:ext cx="7620000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i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 моряка,  2 пехотинца,  2 сапёра   и </a:t>
            </a:r>
          </a:p>
          <a:p>
            <a:r>
              <a:rPr lang="ru-RU" sz="3200" i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 танкистов</a:t>
            </a:r>
            <a:endParaRPr lang="ru-RU" sz="32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5955041">
            <a:off x="8378652" y="6093963"/>
            <a:ext cx="500711" cy="612320"/>
          </a:xfrm>
          <a:prstGeom prst="chevron">
            <a:avLst/>
          </a:prstGeom>
          <a:solidFill>
            <a:srgbClr val="00206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1000" y="1295400"/>
            <a:ext cx="85344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i="1" cap="none" spc="0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«В  сборную  военного  округа  по  волейболу  вошли  11  человек: … моряка, …пехотинца, … сапёра  и  … танкистов.»</a:t>
            </a:r>
            <a:endParaRPr lang="ru-RU" sz="3600" i="1" cap="none" spc="0" dirty="0">
              <a:ln w="1905"/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7200" y="3200400"/>
            <a:ext cx="85344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cap="none" spc="0" dirty="0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Расставьте    цифры   правильно:</a:t>
            </a:r>
            <a:endParaRPr lang="ru-RU" sz="3200" cap="none" spc="0" dirty="0">
              <a:ln w="1905"/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4800" y="3962400"/>
            <a:ext cx="85344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i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1,  2,  3,  4,  5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04800"/>
            <a:ext cx="562513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Фразеологизмы   10</a:t>
            </a:r>
            <a:endParaRPr lang="ru-RU" sz="4400" b="1" cap="all" spc="0" dirty="0">
              <a:ln w="0"/>
              <a:solidFill>
                <a:schemeClr val="accent6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6096000"/>
            <a:ext cx="1066800" cy="533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32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5955041">
            <a:off x="8378652" y="6093963"/>
            <a:ext cx="500711" cy="612320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1000" y="1295400"/>
            <a:ext cx="85344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400" i="1" cap="none" spc="0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 в  своей  тарелке.</a:t>
            </a:r>
            <a:endParaRPr lang="ru-RU" sz="4400" i="1" cap="none" spc="0" dirty="0">
              <a:ln w="1905"/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62000" y="2133600"/>
            <a:ext cx="8001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905"/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Найдите  антоним  к  этому  </a:t>
            </a:r>
            <a:r>
              <a:rPr lang="ru-RU" sz="3200" b="1" dirty="0" smtClean="0">
                <a:ln w="1905"/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фразеологизму</a:t>
            </a:r>
            <a:endParaRPr lang="ru-RU" sz="3200" b="1" cap="none" spc="0" dirty="0">
              <a:ln w="1905"/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8600" y="2743200"/>
            <a:ext cx="8534400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742950" indent="-742950">
              <a:buAutoNum type="arabicPeriod"/>
            </a:pPr>
            <a:r>
              <a:rPr lang="ru-RU" sz="4400" i="1" cap="none" spc="0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 иголка в  стоге  сена.</a:t>
            </a:r>
          </a:p>
          <a:p>
            <a:pPr marL="742950" indent="-742950">
              <a:buAutoNum type="arabicPeriod"/>
            </a:pPr>
            <a:r>
              <a:rPr lang="ru-RU" sz="4400" i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 рыба  в  воде.</a:t>
            </a:r>
          </a:p>
          <a:p>
            <a:pPr marL="742950" indent="-742950">
              <a:buAutoNum type="arabicPeriod"/>
            </a:pPr>
            <a:r>
              <a:rPr lang="ru-RU" sz="4400" i="1" cap="none" spc="0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 в  воду  опущенный.</a:t>
            </a:r>
          </a:p>
          <a:p>
            <a:pPr marL="742950" indent="-742950">
              <a:buAutoNum type="arabicPeriod"/>
            </a:pPr>
            <a:r>
              <a:rPr lang="ru-RU" sz="4400" i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 рыба  об лёд.</a:t>
            </a:r>
            <a:endParaRPr lang="ru-RU" sz="4400" i="1" cap="none" spc="0" dirty="0">
              <a:ln w="1905"/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304800" y="609600"/>
          <a:ext cx="8534400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8200"/>
                <a:gridCol w="990600"/>
                <a:gridCol w="914400"/>
                <a:gridCol w="990600"/>
                <a:gridCol w="9906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10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20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30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40</a:t>
                      </a:r>
                      <a:endParaRPr lang="ru-RU" sz="4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ребусы</a:t>
                      </a:r>
                      <a:endParaRPr lang="ru-RU" sz="36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2" action="ppaction://hlinksldjump"/>
                        </a:rPr>
                        <a:t>10</a:t>
                      </a:r>
                      <a:endParaRPr lang="ru-RU" sz="4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3" action="ppaction://hlinksldjump"/>
                        </a:rPr>
                        <a:t>20</a:t>
                      </a:r>
                      <a:endParaRPr lang="ru-RU" sz="4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4" action="ppaction://hlinksldjump"/>
                        </a:rPr>
                        <a:t>30</a:t>
                      </a:r>
                      <a:endParaRPr lang="ru-RU" sz="4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5" action="ppaction://hlinksldjump"/>
                        </a:rPr>
                        <a:t>40</a:t>
                      </a:r>
                      <a:endParaRPr lang="ru-RU" sz="4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Загадки от </a:t>
                      </a:r>
                      <a:r>
                        <a:rPr lang="ru-RU" sz="3600" dirty="0" err="1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Чиполлино</a:t>
                      </a:r>
                      <a:endParaRPr lang="ru-RU" sz="3600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6" action="ppaction://hlinksldjump"/>
                        </a:rPr>
                        <a:t>10</a:t>
                      </a:r>
                      <a:endParaRPr lang="ru-RU" sz="4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7" action="ppaction://hlinksldjump"/>
                        </a:rPr>
                        <a:t>20</a:t>
                      </a:r>
                      <a:endParaRPr lang="ru-RU" sz="4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8" action="ppaction://hlinksldjump"/>
                        </a:rPr>
                        <a:t>30</a:t>
                      </a:r>
                      <a:endParaRPr lang="ru-RU" sz="4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9" action="ppaction://hlinksldjump"/>
                        </a:rPr>
                        <a:t>40</a:t>
                      </a:r>
                      <a:endParaRPr lang="ru-RU" sz="4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 err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Букво</a:t>
                      </a:r>
                      <a:r>
                        <a:rPr lang="ru-RU" sz="3600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</a:t>
                      </a:r>
                      <a:r>
                        <a:rPr lang="ru-RU" sz="3600" baseline="0" dirty="0" err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едение</a:t>
                      </a:r>
                      <a:endParaRPr lang="ru-RU" sz="36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10" action="ppaction://hlinksldjump"/>
                        </a:rPr>
                        <a:t>10</a:t>
                      </a:r>
                      <a:endParaRPr lang="ru-RU" sz="4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11" action="ppaction://hlinksldjump"/>
                        </a:rPr>
                        <a:t>20</a:t>
                      </a:r>
                      <a:endParaRPr lang="ru-RU" sz="4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12" action="ppaction://hlinksldjump"/>
                        </a:rPr>
                        <a:t>30</a:t>
                      </a:r>
                      <a:endParaRPr lang="ru-RU" sz="4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13" action="ppaction://hlinksldjump"/>
                        </a:rPr>
                        <a:t>40</a:t>
                      </a:r>
                      <a:endParaRPr lang="ru-RU" sz="4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Математика?</a:t>
                      </a:r>
                      <a:endParaRPr lang="ru-RU" sz="36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14" action="ppaction://hlinksldjump"/>
                        </a:rPr>
                        <a:t>10</a:t>
                      </a:r>
                      <a:endParaRPr lang="ru-RU" sz="4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15" action="ppaction://hlinksldjump"/>
                        </a:rPr>
                        <a:t>20</a:t>
                      </a:r>
                      <a:endParaRPr lang="ru-RU" sz="4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16" action="ppaction://hlinksldjump"/>
                        </a:rPr>
                        <a:t>30</a:t>
                      </a:r>
                      <a:endParaRPr lang="ru-RU" sz="4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17" action="ppaction://hlinksldjump"/>
                        </a:rPr>
                        <a:t>40</a:t>
                      </a:r>
                      <a:endParaRPr lang="ru-RU" sz="4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 smtClean="0">
                          <a:solidFill>
                            <a:srgbClr val="FF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Фразеологизмы</a:t>
                      </a:r>
                      <a:endParaRPr lang="ru-RU" sz="3600" dirty="0">
                        <a:solidFill>
                          <a:srgbClr val="FF66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18" action="ppaction://hlinksldjump"/>
                        </a:rPr>
                        <a:t>10</a:t>
                      </a:r>
                      <a:endParaRPr lang="ru-RU" sz="4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19" action="ppaction://hlinksldjump"/>
                        </a:rPr>
                        <a:t>20</a:t>
                      </a:r>
                      <a:endParaRPr lang="ru-RU" sz="4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20" action="ppaction://hlinksldjump"/>
                        </a:rPr>
                        <a:t>30</a:t>
                      </a:r>
                      <a:endParaRPr lang="ru-RU" sz="4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21" action="ppaction://hlinksldjump"/>
                        </a:rPr>
                        <a:t>40</a:t>
                      </a:r>
                      <a:endParaRPr lang="ru-RU" sz="4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3600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Вопрос  на  засыпку</a:t>
                      </a:r>
                      <a:endParaRPr lang="ru-RU" sz="3600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22" action="ppaction://hlinksldjump"/>
                        </a:rPr>
                        <a:t>10</a:t>
                      </a:r>
                      <a:endParaRPr lang="ru-RU" sz="4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23" action="ppaction://hlinksldjump"/>
                        </a:rPr>
                        <a:t>20</a:t>
                      </a:r>
                      <a:endParaRPr lang="ru-RU" sz="4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24" action="ppaction://hlinksldjump"/>
                        </a:rPr>
                        <a:t>30</a:t>
                      </a:r>
                      <a:endParaRPr lang="ru-RU" sz="4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25" action="ppaction://hlinksldjump"/>
                        </a:rPr>
                        <a:t>40</a:t>
                      </a:r>
                      <a:endParaRPr lang="ru-RU" sz="4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 rot="978103">
            <a:off x="1394070" y="2945197"/>
            <a:ext cx="4635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i="1" cap="none" spc="0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</a:t>
            </a:r>
            <a:endParaRPr lang="ru-RU" sz="4400" i="1" cap="none" spc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04800"/>
            <a:ext cx="562513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Фразеологизмы   20</a:t>
            </a:r>
            <a:endParaRPr lang="ru-RU" sz="4400" b="1" cap="all" spc="0" dirty="0">
              <a:ln w="0"/>
              <a:solidFill>
                <a:schemeClr val="accent6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6096000"/>
            <a:ext cx="1066800" cy="533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sz="32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5955041">
            <a:off x="8378652" y="6093963"/>
            <a:ext cx="500711" cy="612320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1000" y="1295400"/>
            <a:ext cx="85344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400" i="1" cap="none" spc="0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Лес  рубят – щепки ...</a:t>
            </a:r>
            <a:endParaRPr lang="ru-RU" sz="4400" i="1" cap="none" spc="0" dirty="0">
              <a:ln w="1905"/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67400" y="2057400"/>
            <a:ext cx="2667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905"/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продолжите</a:t>
            </a:r>
            <a:endParaRPr lang="ru-RU" sz="3200" b="1" cap="none" spc="0" dirty="0">
              <a:ln w="1905"/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8600" y="2743200"/>
            <a:ext cx="8534400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742950" indent="-742950">
              <a:buAutoNum type="arabicPeriod"/>
            </a:pPr>
            <a:r>
              <a:rPr lang="ru-RU" sz="4400" i="1" cap="none" spc="0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жгут.</a:t>
            </a:r>
          </a:p>
          <a:p>
            <a:pPr marL="742950" indent="-742950">
              <a:buAutoNum type="arabicPeriod"/>
            </a:pPr>
            <a:r>
              <a:rPr lang="ru-RU" sz="4400" i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губят.</a:t>
            </a:r>
          </a:p>
          <a:p>
            <a:pPr marL="742950" indent="-742950">
              <a:buAutoNum type="arabicPeriod"/>
            </a:pPr>
            <a:r>
              <a:rPr lang="ru-RU" sz="4400" i="1" cap="none" spc="0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летят.</a:t>
            </a:r>
          </a:p>
          <a:p>
            <a:pPr marL="742950" indent="-742950">
              <a:buAutoNum type="arabicPeriod"/>
            </a:pPr>
            <a:r>
              <a:rPr lang="ru-RU" sz="4400" i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плодят.</a:t>
            </a:r>
            <a:endParaRPr lang="ru-RU" sz="4400" i="1" cap="none" spc="0" dirty="0">
              <a:ln w="1905"/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04800"/>
            <a:ext cx="562513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Фразеологизмы   30</a:t>
            </a:r>
            <a:endParaRPr lang="ru-RU" sz="4400" b="1" cap="all" spc="0" dirty="0">
              <a:ln w="0"/>
              <a:solidFill>
                <a:schemeClr val="accent6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6096000"/>
            <a:ext cx="1066800" cy="533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32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5955041">
            <a:off x="8378652" y="6093963"/>
            <a:ext cx="500711" cy="612320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" y="2743200"/>
            <a:ext cx="86106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905"/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</a:t>
            </a:r>
            <a:r>
              <a:rPr lang="ru-RU" sz="3200" b="1" cap="none" spc="0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 </a:t>
            </a:r>
            <a:r>
              <a:rPr lang="ru-RU" sz="3200" b="1" cap="none" spc="0" dirty="0" smtClean="0">
                <a:ln w="1905"/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подходит  для  такого  сравнения</a:t>
            </a:r>
            <a:endParaRPr lang="ru-RU" sz="3200" b="1" cap="none" spc="0" dirty="0">
              <a:ln w="1905"/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8600" y="3352800"/>
            <a:ext cx="8534400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742950" indent="-742950">
              <a:buAutoNum type="arabicPeriod"/>
            </a:pPr>
            <a:r>
              <a:rPr lang="ru-RU" sz="3200" i="1" cap="none" spc="0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банный  лист.</a:t>
            </a:r>
          </a:p>
          <a:p>
            <a:pPr marL="742950" indent="-742950">
              <a:buAutoNum type="arabicPeriod"/>
            </a:pPr>
            <a:r>
              <a:rPr lang="ru-RU" sz="3200" i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сонная  муха.</a:t>
            </a:r>
          </a:p>
          <a:p>
            <a:pPr marL="742950" indent="-742950">
              <a:buAutoNum type="arabicPeriod"/>
            </a:pPr>
            <a:r>
              <a:rPr lang="ru-RU" sz="3200" i="1" cap="none" spc="0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репей.</a:t>
            </a:r>
          </a:p>
          <a:p>
            <a:pPr marL="742950" indent="-742950">
              <a:buAutoNum type="arabicPeriod"/>
            </a:pPr>
            <a:r>
              <a:rPr lang="ru-RU" sz="3200" i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липучка.</a:t>
            </a:r>
            <a:endParaRPr lang="ru-RU" sz="3200" i="1" cap="none" spc="0" dirty="0">
              <a:ln w="1905"/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4800" y="1219201"/>
            <a:ext cx="85344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742950" indent="-742950"/>
            <a:r>
              <a:rPr lang="ru-RU" sz="2800" cap="none" spc="0" dirty="0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Бабушка  готовит  обед,  а  внук  надоедает  ей своими</a:t>
            </a:r>
          </a:p>
          <a:p>
            <a:pPr marL="742950" indent="-742950"/>
            <a:r>
              <a:rPr lang="ru-RU" sz="2800" cap="none" spc="0" dirty="0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просьбами. </a:t>
            </a:r>
          </a:p>
          <a:p>
            <a:pPr marL="742950" indent="-742950"/>
            <a:r>
              <a:rPr lang="ru-RU" sz="3200" i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«Что  ты, внучек, пристал ко мне, как…?»</a:t>
            </a:r>
            <a:endParaRPr lang="ru-RU" sz="3200" i="1" cap="none" spc="0" dirty="0" smtClean="0">
              <a:ln w="1905"/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04800"/>
            <a:ext cx="562513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Фразеологизмы   40</a:t>
            </a:r>
            <a:endParaRPr lang="ru-RU" sz="4400" b="1" cap="all" spc="0" dirty="0">
              <a:ln w="0"/>
              <a:solidFill>
                <a:schemeClr val="accent6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6096000"/>
            <a:ext cx="1066800" cy="533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sz="32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5955041">
            <a:off x="8378652" y="6093963"/>
            <a:ext cx="500711" cy="612320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4800" y="1600200"/>
            <a:ext cx="86106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905"/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Какая  из  поговорок  правильная  </a:t>
            </a:r>
            <a:endParaRPr lang="ru-RU" sz="3200" b="1" cap="none" spc="0" dirty="0">
              <a:ln w="1905"/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8600" y="2209800"/>
            <a:ext cx="8534400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742950" indent="-742950">
              <a:buAutoNum type="arabicPeriod"/>
            </a:pPr>
            <a:r>
              <a:rPr lang="ru-RU" sz="3600" i="1" cap="none" spc="0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Чем  бы  дитя  не  тешилось,  лишь  бы  не  вешалось.</a:t>
            </a:r>
          </a:p>
          <a:p>
            <a:pPr marL="742950" indent="-742950">
              <a:buAutoNum type="arabicPeriod"/>
            </a:pPr>
            <a:r>
              <a:rPr lang="ru-RU" sz="3600" i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  пятниц  на  неделе.</a:t>
            </a:r>
          </a:p>
          <a:p>
            <a:pPr marL="742950" indent="-742950">
              <a:buAutoNum type="arabicPeriod"/>
            </a:pPr>
            <a:r>
              <a:rPr lang="ru-RU" sz="3600" i="1" cap="none" spc="0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Молчит,  как  рыба  об  лёд.</a:t>
            </a:r>
          </a:p>
          <a:p>
            <a:pPr marL="742950" indent="-742950">
              <a:buAutoNum type="arabicPeriod"/>
            </a:pPr>
            <a:r>
              <a:rPr lang="ru-RU" sz="3600" i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 хорошо,  а  два – лучше.</a:t>
            </a:r>
            <a:endParaRPr lang="ru-RU" sz="3600" i="1" cap="none" spc="0" dirty="0">
              <a:ln w="1905"/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04800"/>
            <a:ext cx="696363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dirty="0" smtClean="0">
                <a:ln w="0"/>
                <a:solidFill>
                  <a:schemeClr val="accent4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Вопрос   на  </a:t>
            </a:r>
            <a:r>
              <a:rPr lang="ru-RU" sz="4400" b="1" cap="all" spc="0" dirty="0" smtClean="0">
                <a:ln w="0"/>
                <a:solidFill>
                  <a:schemeClr val="accent4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 засыпку  10</a:t>
            </a:r>
            <a:endParaRPr lang="ru-RU" sz="4400" b="1" cap="all" spc="0" dirty="0">
              <a:ln w="0"/>
              <a:solidFill>
                <a:schemeClr val="accent4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6096000"/>
            <a:ext cx="1066800" cy="533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32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5955041">
            <a:off x="8378652" y="6093963"/>
            <a:ext cx="500711" cy="612320"/>
          </a:xfrm>
          <a:prstGeom prst="chevro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8600" y="3352800"/>
            <a:ext cx="8534400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742950" indent="-742950">
              <a:buAutoNum type="arabicPeriod"/>
            </a:pPr>
            <a:r>
              <a:rPr lang="ru-RU" sz="3200" i="1" cap="none" spc="0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мудрость</a:t>
            </a:r>
          </a:p>
          <a:p>
            <a:pPr marL="742950" indent="-742950">
              <a:buAutoNum type="arabicPeriod"/>
            </a:pPr>
            <a:r>
              <a:rPr lang="ru-RU" sz="3200" i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книги</a:t>
            </a:r>
          </a:p>
          <a:p>
            <a:pPr marL="742950" indent="-742950">
              <a:buAutoNum type="arabicPeriod"/>
            </a:pPr>
            <a:r>
              <a:rPr lang="ru-RU" sz="3200" i="1" cap="none" spc="0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святость</a:t>
            </a:r>
          </a:p>
          <a:p>
            <a:pPr marL="742950" indent="-742950">
              <a:buAutoNum type="arabicPeriod"/>
            </a:pPr>
            <a:r>
              <a:rPr lang="ru-RU" sz="3200" i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история</a:t>
            </a:r>
            <a:endParaRPr lang="ru-RU" sz="3200" i="1" cap="none" spc="0" dirty="0">
              <a:ln w="1905"/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4800" y="1219201"/>
            <a:ext cx="8534400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742950" indent="-742950"/>
            <a:r>
              <a:rPr lang="ru-RU" sz="2800" cap="none" spc="0" dirty="0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Среди  книг,  созданных  человечеством, первое </a:t>
            </a:r>
          </a:p>
          <a:p>
            <a:pPr marL="742950" indent="-742950"/>
            <a:r>
              <a:rPr lang="ru-RU" sz="2800" cap="none" spc="0" dirty="0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место  по  общему  тиражу  изданий  занимает</a:t>
            </a:r>
          </a:p>
          <a:p>
            <a:pPr marL="742950" indent="-742950"/>
            <a:r>
              <a:rPr lang="ru-RU" sz="2800" cap="none" spc="0" dirty="0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Библия.  А  как  переводится  на  русский  язык  это</a:t>
            </a:r>
          </a:p>
          <a:p>
            <a:pPr marL="742950" indent="-742950"/>
            <a:r>
              <a:rPr lang="ru-RU" sz="2800" cap="none" spc="0" dirty="0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греческое  слово?</a:t>
            </a:r>
            <a:endParaRPr lang="ru-RU" sz="3200" i="1" cap="none" spc="0" dirty="0" smtClean="0">
              <a:ln w="1905"/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04800"/>
            <a:ext cx="709187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4400" b="1" cap="all" dirty="0" smtClean="0">
                <a:ln w="0"/>
                <a:solidFill>
                  <a:schemeClr val="accent4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Вопрос   на    засыпку  20</a:t>
            </a:r>
            <a:endParaRPr lang="ru-RU" sz="4400" b="1" cap="all" dirty="0">
              <a:ln w="0"/>
              <a:solidFill>
                <a:schemeClr val="accent4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6096000"/>
            <a:ext cx="1752600" cy="533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2, 3, 4, 5 </a:t>
            </a:r>
            <a:endParaRPr lang="ru-RU" sz="32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5955041">
            <a:off x="8378652" y="6093963"/>
            <a:ext cx="500711" cy="612320"/>
          </a:xfrm>
          <a:prstGeom prst="chevro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4800" y="1219201"/>
            <a:ext cx="8534400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742950" indent="-742950">
              <a:buAutoNum type="arabicPeriod"/>
            </a:pPr>
            <a:r>
              <a:rPr lang="ru-RU" sz="3600" cap="none" spc="0" dirty="0" smtClean="0">
                <a:ln w="1905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Местоимение</a:t>
            </a:r>
          </a:p>
          <a:p>
            <a:pPr marL="742950" indent="-742950">
              <a:buAutoNum type="arabicPeriod"/>
            </a:pPr>
            <a:r>
              <a:rPr lang="ru-RU" sz="3600" i="1" dirty="0" smtClean="0">
                <a:ln w="1905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Наречие</a:t>
            </a:r>
          </a:p>
          <a:p>
            <a:pPr marL="742950" indent="-742950">
              <a:buAutoNum type="arabicPeriod"/>
            </a:pPr>
            <a:r>
              <a:rPr lang="ru-RU" sz="3600" i="1" cap="none" spc="0" dirty="0" smtClean="0">
                <a:ln w="1905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Предлог</a:t>
            </a:r>
          </a:p>
          <a:p>
            <a:pPr marL="742950" indent="-742950">
              <a:buAutoNum type="arabicPeriod"/>
            </a:pPr>
            <a:r>
              <a:rPr lang="ru-RU" sz="3600" i="1" dirty="0" smtClean="0">
                <a:ln w="1905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Союз</a:t>
            </a:r>
          </a:p>
          <a:p>
            <a:pPr marL="742950" indent="-742950">
              <a:buAutoNum type="arabicPeriod"/>
            </a:pPr>
            <a:r>
              <a:rPr lang="ru-RU" sz="3600" i="1" cap="none" spc="0" dirty="0" smtClean="0">
                <a:ln w="1905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Частица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28600" y="4114800"/>
            <a:ext cx="85344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742950" indent="-742950"/>
            <a:r>
              <a:rPr lang="ru-RU" sz="3600" cap="none" spc="0" dirty="0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Какие  из   слов  являются  не  только  названиями  частей  речи?</a:t>
            </a:r>
            <a:endParaRPr lang="ru-RU" sz="3600" i="1" cap="none" spc="0" dirty="0" smtClean="0">
              <a:ln w="1905"/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04800"/>
            <a:ext cx="709187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4400" b="1" cap="all" dirty="0" smtClean="0">
                <a:ln w="0"/>
                <a:solidFill>
                  <a:schemeClr val="accent4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Вопрос   на    засыпку  30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6096000"/>
            <a:ext cx="1066800" cy="533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32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5955041">
            <a:off x="8378652" y="6093963"/>
            <a:ext cx="500711" cy="612320"/>
          </a:xfrm>
          <a:prstGeom prst="chevro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8600" y="2743200"/>
            <a:ext cx="853440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742950" indent="-742950">
              <a:buAutoNum type="arabicPeriod"/>
            </a:pPr>
            <a:r>
              <a:rPr lang="ru-RU" sz="3200" i="1" cap="none" spc="0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проста</a:t>
            </a:r>
          </a:p>
          <a:p>
            <a:pPr marL="742950" indent="-742950">
              <a:buAutoNum type="arabicPeriod"/>
            </a:pPr>
            <a:r>
              <a:rPr lang="ru-RU" sz="3200" i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скупа</a:t>
            </a:r>
          </a:p>
          <a:p>
            <a:pPr marL="742950" indent="-742950">
              <a:buAutoNum type="arabicPeriod"/>
            </a:pPr>
            <a:r>
              <a:rPr lang="ru-RU" sz="3200" i="1" cap="none" spc="0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полна</a:t>
            </a:r>
          </a:p>
          <a:p>
            <a:pPr marL="742950" indent="-742950">
              <a:buAutoNum type="arabicPeriod"/>
            </a:pPr>
            <a:r>
              <a:rPr lang="ru-RU" sz="3200" i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тупа</a:t>
            </a:r>
          </a:p>
          <a:p>
            <a:pPr marL="742950" indent="-742950">
              <a:buAutoNum type="arabicPeriod"/>
            </a:pPr>
            <a:r>
              <a:rPr lang="ru-RU" sz="3200" i="1" cap="none" spc="0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пуста</a:t>
            </a:r>
            <a:endParaRPr lang="ru-RU" sz="3200" i="1" cap="none" spc="0" dirty="0">
              <a:ln w="1905"/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4800" y="1219201"/>
            <a:ext cx="85344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742950" indent="-742950"/>
            <a:r>
              <a:rPr lang="ru-RU" sz="3600" cap="none" spc="0" dirty="0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Апостол  полосат,  плуг  глуп,  яство  свято.  А  </a:t>
            </a:r>
            <a:r>
              <a:rPr lang="ru-RU" sz="3600" cap="none" spc="0" dirty="0" smtClean="0">
                <a:ln w="1905"/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СТУПА </a:t>
            </a:r>
            <a:r>
              <a:rPr lang="ru-RU" sz="3600" cap="none" spc="0" dirty="0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3600" i="1" cap="none" spc="0" dirty="0" smtClean="0">
              <a:ln w="1905"/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04800"/>
            <a:ext cx="709187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4400" b="1" cap="all" dirty="0" smtClean="0">
                <a:ln w="0"/>
                <a:solidFill>
                  <a:schemeClr val="accent4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Вопрос   на    засыпку  40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6096000"/>
            <a:ext cx="1066800" cy="533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2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sz="32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5955041">
            <a:off x="8378652" y="6093963"/>
            <a:ext cx="500711" cy="612320"/>
          </a:xfrm>
          <a:prstGeom prst="chevro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8600" y="3200400"/>
            <a:ext cx="853440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742950" indent="-742950">
              <a:buAutoNum type="arabicPeriod"/>
            </a:pPr>
            <a:r>
              <a:rPr lang="ru-RU" sz="3200" i="1" cap="none" spc="0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деньги</a:t>
            </a:r>
          </a:p>
          <a:p>
            <a:pPr marL="742950" indent="-742950">
              <a:buAutoNum type="arabicPeriod"/>
            </a:pPr>
            <a:r>
              <a:rPr lang="ru-RU" sz="3200" i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ящик</a:t>
            </a:r>
          </a:p>
          <a:p>
            <a:pPr marL="742950" indent="-742950">
              <a:buAutoNum type="arabicPeriod"/>
            </a:pPr>
            <a:r>
              <a:rPr lang="ru-RU" sz="3200" i="1" cap="none" spc="0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душа</a:t>
            </a:r>
          </a:p>
          <a:p>
            <a:pPr marL="742950" indent="-742950">
              <a:buAutoNum type="arabicPeriod"/>
            </a:pPr>
            <a:r>
              <a:rPr lang="ru-RU" sz="3200" i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тайна</a:t>
            </a:r>
          </a:p>
          <a:p>
            <a:pPr marL="742950" indent="-742950">
              <a:buAutoNum type="arabicPeriod"/>
            </a:pPr>
            <a:r>
              <a:rPr lang="ru-RU" sz="3200" i="1" cap="none" spc="0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шуба</a:t>
            </a:r>
            <a:endParaRPr lang="ru-RU" sz="3200" i="1" cap="none" spc="0" dirty="0">
              <a:ln w="1905"/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4800" y="1219201"/>
            <a:ext cx="85344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742950" indent="-742950"/>
            <a:r>
              <a:rPr lang="ru-RU" sz="3600" cap="none" spc="0" dirty="0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 можно  раскрыть,  а  можно</a:t>
            </a:r>
          </a:p>
          <a:p>
            <a:pPr marL="742950" indent="-742950"/>
            <a:r>
              <a:rPr lang="ru-RU" sz="3600" cap="none" spc="0" dirty="0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вывернуть.  Это  можно  вложить,  а</a:t>
            </a:r>
          </a:p>
          <a:p>
            <a:pPr marL="742950" indent="-742950"/>
            <a:r>
              <a:rPr lang="ru-RU" sz="3600" cap="none" spc="0" dirty="0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можно  вынуть.  Что  это</a:t>
            </a:r>
            <a:r>
              <a:rPr lang="ru-RU" sz="3600" cap="none" spc="0" dirty="0" smtClean="0">
                <a:ln w="1905"/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cap="none" spc="0" dirty="0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3600" i="1" cap="none" spc="0" dirty="0" smtClean="0">
              <a:ln w="1905"/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04800"/>
            <a:ext cx="306622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Ребусы   10</a:t>
            </a:r>
            <a:endParaRPr lang="ru-RU" sz="4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09600" y="1905000"/>
            <a:ext cx="1542410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</a:t>
            </a:r>
            <a:endParaRPr lang="ru-RU" sz="20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95400" y="2971800"/>
            <a:ext cx="60305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</a:t>
            </a:r>
            <a:endParaRPr lang="ru-RU" sz="6600" b="1" cap="none" spc="0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90800" y="3124200"/>
            <a:ext cx="241444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 </a:t>
            </a:r>
            <a:r>
              <a:rPr lang="ru-RU" sz="8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</a:t>
            </a:r>
            <a:r>
              <a:rPr lang="ru-RU" sz="8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8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</a:t>
            </a:r>
            <a:endParaRPr lang="ru-RU" sz="8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2400" y="4724400"/>
            <a:ext cx="6096000" cy="1447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 какого    государства   здесь   зашифровано 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53200" y="1371600"/>
            <a:ext cx="2133600" cy="609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Австрия</a:t>
            </a:r>
            <a:endParaRPr lang="ru-RU" sz="32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Нашивка 7">
            <a:hlinkClick r:id="rId2" action="ppaction://hlinksldjump"/>
          </p:cNvPr>
          <p:cNvSpPr/>
          <p:nvPr/>
        </p:nvSpPr>
        <p:spPr>
          <a:xfrm rot="16200000">
            <a:off x="8229600" y="6096000"/>
            <a:ext cx="762000" cy="609600"/>
          </a:xfrm>
          <a:prstGeom prst="chevro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04800"/>
            <a:ext cx="306622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Ребусы   20</a:t>
            </a:r>
            <a:endParaRPr lang="ru-RU" sz="4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600" y="5562600"/>
            <a:ext cx="6096000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Какое  слово  не  относится  к  птицам?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24600" y="2057400"/>
            <a:ext cx="2362200" cy="609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свиристель</a:t>
            </a:r>
            <a:endParaRPr lang="ru-RU" sz="32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Нашивка 7">
            <a:hlinkClick r:id="rId2" action="ppaction://hlinksldjump"/>
          </p:cNvPr>
          <p:cNvSpPr/>
          <p:nvPr/>
        </p:nvSpPr>
        <p:spPr>
          <a:xfrm rot="16200000">
            <a:off x="8229600" y="6096000"/>
            <a:ext cx="762000" cy="609600"/>
          </a:xfrm>
          <a:prstGeom prst="chevro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8600" y="1371600"/>
            <a:ext cx="1172116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2000" i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endParaRPr lang="ru-RU" sz="12000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9600" y="1600200"/>
            <a:ext cx="41870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i="1" cap="none" spc="0" dirty="0" smtClean="0">
                <a:ln w="1905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endParaRPr lang="ru-RU" sz="4400" i="1" cap="none" spc="0" dirty="0">
              <a:ln w="1905"/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Ирина Михайловна\Desktop\для  ребусов\лист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1613313" y="1815689"/>
            <a:ext cx="1600199" cy="1321622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2209800" y="2514600"/>
            <a:ext cx="10647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1=</a:t>
            </a:r>
            <a:r>
              <a:rPr lang="ru-RU" sz="5400" b="1" i="1" cap="none" spc="0" dirty="0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</a:t>
            </a:r>
            <a:endParaRPr lang="ru-RU" sz="5400" b="1" i="1" cap="none" spc="0" dirty="0">
              <a:ln w="1905"/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 descr="C:\Users\Ирина Михайловна\Desktop\для  ребусов\ель 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1677649"/>
            <a:ext cx="1066800" cy="1608944"/>
          </a:xfrm>
          <a:prstGeom prst="rect">
            <a:avLst/>
          </a:prstGeom>
          <a:noFill/>
        </p:spPr>
      </p:pic>
      <p:pic>
        <p:nvPicPr>
          <p:cNvPr id="1028" name="Picture 4" descr="C:\Users\Ирина Михайловна\Desktop\для  ребусов\серп 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3886200"/>
            <a:ext cx="1652587" cy="1169809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1371600" y="3429000"/>
            <a:ext cx="5405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,,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057400" y="3276600"/>
            <a:ext cx="137160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5000" i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</a:t>
            </a:r>
            <a:endParaRPr lang="ru-RU" sz="15000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590800" y="3886200"/>
            <a:ext cx="418704" cy="7620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i="1" cap="none" spc="0" dirty="0" err="1" smtClean="0">
                <a:ln w="1905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</a:t>
            </a:r>
            <a:endParaRPr lang="ru-RU" sz="4400" i="1" cap="none" spc="0" dirty="0">
              <a:ln w="1905"/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9" name="Picture 5" descr="C:\Users\Ирина Михайловна\Desktop\для  ребусов\рога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81400" y="3657600"/>
            <a:ext cx="1600200" cy="1636241"/>
          </a:xfrm>
          <a:prstGeom prst="rect">
            <a:avLst/>
          </a:prstGeom>
          <a:noFill/>
        </p:spPr>
      </p:pic>
      <p:sp>
        <p:nvSpPr>
          <p:cNvPr id="19" name="Прямоугольник 18"/>
          <p:cNvSpPr/>
          <p:nvPr/>
        </p:nvSpPr>
        <p:spPr>
          <a:xfrm>
            <a:off x="3429000" y="4495800"/>
            <a:ext cx="5405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,,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553200" y="3810000"/>
            <a:ext cx="2133600" cy="609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севрюга</a:t>
            </a:r>
            <a:endParaRPr lang="ru-RU" sz="32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04800"/>
            <a:ext cx="306622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Ребусы   30</a:t>
            </a:r>
            <a:endParaRPr lang="ru-RU" sz="4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2400" y="5638800"/>
            <a:ext cx="6096000" cy="1066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Какого  слова  обычно  не  бывает  в  календаре?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19800" y="4267200"/>
            <a:ext cx="2438400" cy="609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воскресенье</a:t>
            </a:r>
            <a:endParaRPr lang="ru-RU" sz="32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Нашивка 7">
            <a:hlinkClick r:id="rId2" action="ppaction://hlinksldjump"/>
          </p:cNvPr>
          <p:cNvSpPr/>
          <p:nvPr/>
        </p:nvSpPr>
        <p:spPr>
          <a:xfrm rot="16200000">
            <a:off x="8229600" y="6096000"/>
            <a:ext cx="762000" cy="609600"/>
          </a:xfrm>
          <a:prstGeom prst="chevro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7200" y="1371600"/>
            <a:ext cx="739305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00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</a:t>
            </a:r>
            <a:endParaRPr lang="ru-RU" sz="100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85800" y="1752600"/>
            <a:ext cx="48122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</a:t>
            </a:r>
            <a:endParaRPr lang="ru-RU" sz="4400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0" name="Picture 2" descr="C:\Users\Ирина Михайловна\Desktop\для  ребусов\куст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1600200"/>
            <a:ext cx="1600199" cy="1198605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1447800" y="762000"/>
            <a:ext cx="423514" cy="121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</a:t>
            </a:r>
            <a:endParaRPr lang="ru-RU" sz="7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04800" y="1371600"/>
            <a:ext cx="3352800" cy="1752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57200" y="3505200"/>
            <a:ext cx="42511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</a:t>
            </a:r>
            <a:endParaRPr lang="ru-RU" sz="4400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52400" y="3124200"/>
            <a:ext cx="1034257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00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</a:t>
            </a:r>
            <a:endParaRPr lang="ru-RU" sz="100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051" name="Picture 3" descr="C:\Users\Ирина Михайловна\Desktop\для  ребусов\кресло.jpg"/>
          <p:cNvPicPr>
            <a:picLocks noChangeAspect="1" noChangeArrowheads="1"/>
          </p:cNvPicPr>
          <p:nvPr/>
        </p:nvPicPr>
        <p:blipFill>
          <a:blip r:embed="rId4"/>
          <a:srcRect l="23818" r="9273"/>
          <a:stretch>
            <a:fillRect/>
          </a:stretch>
        </p:blipFill>
        <p:spPr bwMode="auto">
          <a:xfrm>
            <a:off x="1295400" y="3429000"/>
            <a:ext cx="1139669" cy="1133475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2133600" y="2514600"/>
            <a:ext cx="6858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,,</a:t>
            </a:r>
            <a:endParaRPr lang="ru-RU" sz="7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052" name="Picture 4" descr="C:\Users\Ирина Михайловна\Desktop\для  ребусов\пень 4.jpg"/>
          <p:cNvPicPr>
            <a:picLocks noChangeAspect="1" noChangeArrowheads="1"/>
          </p:cNvPicPr>
          <p:nvPr/>
        </p:nvPicPr>
        <p:blipFill>
          <a:blip r:embed="rId5"/>
          <a:srcRect t="28378"/>
          <a:stretch>
            <a:fillRect/>
          </a:stretch>
        </p:blipFill>
        <p:spPr bwMode="auto">
          <a:xfrm>
            <a:off x="3124200" y="3429000"/>
            <a:ext cx="1219200" cy="1165782"/>
          </a:xfrm>
          <a:prstGeom prst="rect">
            <a:avLst/>
          </a:prstGeom>
          <a:noFill/>
        </p:spPr>
      </p:pic>
      <p:sp>
        <p:nvSpPr>
          <p:cNvPr id="19" name="Прямоугольник 18"/>
          <p:cNvSpPr/>
          <p:nvPr/>
        </p:nvSpPr>
        <p:spPr>
          <a:xfrm>
            <a:off x="2743200" y="3581400"/>
            <a:ext cx="423514" cy="121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</a:t>
            </a:r>
            <a:endParaRPr lang="ru-RU" sz="7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343400" y="3276600"/>
            <a:ext cx="72968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</a:t>
            </a:r>
            <a:endParaRPr lang="ru-RU" sz="8800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0" y="3048000"/>
            <a:ext cx="5181600" cy="1981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486400" y="3200400"/>
            <a:ext cx="2133600" cy="609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август</a:t>
            </a:r>
            <a:endParaRPr lang="ru-RU" sz="32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5" name="Picture 7" descr="C:\Users\Ирина Михайловна\Desktop\для  ребусов\сук 2.jpg"/>
          <p:cNvPicPr>
            <a:picLocks noChangeAspect="1" noChangeArrowheads="1"/>
          </p:cNvPicPr>
          <p:nvPr/>
        </p:nvPicPr>
        <p:blipFill>
          <a:blip r:embed="rId6"/>
          <a:srcRect r="69014" b="23164"/>
          <a:stretch>
            <a:fillRect/>
          </a:stretch>
        </p:blipFill>
        <p:spPr bwMode="auto">
          <a:xfrm>
            <a:off x="4724400" y="457200"/>
            <a:ext cx="1066800" cy="1295400"/>
          </a:xfrm>
          <a:prstGeom prst="rect">
            <a:avLst/>
          </a:prstGeom>
          <a:noFill/>
        </p:spPr>
      </p:pic>
      <p:sp>
        <p:nvSpPr>
          <p:cNvPr id="26" name="Прямоугольник 25"/>
          <p:cNvSpPr/>
          <p:nvPr/>
        </p:nvSpPr>
        <p:spPr>
          <a:xfrm>
            <a:off x="5715000" y="152400"/>
            <a:ext cx="41389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i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</a:t>
            </a:r>
            <a:endParaRPr lang="ru-RU" sz="4000" i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096000" y="152400"/>
            <a:ext cx="1034257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0000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</a:t>
            </a:r>
            <a:endParaRPr lang="ru-RU" sz="100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400800" y="533400"/>
            <a:ext cx="48122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</a:t>
            </a:r>
            <a:endParaRPr lang="ru-RU" sz="4400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6" name="Picture 8" descr="C:\Users\Ирина Михайловна\Desktop\для  ребусов\роза 5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86600" y="609600"/>
            <a:ext cx="914400" cy="914400"/>
          </a:xfrm>
          <a:prstGeom prst="rect">
            <a:avLst/>
          </a:prstGeom>
          <a:noFill/>
        </p:spPr>
      </p:pic>
      <p:sp>
        <p:nvSpPr>
          <p:cNvPr id="30" name="Прямоугольник 29"/>
          <p:cNvSpPr/>
          <p:nvPr/>
        </p:nvSpPr>
        <p:spPr>
          <a:xfrm>
            <a:off x="7848600" y="228600"/>
            <a:ext cx="42992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i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</a:t>
            </a:r>
            <a:endParaRPr lang="ru-RU" sz="4400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8534400" y="228600"/>
            <a:ext cx="48763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i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</a:t>
            </a:r>
            <a:endParaRPr lang="ru-RU" sz="4400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8305800" y="6858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16200000" flipH="1">
            <a:off x="5638800" y="304800"/>
            <a:ext cx="457200" cy="457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5638800" y="533400"/>
            <a:ext cx="609600" cy="152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Скругленный прямоугольник 38"/>
          <p:cNvSpPr/>
          <p:nvPr/>
        </p:nvSpPr>
        <p:spPr>
          <a:xfrm>
            <a:off x="4343400" y="228600"/>
            <a:ext cx="4648200" cy="1600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6705600" y="2362200"/>
            <a:ext cx="2133600" cy="609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сковорода</a:t>
            </a:r>
            <a:endParaRPr lang="ru-RU" sz="32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52400" y="1143000"/>
            <a:ext cx="5741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2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609600" y="4343400"/>
            <a:ext cx="5741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3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886200" y="685800"/>
            <a:ext cx="5741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cxnSp>
        <p:nvCxnSpPr>
          <p:cNvPr id="45" name="Прямая со стрелкой 44"/>
          <p:cNvCxnSpPr/>
          <p:nvPr/>
        </p:nvCxnSpPr>
        <p:spPr>
          <a:xfrm rot="16200000" flipH="1">
            <a:off x="6934200" y="1828800"/>
            <a:ext cx="5334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13" idx="6"/>
          </p:cNvCxnSpPr>
          <p:nvPr/>
        </p:nvCxnSpPr>
        <p:spPr>
          <a:xfrm>
            <a:off x="3657600" y="2247900"/>
            <a:ext cx="2209800" cy="952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4724400" y="4648200"/>
            <a:ext cx="1295400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C:\Users\Ирина Михайловна\Desktop\для  ребусов\зон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3200400"/>
            <a:ext cx="1655356" cy="1514475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228600" y="304800"/>
            <a:ext cx="306622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Ребусы   40</a:t>
            </a:r>
            <a:endParaRPr lang="ru-RU" sz="4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2400" y="5791200"/>
            <a:ext cx="7848600" cy="838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трёх ребусах  зашифровано   одно  и  то  же  слово, а в одном –  другое. В каком?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705600" y="228600"/>
            <a:ext cx="2133600" cy="609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корона</a:t>
            </a:r>
            <a:endParaRPr lang="ru-RU" sz="32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Нашивка 7">
            <a:hlinkClick r:id="rId3" action="ppaction://hlinksldjump"/>
          </p:cNvPr>
          <p:cNvSpPr/>
          <p:nvPr/>
        </p:nvSpPr>
        <p:spPr>
          <a:xfrm rot="16200000">
            <a:off x="8229600" y="6096000"/>
            <a:ext cx="762000" cy="609600"/>
          </a:xfrm>
          <a:prstGeom prst="chevro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3074" name="Picture 2" descr="C:\Users\Ирина Михайловна\Desktop\для  ребусов\колос.jpg"/>
          <p:cNvPicPr>
            <a:picLocks noChangeAspect="1" noChangeArrowheads="1"/>
          </p:cNvPicPr>
          <p:nvPr/>
        </p:nvPicPr>
        <p:blipFill>
          <a:blip r:embed="rId4"/>
          <a:srcRect l="49421"/>
          <a:stretch>
            <a:fillRect/>
          </a:stretch>
        </p:blipFill>
        <p:spPr bwMode="auto">
          <a:xfrm>
            <a:off x="152400" y="1447800"/>
            <a:ext cx="762000" cy="1128459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838200" y="914400"/>
            <a:ext cx="5405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,,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47800" y="1676400"/>
            <a:ext cx="23342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i="1" cap="none" spc="0" dirty="0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1000 кг</a:t>
            </a:r>
            <a:endParaRPr lang="ru-RU" sz="5400" i="1" cap="none" spc="0" dirty="0">
              <a:ln w="1905"/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95400" y="1752600"/>
            <a:ext cx="3625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038600" y="167640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i="1" cap="none" spc="0" dirty="0" smtClean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5400" i="1" cap="none" spc="0" dirty="0">
              <a:ln w="1905"/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114800" y="1295400"/>
            <a:ext cx="4379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i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</a:t>
            </a:r>
            <a:endParaRPr lang="ru-RU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4038600" y="1447800"/>
            <a:ext cx="457200" cy="381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 flipH="1" flipV="1">
            <a:off x="4114800" y="1447800"/>
            <a:ext cx="457200" cy="457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0" y="1295400"/>
            <a:ext cx="4648200" cy="1524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410200" y="1676400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ru-RU" sz="5400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rot="10800000" flipV="1">
            <a:off x="5257800" y="1676400"/>
            <a:ext cx="685800" cy="3048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5791200" y="1143000"/>
            <a:ext cx="3625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3075" name="Picture 3" descr="C:\Users\Ирина Михайловна\Desktop\для  ребусов\рот.jpg"/>
          <p:cNvPicPr>
            <a:picLocks noChangeAspect="1" noChangeArrowheads="1"/>
          </p:cNvPicPr>
          <p:nvPr/>
        </p:nvPicPr>
        <p:blipFill>
          <a:blip r:embed="rId5" cstate="print"/>
          <a:srcRect l="5272" b="17521"/>
          <a:stretch>
            <a:fillRect/>
          </a:stretch>
        </p:blipFill>
        <p:spPr bwMode="auto">
          <a:xfrm>
            <a:off x="6172200" y="1676400"/>
            <a:ext cx="1170637" cy="762000"/>
          </a:xfrm>
          <a:prstGeom prst="rect">
            <a:avLst/>
          </a:prstGeom>
          <a:noFill/>
        </p:spPr>
      </p:pic>
      <p:sp>
        <p:nvSpPr>
          <p:cNvPr id="25" name="Прямоугольник 24"/>
          <p:cNvSpPr/>
          <p:nvPr/>
        </p:nvSpPr>
        <p:spPr>
          <a:xfrm>
            <a:off x="7162800" y="1219200"/>
            <a:ext cx="55015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i="1" cap="none" spc="0" dirty="0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</a:t>
            </a:r>
            <a:endParaRPr lang="ru-RU" sz="3600" i="1" cap="none" spc="0" dirty="0">
              <a:ln w="1905"/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8001000" y="1219200"/>
            <a:ext cx="42030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i="1" cap="none" spc="0" dirty="0" smtClean="0">
                <a:ln w="1905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</a:t>
            </a:r>
            <a:endParaRPr lang="ru-RU" sz="3600" i="1" cap="none" spc="0" dirty="0">
              <a:ln w="1905"/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924800" y="1143000"/>
            <a:ext cx="1074333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2000" i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endParaRPr lang="ru-RU" sz="12000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8305800" y="1752600"/>
            <a:ext cx="42030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i="1" cap="none" spc="0" dirty="0" smtClean="0">
                <a:ln w="1905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</a:t>
            </a:r>
            <a:endParaRPr lang="ru-RU" sz="3600" i="1" cap="none" spc="0" dirty="0">
              <a:ln w="1905"/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7696200" y="16002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Скругленный прямоугольник 38"/>
          <p:cNvSpPr/>
          <p:nvPr/>
        </p:nvSpPr>
        <p:spPr>
          <a:xfrm>
            <a:off x="4953000" y="1295400"/>
            <a:ext cx="4038600" cy="1524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6" name="Picture 4" descr="C:\Users\Ирина Михайловна\Desktop\для  ребусов\конь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" y="3505200"/>
            <a:ext cx="1633538" cy="1349157"/>
          </a:xfrm>
          <a:prstGeom prst="rect">
            <a:avLst/>
          </a:prstGeom>
          <a:noFill/>
        </p:spPr>
      </p:pic>
      <p:sp>
        <p:nvSpPr>
          <p:cNvPr id="40" name="Прямоугольник 39"/>
          <p:cNvSpPr/>
          <p:nvPr/>
        </p:nvSpPr>
        <p:spPr>
          <a:xfrm>
            <a:off x="1295400" y="2971800"/>
            <a:ext cx="5405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,,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3077" name="Picture 5" descr="C:\Users\Ирина Михайловна\Desktop\для  ребусов\слон 4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09800" y="3352800"/>
            <a:ext cx="1600200" cy="1490315"/>
          </a:xfrm>
          <a:prstGeom prst="rect">
            <a:avLst/>
          </a:prstGeom>
          <a:noFill/>
        </p:spPr>
      </p:pic>
      <p:sp>
        <p:nvSpPr>
          <p:cNvPr id="42" name="Прямоугольник 41"/>
          <p:cNvSpPr/>
          <p:nvPr/>
        </p:nvSpPr>
        <p:spPr>
          <a:xfrm>
            <a:off x="2057400" y="4114800"/>
            <a:ext cx="3625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657600" y="3505200"/>
            <a:ext cx="1175322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2000" i="1" cap="none" spc="0" dirty="0" smtClean="0">
                <a:ln w="1905"/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endParaRPr lang="ru-RU" sz="12000" cap="none" spc="0" dirty="0">
              <a:ln w="1905"/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191000" y="3429000"/>
            <a:ext cx="47481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i="1" cap="none" spc="0" dirty="0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endParaRPr lang="ru-RU" sz="4400" i="1" cap="none" spc="0" dirty="0">
              <a:ln w="1905"/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228600" y="3276600"/>
            <a:ext cx="4648200" cy="2057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5181600" y="4114800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ru-RU" sz="5400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rot="10800000" flipV="1">
            <a:off x="5105400" y="4114800"/>
            <a:ext cx="685800" cy="3048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9" name="Прямоугольник 48"/>
          <p:cNvSpPr/>
          <p:nvPr/>
        </p:nvSpPr>
        <p:spPr>
          <a:xfrm>
            <a:off x="5638800" y="2667000"/>
            <a:ext cx="3625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8915400" y="1219200"/>
            <a:ext cx="3625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7010400" y="2895600"/>
            <a:ext cx="3625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7391400" y="3276600"/>
            <a:ext cx="1175322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2000" i="1" cap="none" spc="0" dirty="0" smtClean="0">
                <a:ln w="1905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endParaRPr lang="ru-RU" sz="12000" cap="none" spc="0" dirty="0">
              <a:ln w="1905"/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924800" y="3200400"/>
            <a:ext cx="47481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i="1" cap="none" spc="0" dirty="0" smtClean="0">
                <a:ln w="1905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endParaRPr lang="ru-RU" sz="4400" i="1" cap="none" spc="0" dirty="0">
              <a:ln w="1905"/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5105400" y="3124200"/>
            <a:ext cx="3733800" cy="1905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4267200" y="228600"/>
            <a:ext cx="2133600" cy="609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колоннада</a:t>
            </a:r>
            <a:endParaRPr lang="ru-RU" sz="32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7" name="Прямая со стрелкой 56"/>
          <p:cNvCxnSpPr/>
          <p:nvPr/>
        </p:nvCxnSpPr>
        <p:spPr>
          <a:xfrm rot="5400000">
            <a:off x="6743700" y="1104900"/>
            <a:ext cx="6096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 rot="10800000" flipV="1">
            <a:off x="3200400" y="838200"/>
            <a:ext cx="15240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>
            <a:endCxn id="44" idx="0"/>
          </p:cNvCxnSpPr>
          <p:nvPr/>
        </p:nvCxnSpPr>
        <p:spPr>
          <a:xfrm rot="5400000">
            <a:off x="3281003" y="1985603"/>
            <a:ext cx="2590800" cy="2959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 rot="16200000" flipH="1">
            <a:off x="3619500" y="1943100"/>
            <a:ext cx="2667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04800"/>
            <a:ext cx="761118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Загадки  от </a:t>
            </a:r>
            <a:r>
              <a:rPr lang="ru-RU" sz="4400" b="1" cap="all" spc="0" dirty="0" err="1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Чиполлино</a:t>
            </a:r>
            <a:r>
              <a:rPr lang="ru-RU" sz="4400" b="1" cap="all" spc="0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   10</a:t>
            </a:r>
            <a:endParaRPr lang="ru-RU" sz="4400" b="1" cap="all" spc="0" dirty="0">
              <a:ln w="0"/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1000" y="1828800"/>
            <a:ext cx="754648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Что  сушит,  когда  мокнет?</a:t>
            </a:r>
            <a:endParaRPr lang="ru-RU" sz="4400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6172200"/>
            <a:ext cx="31242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полотенце</a:t>
            </a:r>
            <a:endParaRPr lang="ru-RU" sz="4400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6200000">
            <a:off x="8259176" y="6066424"/>
            <a:ext cx="685800" cy="440152"/>
          </a:xfrm>
          <a:prstGeom prst="chevron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04800"/>
            <a:ext cx="761118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Загадки  от </a:t>
            </a:r>
            <a:r>
              <a:rPr lang="ru-RU" sz="4400" b="1" cap="all" spc="0" dirty="0" err="1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Чиполлино</a:t>
            </a:r>
            <a:r>
              <a:rPr lang="ru-RU" sz="4400" b="1" cap="all" spc="0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   20</a:t>
            </a:r>
            <a:endParaRPr lang="ru-RU" sz="4400" b="1" cap="all" spc="0" dirty="0">
              <a:ln w="0"/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1000" y="1828800"/>
            <a:ext cx="7956024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Когда  местоимения</a:t>
            </a:r>
          </a:p>
          <a:p>
            <a:pPr algn="ctr"/>
            <a:r>
              <a:rPr lang="ru-RU" sz="6600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портят  мостовые?</a:t>
            </a:r>
            <a:endParaRPr lang="ru-RU" sz="6600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6172200"/>
            <a:ext cx="23622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    МЫ   </a:t>
            </a:r>
            <a:endParaRPr lang="ru-RU" sz="4400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5955041">
            <a:off x="8299835" y="6020572"/>
            <a:ext cx="582143" cy="682902"/>
          </a:xfrm>
          <a:prstGeom prst="chevron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304800"/>
            <a:ext cx="761118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Загадки  от </a:t>
            </a:r>
            <a:r>
              <a:rPr lang="ru-RU" sz="4400" b="1" cap="all" spc="0" dirty="0" err="1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Чиполлино</a:t>
            </a:r>
            <a:r>
              <a:rPr lang="ru-RU" sz="4400" b="1" cap="all" spc="0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   30</a:t>
            </a:r>
            <a:endParaRPr lang="ru-RU" sz="4400" b="1" cap="all" spc="0" dirty="0">
              <a:ln w="0"/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" y="1371600"/>
            <a:ext cx="8763000" cy="477053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8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Снится  Принцессе  сон,  </a:t>
            </a:r>
            <a:r>
              <a:rPr lang="ru-RU" sz="3800" i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будто </a:t>
            </a:r>
            <a:r>
              <a:rPr lang="ru-RU" sz="3800" i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идёт  она </a:t>
            </a:r>
            <a:r>
              <a:rPr lang="ru-RU" sz="38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  прекрасному  подземному к</a:t>
            </a:r>
            <a:r>
              <a:rPr lang="ru-RU" sz="3800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оролевству. Горят  свечи,  звучит музыка,</a:t>
            </a:r>
            <a:r>
              <a:rPr lang="ru-RU" sz="38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вокруг  цветы…  Вдруг  откуда-то  выпрыгивает  Дракон.  Вот-вот  может  случится  непоправимое.</a:t>
            </a:r>
          </a:p>
          <a:p>
            <a:r>
              <a:rPr lang="ru-RU" sz="3800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Что  нужно  сделать  принцессе?</a:t>
            </a:r>
            <a:endParaRPr lang="ru-RU" sz="3800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6172200"/>
            <a:ext cx="3276600" cy="533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проснуться   </a:t>
            </a:r>
            <a:endParaRPr lang="ru-RU" sz="4400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6200000">
            <a:off x="8111932" y="5832669"/>
            <a:ext cx="785695" cy="855156"/>
          </a:xfrm>
          <a:prstGeom prst="chevron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</TotalTime>
  <Words>688</Words>
  <PresentationFormat>Экран (4:3)</PresentationFormat>
  <Paragraphs>224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 Михайловна</dc:creator>
  <cp:lastModifiedBy>Admin</cp:lastModifiedBy>
  <cp:revision>81</cp:revision>
  <dcterms:created xsi:type="dcterms:W3CDTF">2013-03-16T02:10:08Z</dcterms:created>
  <dcterms:modified xsi:type="dcterms:W3CDTF">2013-03-18T09:55:02Z</dcterms:modified>
</cp:coreProperties>
</file>