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4" autoAdjust="0"/>
  </p:normalViewPr>
  <p:slideViewPr>
    <p:cSldViewPr snapToGrid="0">
      <p:cViewPr varScale="1">
        <p:scale>
          <a:sx n="67" d="100"/>
          <a:sy n="67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64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8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40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4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8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1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2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6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0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6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0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4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5CBF-4A06-48F3-BAB8-3141FCC2BCC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97CE9D-2922-4C58-B14B-950091C4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3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usskiiyazyk.ru/leksika/tropy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crdownload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C435EB-8465-45BF-9952-5CE72E59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07" y="137502"/>
            <a:ext cx="11037277" cy="6591544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Лингвистическое понятие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«эпитет»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приведет нас к художественному слову, к стилю речи, используемому писателями и поэтами в литературе, к народному творчеству.</a:t>
            </a:r>
          </a:p>
          <a:p>
            <a:pPr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один из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разновидностей тропов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художественных средств речи. Слово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«троп»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греческого происхождения и буквально значит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«поворот, оборот речи»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сказать, что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форма поэтического мышления. Слово используется не традиционно, а с неожиданной стороны, которую смог заметить художник слова. Такое переосмысление слов создает художественный яркий образ, для чего служат эпитеты в русском языке.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31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ECB9-DF12-4E1F-9DB6-1FA301EC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0"/>
            <a:ext cx="7269890" cy="123143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Постоянные эпитеты-то красочное определение (эпитет), неразрывно сочетающееся с определяемым словом и образующее при этом устойчивое образно-поэтическое выражение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858D58-3696-4816-AEC4-29E5B2E8C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3" y="1323510"/>
            <a:ext cx="1905000" cy="30194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7A28F-55C3-46EF-8416-EEFD1215A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39" y="1323509"/>
            <a:ext cx="2134828" cy="3019425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747BC3B-9462-4C86-B516-1D46295C8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52260"/>
              </p:ext>
            </p:extLst>
          </p:nvPr>
        </p:nvGraphicFramePr>
        <p:xfrm>
          <a:off x="413264" y="4435009"/>
          <a:ext cx="492196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011">
                  <a:extLst>
                    <a:ext uri="{9D8B030D-6E8A-4147-A177-3AD203B41FA5}">
                      <a16:colId xmlns:a16="http://schemas.microsoft.com/office/drawing/2014/main" val="1322266236"/>
                    </a:ext>
                  </a:extLst>
                </a:gridCol>
                <a:gridCol w="2727953">
                  <a:extLst>
                    <a:ext uri="{9D8B030D-6E8A-4147-A177-3AD203B41FA5}">
                      <a16:colId xmlns:a16="http://schemas.microsoft.com/office/drawing/2014/main" val="273166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 молодец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Красна девица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2150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6D52709-8CFA-481A-9E2B-955EED7EE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42117"/>
              </p:ext>
            </p:extLst>
          </p:nvPr>
        </p:nvGraphicFramePr>
        <p:xfrm>
          <a:off x="1413403" y="4876800"/>
          <a:ext cx="28544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411">
                  <a:extLst>
                    <a:ext uri="{9D8B030D-6E8A-4147-A177-3AD203B41FA5}">
                      <a16:colId xmlns:a16="http://schemas.microsoft.com/office/drawing/2014/main" val="685401509"/>
                    </a:ext>
                  </a:extLst>
                </a:gridCol>
              </a:tblGrid>
              <a:tr h="2182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Буйный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ветер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98051"/>
                  </a:ext>
                </a:extLst>
              </a:tr>
              <a:tr h="2182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Чистое (чисто)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76791"/>
                  </a:ext>
                </a:extLst>
              </a:tr>
              <a:tr h="2182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13239"/>
                  </a:ext>
                </a:extLst>
              </a:tr>
              <a:tr h="2182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Ясный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075972"/>
                  </a:ext>
                </a:extLst>
              </a:tr>
              <a:tr h="2182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солнце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2268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F92595E-D796-48D5-BFCD-05AED9CB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75315"/>
              </p:ext>
            </p:extLst>
          </p:nvPr>
        </p:nvGraphicFramePr>
        <p:xfrm>
          <a:off x="8669293" y="51899"/>
          <a:ext cx="2988277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277">
                  <a:extLst>
                    <a:ext uri="{9D8B030D-6E8A-4147-A177-3AD203B41FA5}">
                      <a16:colId xmlns:a16="http://schemas.microsoft.com/office/drawing/2014/main" val="3624987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Изобразительные</a:t>
                      </a:r>
                    </a:p>
                    <a:p>
                      <a:pPr algn="ctr"/>
                      <a:r>
                        <a:rPr lang="ru-RU" sz="2000" b="1" dirty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авторские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92283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43D3E-DE81-454D-B4AC-79CDFC395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97" y="1231433"/>
            <a:ext cx="4201241" cy="3150931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3CBBD7C-E784-4BDA-BB82-51DE85C22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8249"/>
              </p:ext>
            </p:extLst>
          </p:nvPr>
        </p:nvGraphicFramePr>
        <p:xfrm>
          <a:off x="8382000" y="4587530"/>
          <a:ext cx="381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001187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Улыбнулись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берёзки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51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Растрепали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шёлковые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косы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С. Есенин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7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44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4F911F-9AEE-4041-85DA-DD33DE15E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38447"/>
              </p:ext>
            </p:extLst>
          </p:nvPr>
        </p:nvGraphicFramePr>
        <p:xfrm>
          <a:off x="1057274" y="157163"/>
          <a:ext cx="11134726" cy="65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6746">
                  <a:extLst>
                    <a:ext uri="{9D8B030D-6E8A-4147-A177-3AD203B41FA5}">
                      <a16:colId xmlns:a16="http://schemas.microsoft.com/office/drawing/2014/main" val="2086926867"/>
                    </a:ext>
                  </a:extLst>
                </a:gridCol>
                <a:gridCol w="7087980">
                  <a:extLst>
                    <a:ext uri="{9D8B030D-6E8A-4147-A177-3AD203B41FA5}">
                      <a16:colId xmlns:a16="http://schemas.microsoft.com/office/drawing/2014/main" val="1822789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Прилагательные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Кроткий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лик (с. Есенин)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бедные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селенья, эта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скудная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природа… (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Ф.Тютчев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дева (А. Блок)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9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Причастия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заброшенный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С.Есенин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Взлёт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осиянный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(М. Цветаева)</a:t>
                      </a:r>
                    </a:p>
                    <a:p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Исступлённый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дракон (А. Блок)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4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Наречия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(образованные от качественных прилагательных)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Печально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дремлет небосвод, река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лениво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катит волны,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сладко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дремлет лес.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Дурно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пахнут мёртвые слова (.Гумилёв)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живут </a:t>
                      </a:r>
                      <a:r>
                        <a:rPr lang="ru-RU" sz="24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налаженно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привычно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Пышкина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6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Существительные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иногда вместе с окружающим их контекстом)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Молодость моя,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голубка смуглая!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(М. Цветаева)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Вот он,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вождь без дружин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(М. Цветаева)</a:t>
                      </a:r>
                    </a:p>
                    <a:p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Исступлённый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дракон (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А.Блок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Повар-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грамотей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и.А.Крылов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Речка-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скромница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(Л.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Пышкина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45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7B8397-FBDA-478B-BD5D-3CEB422F1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763477"/>
              </p:ext>
            </p:extLst>
          </p:nvPr>
        </p:nvGraphicFramePr>
        <p:xfrm>
          <a:off x="1497330" y="1202370"/>
          <a:ext cx="10161270" cy="5655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43550">
                  <a:extLst>
                    <a:ext uri="{9D8B030D-6E8A-4147-A177-3AD203B41FA5}">
                      <a16:colId xmlns:a16="http://schemas.microsoft.com/office/drawing/2014/main" val="2996401162"/>
                    </a:ext>
                  </a:extLst>
                </a:gridCol>
                <a:gridCol w="4617720">
                  <a:extLst>
                    <a:ext uri="{9D8B030D-6E8A-4147-A177-3AD203B41FA5}">
                      <a16:colId xmlns:a16="http://schemas.microsoft.com/office/drawing/2014/main" val="2319131787"/>
                    </a:ext>
                  </a:extLst>
                </a:gridCol>
              </a:tblGrid>
              <a:tr h="4783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Изобразительно-выразительные средства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06998"/>
                  </a:ext>
                </a:extLst>
              </a:tr>
              <a:tr h="844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 прячется в саду малиновая слива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тенью сладостной зелёного листка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Эпитеты, сравнение, олицетворение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90304161"/>
                  </a:ext>
                </a:extLst>
              </a:tr>
              <a:tr h="66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 алый блеск едва скользит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тёмно-голубым волнам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Сравнение, метафора, эпитеты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0491322"/>
                  </a:ext>
                </a:extLst>
              </a:tr>
              <a:tr h="133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 пилы стальные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добрых ребят,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рыбы живые,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плечах дрожат!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Эпитеты, олицетворение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25040966"/>
                  </a:ext>
                </a:extLst>
              </a:tr>
              <a:tr h="66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Как под незримою пятой,</a:t>
                      </a:r>
                      <a:b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Лесные гнутся исполины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Эпитеты, метафора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68805926"/>
                  </a:ext>
                </a:extLst>
              </a:tr>
              <a:tr h="1000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И, три века недвижим,</a:t>
                      </a:r>
                      <a:b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стоит он, не лежит</a:t>
                      </a:r>
                      <a:b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упасть готовый, спит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Метафора, звукопись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0824680"/>
                  </a:ext>
                </a:extLst>
              </a:tr>
              <a:tr h="66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Всё шумно вдруг зашевелилось,</a:t>
                      </a:r>
                      <a:b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Сверкнул за строем строй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Гипербола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880450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10E9391-EE56-4471-845D-4936A604F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40" y="2041"/>
            <a:ext cx="105840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Соотнесите стихотворные цитаты со списками использованных в них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изобразительно-выразительных средств: эпитет, метафора, сравнение,                        гипербола, звукопись.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40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FF9B0-9A1A-46C9-B940-4C414EF9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109760"/>
            <a:ext cx="8911687" cy="416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Проверим…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4D3A3E-35AB-472B-B2ED-ED315AE1E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929873"/>
              </p:ext>
            </p:extLst>
          </p:nvPr>
        </p:nvGraphicFramePr>
        <p:xfrm>
          <a:off x="1885950" y="525780"/>
          <a:ext cx="10024110" cy="62335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83019">
                  <a:extLst>
                    <a:ext uri="{9D8B030D-6E8A-4147-A177-3AD203B41FA5}">
                      <a16:colId xmlns:a16="http://schemas.microsoft.com/office/drawing/2014/main" val="950614249"/>
                    </a:ext>
                  </a:extLst>
                </a:gridCol>
                <a:gridCol w="4941091">
                  <a:extLst>
                    <a:ext uri="{9D8B030D-6E8A-4147-A177-3AD203B41FA5}">
                      <a16:colId xmlns:a16="http://schemas.microsoft.com/office/drawing/2014/main" val="631270872"/>
                    </a:ext>
                  </a:extLst>
                </a:gridCol>
              </a:tblGrid>
              <a:tr h="3794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Изобразительно-выразительные средства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949177"/>
                  </a:ext>
                </a:extLst>
              </a:tr>
              <a:tr h="74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 прячется в саду малиновая слива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тенью сладостной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зелёного листка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Эпитеты, сравнение, олицетворение (3)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32532080"/>
                  </a:ext>
                </a:extLst>
              </a:tr>
              <a:tr h="74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алый блеск едва скользит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тёмно-голубым волнам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Сравнение, метафора, эпитеты (4)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55116583"/>
                  </a:ext>
                </a:extLst>
              </a:tr>
              <a:tr h="147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 пилы стальные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добрых ребят,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рыбы живые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плечах дрожат!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Эпитеты, олицетворение (1)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95612050"/>
                  </a:ext>
                </a:extLst>
              </a:tr>
              <a:tr h="74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под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незримою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пятой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Лесные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гнутся исполины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Эпитеты, метафора (2)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16768992"/>
                  </a:ext>
                </a:extLst>
              </a:tr>
              <a:tr h="1113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И,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 века недвижим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стоит он, не лежит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упасть готовый, спит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Метафора, звукопись (6)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83615729"/>
                  </a:ext>
                </a:extLst>
              </a:tr>
              <a:tr h="74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Всё шумно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вдруг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зашевелилось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Сверкнул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строем строй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Гипербола (5)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8286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CAAB5C-B829-4D3E-8449-AFB11BD4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086" y="799069"/>
            <a:ext cx="10195913" cy="5218671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художественное определение, образно и эмоционально характеризующее описываемое явление, человека, предмет, события.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56B443-DBF0-41F0-B167-0EDB7350B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23" y="9891"/>
            <a:ext cx="9117623" cy="6838217"/>
          </a:xfrm>
        </p:spPr>
      </p:pic>
    </p:spTree>
    <p:extLst>
      <p:ext uri="{BB962C8B-B14F-4D97-AF65-F5344CB8AC3E}">
        <p14:creationId xmlns:p14="http://schemas.microsoft.com/office/powerpoint/2010/main" val="52381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D324-1047-4F74-A5B8-5B36C55C3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1" y="172670"/>
            <a:ext cx="10755923" cy="6685329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Примеры эпитетов-прилагательных в русском языке</a:t>
            </a:r>
          </a:p>
          <a:p>
            <a:pPr fontAlgn="base"/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белые рученьки;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ru-RU" sz="3200" i="1" dirty="0">
                <a:solidFill>
                  <a:srgbClr val="FF0000"/>
                </a:solidFill>
              </a:rPr>
              <a:t>красна девица;</a:t>
            </a:r>
            <a:endParaRPr lang="ru-RU" sz="3200" dirty="0">
              <a:solidFill>
                <a:srgbClr val="FF0000"/>
              </a:solidFill>
            </a:endParaRPr>
          </a:p>
          <a:p>
            <a:pPr fontAlgn="base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добрый молодец;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ясный месяц;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3200" i="1" dirty="0">
                <a:solidFill>
                  <a:srgbClr val="FF0000"/>
                </a:solidFill>
              </a:rPr>
              <a:t>зорька алая;</a:t>
            </a:r>
            <a:endParaRPr lang="ru-RU" sz="3200" dirty="0">
              <a:solidFill>
                <a:srgbClr val="FF0000"/>
              </a:solidFill>
            </a:endParaRPr>
          </a:p>
          <a:p>
            <a:pPr fontAlgn="base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буйная головушка;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3200" i="1" dirty="0"/>
              <a:t>горькая доля;</a:t>
            </a:r>
            <a:endParaRPr lang="ru-RU" sz="3200" dirty="0"/>
          </a:p>
          <a:p>
            <a:pPr fontAlgn="base"/>
            <a:r>
              <a:rPr lang="ru-RU" sz="3200" i="1" dirty="0">
                <a:solidFill>
                  <a:srgbClr val="0070C0"/>
                </a:solidFill>
              </a:rPr>
              <a:t>трескучий мороз;</a:t>
            </a:r>
            <a:endParaRPr lang="ru-RU" sz="3200" dirty="0">
              <a:solidFill>
                <a:srgbClr val="0070C0"/>
              </a:solidFill>
            </a:endParaRPr>
          </a:p>
          <a:p>
            <a:pPr fontAlgn="base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чисто поле;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ru-RU" sz="3200" i="1" dirty="0"/>
              <a:t>добрый конь.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3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22FB06-51DE-47B6-A6E4-A727C2827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0" y="0"/>
            <a:ext cx="9164515" cy="6873386"/>
          </a:xfrm>
        </p:spPr>
      </p:pic>
    </p:spTree>
    <p:extLst>
      <p:ext uri="{BB962C8B-B14F-4D97-AF65-F5344CB8AC3E}">
        <p14:creationId xmlns:p14="http://schemas.microsoft.com/office/powerpoint/2010/main" val="221304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DCAF-B830-4B40-B24F-71F2C15F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эпитетов из художественной литературы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C4EEAD-7E0E-4DB1-A916-E1AD06F1F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846" y="948690"/>
            <a:ext cx="1201615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Эпитеты помогают писателю глубже выразить свои чувства и переживания, показать свое отношение к окружающей его действительности, например, читаем у Игоря Северянина:</a:t>
            </a:r>
            <a:endParaRPr kumimoji="0" lang="ru-RU" altLang="ru-RU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вспомнил свою любовь былую, любовь души       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двенадцативесенней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Цветаева создает поэтический образ с помощью эпитетов:</a:t>
            </a:r>
            <a:endParaRPr kumimoji="0" lang="ru-RU" altLang="ru-RU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Льстивые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ивы и травы 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поклонные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вольнолюбивого юношу — славьте.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М. Волошина привлекают взгляд строки:</a:t>
            </a:r>
            <a:endParaRPr kumimoji="0" lang="ru-RU" altLang="ru-RU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пробегаю 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жадным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взглядом вестей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горючих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письмена.</a:t>
            </a:r>
          </a:p>
        </p:txBody>
      </p:sp>
    </p:spTree>
    <p:extLst>
      <p:ext uri="{BB962C8B-B14F-4D97-AF65-F5344CB8AC3E}">
        <p14:creationId xmlns:p14="http://schemas.microsoft.com/office/powerpoint/2010/main" val="255332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3C61D7-33B4-4A6F-A5CC-2DD246C3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4" y="0"/>
            <a:ext cx="10846697" cy="6734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Непревзойденным мастером лирики является Сергей Есенин. В его поэзии существует удивительная гармония чувства и мысли, связи с родной природой и землей, которые звучат в стихах: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Сердцу снятся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Скирды солнца в водах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лонных.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хотел бы затеряться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зеленях твоих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стозвонных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Эпитеты помогают создать поэту вот этот неповторимый поэтический образ: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Закружилась листва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розоватой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воде на пруду,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бабочек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стая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замираньем летит на звезду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3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41F5E9-F321-4656-B9C4-ECD6695A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45" y="172670"/>
            <a:ext cx="11541369" cy="6427421"/>
          </a:xfrm>
        </p:spPr>
        <p:txBody>
          <a:bodyPr/>
          <a:lstStyle/>
          <a:p>
            <a:pPr fontAlgn="base"/>
            <a:r>
              <a:rPr lang="ru-RU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эпитеты</a:t>
            </a:r>
          </a:p>
          <a:p>
            <a:pPr fontAlgn="base"/>
            <a:r>
              <a:rPr lang="ru-RU" sz="4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писатели создают свои авторские эпитеты:</a:t>
            </a:r>
          </a:p>
          <a:p>
            <a:pPr fontAlgn="base"/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мармеладное настроение (А.П. Чехов);</a:t>
            </a:r>
          </a:p>
          <a:p>
            <a:pPr fontAlgn="base"/>
            <a:r>
              <a:rPr lang="ru-RU" sz="4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чурбанное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равнодушие (Д. Писарев);</a:t>
            </a:r>
          </a:p>
          <a:p>
            <a:pPr fontAlgn="base"/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малиновая улыбка (И. Анненский).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0D51C-21F7-4F39-B8FF-4F7121CF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107217"/>
            <a:ext cx="11605847" cy="85407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Эпитет- художественное (красочное, образное) определение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34D9BA-49C2-4590-911E-BE9BD940D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20222"/>
              </p:ext>
            </p:extLst>
          </p:nvPr>
        </p:nvGraphicFramePr>
        <p:xfrm>
          <a:off x="3024064" y="775310"/>
          <a:ext cx="6206432" cy="566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109">
                  <a:extLst>
                    <a:ext uri="{9D8B030D-6E8A-4147-A177-3AD203B41FA5}">
                      <a16:colId xmlns:a16="http://schemas.microsoft.com/office/drawing/2014/main" val="2290598024"/>
                    </a:ext>
                  </a:extLst>
                </a:gridCol>
                <a:gridCol w="3336323">
                  <a:extLst>
                    <a:ext uri="{9D8B030D-6E8A-4147-A177-3AD203B41FA5}">
                      <a16:colId xmlns:a16="http://schemas.microsoft.com/office/drawing/2014/main" val="745285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Острая сабля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Острая 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2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Острое копьё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Острый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Твёрдый камень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Твёрдая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Твёрдый металл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Твёрдый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Золотое кольцо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Золотые 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90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Золотая монета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Золотое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сердце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200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1219FC-A689-499A-9C60-612FE41F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" y="824035"/>
            <a:ext cx="2730988" cy="1450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AA6E4C-BF4C-40BB-8C1A-FE213B7A8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" y="2401374"/>
            <a:ext cx="2730988" cy="1743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5B17CF-EA45-4ECE-807E-154315FA3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" y="4345293"/>
            <a:ext cx="2730988" cy="19284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8277BF-8549-45C5-975C-DA0A5650B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30" y="824035"/>
            <a:ext cx="3039415" cy="20364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B41BDB-3B32-4274-B979-B87B3A538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15" y="3031929"/>
            <a:ext cx="3043604" cy="15218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081FE-62F4-4085-A196-2F5C07A39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97" y="4725217"/>
            <a:ext cx="2832548" cy="21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7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852</Words>
  <Application>Microsoft Office PowerPoint</Application>
  <PresentationFormat>Широкоэкранный</PresentationFormat>
  <Paragraphs>112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эпитетов из художественной литературы</vt:lpstr>
      <vt:lpstr>Презентация PowerPoint</vt:lpstr>
      <vt:lpstr>Презентация PowerPoint</vt:lpstr>
      <vt:lpstr>Эпитет- художественное (красочное, образное) определение</vt:lpstr>
      <vt:lpstr>Постоянные эпитеты-то красочное определение (эпитет), неразрывно сочетающееся с определяемым словом и образующее при этом устойчивое образно-поэтическое выражение.</vt:lpstr>
      <vt:lpstr>Презентация PowerPoint</vt:lpstr>
      <vt:lpstr>Презентация PowerPoint</vt:lpstr>
      <vt:lpstr>Проверим…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14</cp:revision>
  <dcterms:created xsi:type="dcterms:W3CDTF">2021-03-18T12:31:27Z</dcterms:created>
  <dcterms:modified xsi:type="dcterms:W3CDTF">2021-10-21T04:52:11Z</dcterms:modified>
</cp:coreProperties>
</file>