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89" r:id="rId3"/>
    <p:sldId id="259" r:id="rId4"/>
    <p:sldId id="279" r:id="rId5"/>
    <p:sldId id="283" r:id="rId6"/>
    <p:sldId id="260" r:id="rId7"/>
    <p:sldId id="272" r:id="rId8"/>
    <p:sldId id="261" r:id="rId9"/>
    <p:sldId id="295" r:id="rId10"/>
    <p:sldId id="271" r:id="rId11"/>
    <p:sldId id="298" r:id="rId12"/>
    <p:sldId id="296" r:id="rId13"/>
    <p:sldId id="297" r:id="rId14"/>
    <p:sldId id="265" r:id="rId15"/>
    <p:sldId id="274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F2C5E-B466-4D66-A38A-497CD9E36EB0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F6A9AB56-FBAD-4B11-9369-AEC594C2FA9D}">
      <dgm:prSet phldrT="[Текст]" custT="1"/>
      <dgm:spPr>
        <a:xfrm>
          <a:off x="2394594" y="117570"/>
          <a:ext cx="1928574" cy="431727"/>
        </a:xfrm>
      </dgm:spPr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Актуальность</a:t>
          </a:r>
          <a:endParaRPr lang="ru-RU" sz="36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ADF0FB4D-1C06-41C9-8BA7-509E81EEB13A}" type="parTrans" cxnId="{23A4CE1B-DE9A-4020-873C-A1C7F1EE89A7}">
      <dgm:prSet/>
      <dgm:spPr/>
      <dgm:t>
        <a:bodyPr/>
        <a:lstStyle/>
        <a:p>
          <a:endParaRPr lang="ru-RU"/>
        </a:p>
      </dgm:t>
    </dgm:pt>
    <dgm:pt modelId="{73DC16F6-8228-4E95-82CC-E012B9BBB30E}" type="sibTrans" cxnId="{23A4CE1B-DE9A-4020-873C-A1C7F1EE89A7}">
      <dgm:prSet/>
      <dgm:spPr/>
      <dgm:t>
        <a:bodyPr/>
        <a:lstStyle/>
        <a:p>
          <a:endParaRPr lang="ru-RU"/>
        </a:p>
      </dgm:t>
    </dgm:pt>
    <dgm:pt modelId="{D9CD1D68-A4C7-4077-AF6F-98260C780BEF}">
      <dgm:prSet custT="1"/>
      <dgm:spPr/>
      <dgm:t>
        <a:bodyPr/>
        <a:lstStyle/>
        <a:p>
          <a:r>
            <a:rPr lang="ru-RU" sz="2000" dirty="0" smtClean="0">
              <a:effectLst/>
              <a:latin typeface="+mn-lt"/>
              <a:ea typeface="Times New Roman"/>
              <a:cs typeface="Times New Roman"/>
            </a:rPr>
            <a:t>Воспитание детей дошкольного возраста в духе толерантности, формирование адекватных, доброжелательных и уважительных отношений к людям других национальностей, необходимых для успешной социализации ребенка в многонациональном обществе.</a:t>
          </a:r>
          <a:endParaRPr lang="ru-RU" sz="2000" dirty="0">
            <a:effectLst/>
            <a:latin typeface="+mn-lt"/>
            <a:ea typeface="Calibri"/>
            <a:cs typeface="Times New Roman"/>
          </a:endParaRPr>
        </a:p>
      </dgm:t>
    </dgm:pt>
    <dgm:pt modelId="{EC2CFAE9-D1B9-44D7-9BD8-DAA6A9B7D440}" type="parTrans" cxnId="{46E7E963-DC8F-4C9E-BCC7-46A639CFEDF5}">
      <dgm:prSet/>
      <dgm:spPr/>
      <dgm:t>
        <a:bodyPr/>
        <a:lstStyle/>
        <a:p>
          <a:endParaRPr lang="ru-RU"/>
        </a:p>
      </dgm:t>
    </dgm:pt>
    <dgm:pt modelId="{EDA29E78-DB70-4CFA-A70C-709DFBB944D2}" type="sibTrans" cxnId="{46E7E963-DC8F-4C9E-BCC7-46A639CFEDF5}">
      <dgm:prSet/>
      <dgm:spPr/>
      <dgm:t>
        <a:bodyPr/>
        <a:lstStyle/>
        <a:p>
          <a:endParaRPr lang="ru-RU"/>
        </a:p>
      </dgm:t>
    </dgm:pt>
    <dgm:pt modelId="{C77C9C85-59A8-4C67-81AA-1B188D13451C}">
      <dgm:prSet custT="1"/>
      <dgm:spPr/>
      <dgm:t>
        <a:bodyPr/>
        <a:lstStyle/>
        <a:p>
          <a:r>
            <a:rPr lang="ru-RU" sz="2000" dirty="0" smtClean="0">
              <a:latin typeface="+mn-lt"/>
              <a:ea typeface="Times New Roman"/>
            </a:rPr>
            <a:t>Мы живём и работаем в Пермском крае .Он богат своими обычаями, традициями, его населяет интересный народ. И наша задача помочь узнать, чем богат  и красив наш край, который носит такое гордое имя.</a:t>
          </a:r>
          <a:endParaRPr lang="ru-RU" sz="2000" dirty="0">
            <a:latin typeface="+mn-lt"/>
          </a:endParaRPr>
        </a:p>
      </dgm:t>
    </dgm:pt>
    <dgm:pt modelId="{6B6C4916-75B9-4EFD-8018-335E70499C66}" type="parTrans" cxnId="{08154E65-23E7-48A2-A86A-0D2097832016}">
      <dgm:prSet/>
      <dgm:spPr/>
      <dgm:t>
        <a:bodyPr/>
        <a:lstStyle/>
        <a:p>
          <a:endParaRPr lang="ru-RU"/>
        </a:p>
      </dgm:t>
    </dgm:pt>
    <dgm:pt modelId="{C660F69F-DD21-4B62-8231-0E479C0F34CB}" type="sibTrans" cxnId="{08154E65-23E7-48A2-A86A-0D2097832016}">
      <dgm:prSet/>
      <dgm:spPr/>
      <dgm:t>
        <a:bodyPr/>
        <a:lstStyle/>
        <a:p>
          <a:endParaRPr lang="ru-RU"/>
        </a:p>
      </dgm:t>
    </dgm:pt>
    <dgm:pt modelId="{59F20D25-DDE8-4E69-A473-A890DC85DE47}" type="pres">
      <dgm:prSet presAssocID="{BE4F2C5E-B466-4D66-A38A-497CD9E36EB0}" presName="compositeShape" presStyleCnt="0">
        <dgm:presLayoutVars>
          <dgm:dir/>
          <dgm:resizeHandles/>
        </dgm:presLayoutVars>
      </dgm:prSet>
      <dgm:spPr/>
    </dgm:pt>
    <dgm:pt modelId="{CF9B2C44-9579-4E0A-BE66-CE01C641B368}" type="pres">
      <dgm:prSet presAssocID="{BE4F2C5E-B466-4D66-A38A-497CD9E36EB0}" presName="pyramid" presStyleLbl="node1" presStyleIdx="0" presStyleCnt="1" custFlipVert="1" custFlipHor="0" custScaleX="10543" custScaleY="1196" custLinFactNeighborX="30680" custLinFactNeighborY="-36825"/>
      <dgm:spPr>
        <a:xfrm flipV="1">
          <a:off x="2841561" y="373164"/>
          <a:ext cx="312814" cy="35485"/>
        </a:xfrm>
        <a:prstGeom prst="triangle">
          <a:avLst/>
        </a:prstGeom>
      </dgm:spPr>
    </dgm:pt>
    <dgm:pt modelId="{AD173063-A799-44C4-8C2E-D3B7A6EDB379}" type="pres">
      <dgm:prSet presAssocID="{BE4F2C5E-B466-4D66-A38A-497CD9E36EB0}" presName="theList" presStyleCnt="0"/>
      <dgm:spPr/>
    </dgm:pt>
    <dgm:pt modelId="{07E4B36A-83FD-47B3-9EBB-F731CFB289B6}" type="pres">
      <dgm:prSet presAssocID="{F6A9AB56-FBAD-4B11-9369-AEC594C2FA9D}" presName="aNode" presStyleLbl="fgAcc1" presStyleIdx="0" presStyleCnt="3" custScaleX="93874" custScaleY="105079" custLinFactY="-11762" custLinFactNeighborX="-130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8D894C1-E0B4-4585-8D38-C5FDF726CC80}" type="pres">
      <dgm:prSet presAssocID="{F6A9AB56-FBAD-4B11-9369-AEC594C2FA9D}" presName="aSpace" presStyleCnt="0"/>
      <dgm:spPr/>
    </dgm:pt>
    <dgm:pt modelId="{42AF4180-B57D-4F17-BAD0-995547AB1710}" type="pres">
      <dgm:prSet presAssocID="{D9CD1D68-A4C7-4077-AF6F-98260C780BEF}" presName="aNode" presStyleLbl="fgAcc1" presStyleIdx="1" presStyleCnt="3" custScaleX="222398" custScaleY="364716" custLinFactNeighborX="2105" custLinFactNeighborY="-12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46527-F667-48FB-8131-CFDC98B92A3A}" type="pres">
      <dgm:prSet presAssocID="{D9CD1D68-A4C7-4077-AF6F-98260C780BEF}" presName="aSpace" presStyleCnt="0"/>
      <dgm:spPr/>
    </dgm:pt>
    <dgm:pt modelId="{ECB0CEE9-D44F-45AF-83A2-44CE6703BF4E}" type="pres">
      <dgm:prSet presAssocID="{C77C9C85-59A8-4C67-81AA-1B188D13451C}" presName="aNode" presStyleLbl="fgAcc1" presStyleIdx="2" presStyleCnt="3" custScaleX="219403" custScaleY="397119" custLinFactY="39292" custLinFactNeighborX="18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01E1-9830-4CCD-BA9C-DD4341C25D3D}" type="pres">
      <dgm:prSet presAssocID="{C77C9C85-59A8-4C67-81AA-1B188D13451C}" presName="aSpace" presStyleCnt="0"/>
      <dgm:spPr/>
    </dgm:pt>
  </dgm:ptLst>
  <dgm:cxnLst>
    <dgm:cxn modelId="{08154E65-23E7-48A2-A86A-0D2097832016}" srcId="{BE4F2C5E-B466-4D66-A38A-497CD9E36EB0}" destId="{C77C9C85-59A8-4C67-81AA-1B188D13451C}" srcOrd="2" destOrd="0" parTransId="{6B6C4916-75B9-4EFD-8018-335E70499C66}" sibTransId="{C660F69F-DD21-4B62-8231-0E479C0F34CB}"/>
    <dgm:cxn modelId="{F0F96DA3-6BED-4CDC-98EA-9391D69B48D9}" type="presOf" srcId="{C77C9C85-59A8-4C67-81AA-1B188D13451C}" destId="{ECB0CEE9-D44F-45AF-83A2-44CE6703BF4E}" srcOrd="0" destOrd="0" presId="urn:microsoft.com/office/officeart/2005/8/layout/pyramid2"/>
    <dgm:cxn modelId="{A53664AB-EA32-4A03-A7B1-004B002F99F4}" type="presOf" srcId="{BE4F2C5E-B466-4D66-A38A-497CD9E36EB0}" destId="{59F20D25-DDE8-4E69-A473-A890DC85DE47}" srcOrd="0" destOrd="0" presId="urn:microsoft.com/office/officeart/2005/8/layout/pyramid2"/>
    <dgm:cxn modelId="{255C5681-DF54-438D-8804-52C95B323974}" type="presOf" srcId="{D9CD1D68-A4C7-4077-AF6F-98260C780BEF}" destId="{42AF4180-B57D-4F17-BAD0-995547AB1710}" srcOrd="0" destOrd="0" presId="urn:microsoft.com/office/officeart/2005/8/layout/pyramid2"/>
    <dgm:cxn modelId="{23A4CE1B-DE9A-4020-873C-A1C7F1EE89A7}" srcId="{BE4F2C5E-B466-4D66-A38A-497CD9E36EB0}" destId="{F6A9AB56-FBAD-4B11-9369-AEC594C2FA9D}" srcOrd="0" destOrd="0" parTransId="{ADF0FB4D-1C06-41C9-8BA7-509E81EEB13A}" sibTransId="{73DC16F6-8228-4E95-82CC-E012B9BBB30E}"/>
    <dgm:cxn modelId="{F3CCD2D4-4556-4E76-9BB5-BE0746AF8F93}" type="presOf" srcId="{F6A9AB56-FBAD-4B11-9369-AEC594C2FA9D}" destId="{07E4B36A-83FD-47B3-9EBB-F731CFB289B6}" srcOrd="0" destOrd="0" presId="urn:microsoft.com/office/officeart/2005/8/layout/pyramid2"/>
    <dgm:cxn modelId="{46E7E963-DC8F-4C9E-BCC7-46A639CFEDF5}" srcId="{BE4F2C5E-B466-4D66-A38A-497CD9E36EB0}" destId="{D9CD1D68-A4C7-4077-AF6F-98260C780BEF}" srcOrd="1" destOrd="0" parTransId="{EC2CFAE9-D1B9-44D7-9BD8-DAA6A9B7D440}" sibTransId="{EDA29E78-DB70-4CFA-A70C-709DFBB944D2}"/>
    <dgm:cxn modelId="{8C2851EB-A67D-4FAA-9302-6B267A992D33}" type="presParOf" srcId="{59F20D25-DDE8-4E69-A473-A890DC85DE47}" destId="{CF9B2C44-9579-4E0A-BE66-CE01C641B368}" srcOrd="0" destOrd="0" presId="urn:microsoft.com/office/officeart/2005/8/layout/pyramid2"/>
    <dgm:cxn modelId="{794DB6C2-578B-43F7-8F6D-AE7C582C4145}" type="presParOf" srcId="{59F20D25-DDE8-4E69-A473-A890DC85DE47}" destId="{AD173063-A799-44C4-8C2E-D3B7A6EDB379}" srcOrd="1" destOrd="0" presId="urn:microsoft.com/office/officeart/2005/8/layout/pyramid2"/>
    <dgm:cxn modelId="{B3BAC149-4AB6-44F5-9B0A-E9B726F7CCEF}" type="presParOf" srcId="{AD173063-A799-44C4-8C2E-D3B7A6EDB379}" destId="{07E4B36A-83FD-47B3-9EBB-F731CFB289B6}" srcOrd="0" destOrd="0" presId="urn:microsoft.com/office/officeart/2005/8/layout/pyramid2"/>
    <dgm:cxn modelId="{D2BC7F2A-3315-4593-8B53-12DF559E7E26}" type="presParOf" srcId="{AD173063-A799-44C4-8C2E-D3B7A6EDB379}" destId="{E8D894C1-E0B4-4585-8D38-C5FDF726CC80}" srcOrd="1" destOrd="0" presId="urn:microsoft.com/office/officeart/2005/8/layout/pyramid2"/>
    <dgm:cxn modelId="{CC04020B-2E92-47A3-9853-D6B0EEBC89DD}" type="presParOf" srcId="{AD173063-A799-44C4-8C2E-D3B7A6EDB379}" destId="{42AF4180-B57D-4F17-BAD0-995547AB1710}" srcOrd="2" destOrd="0" presId="urn:microsoft.com/office/officeart/2005/8/layout/pyramid2"/>
    <dgm:cxn modelId="{4C06D3C0-080F-452E-B020-03CBD3D10F91}" type="presParOf" srcId="{AD173063-A799-44C4-8C2E-D3B7A6EDB379}" destId="{0D146527-F667-48FB-8131-CFDC98B92A3A}" srcOrd="3" destOrd="0" presId="urn:microsoft.com/office/officeart/2005/8/layout/pyramid2"/>
    <dgm:cxn modelId="{FE13A3E6-338C-49BD-AE59-B13474C7B340}" type="presParOf" srcId="{AD173063-A799-44C4-8C2E-D3B7A6EDB379}" destId="{ECB0CEE9-D44F-45AF-83A2-44CE6703BF4E}" srcOrd="4" destOrd="0" presId="urn:microsoft.com/office/officeart/2005/8/layout/pyramid2"/>
    <dgm:cxn modelId="{F7B5946D-281E-436C-91B5-A40E9045E05A}" type="presParOf" srcId="{AD173063-A799-44C4-8C2E-D3B7A6EDB379}" destId="{622801E1-9830-4CCD-BA9C-DD4341C25D3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D156-0836-4EF9-8D6A-C92775C5CD7D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3BA6FC-4512-4989-AED7-C923A09D62B7}">
      <dgm:prSet phldrT="[Текст]" custT="1"/>
      <dgm:spPr>
        <a:xfrm rot="5400000">
          <a:off x="2687876" y="-1781223"/>
          <a:ext cx="671267" cy="4316178"/>
        </a:xfrm>
        <a:solidFill>
          <a:srgbClr val="CCFF99">
            <a:alpha val="90000"/>
          </a:srgbClr>
        </a:solidFill>
        <a:ln w="15875" cap="flat" cmpd="sng" algn="ctr">
          <a:solidFill>
            <a:srgbClr val="424E5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Расширены представления детей о коренных народах Пермского края;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1E71683-7A82-42D5-9008-C0F71E20B644}" type="parTrans" cxnId="{4A71CC4D-E65D-4FA0-8035-E3CF32B6E628}">
      <dgm:prSet/>
      <dgm:spPr/>
      <dgm:t>
        <a:bodyPr/>
        <a:lstStyle/>
        <a:p>
          <a:endParaRPr lang="ru-RU"/>
        </a:p>
      </dgm:t>
    </dgm:pt>
    <dgm:pt modelId="{3A6996E2-E5DA-460C-A6F4-F823A168A78C}" type="sibTrans" cxnId="{4A71CC4D-E65D-4FA0-8035-E3CF32B6E628}">
      <dgm:prSet/>
      <dgm:spPr/>
      <dgm:t>
        <a:bodyPr/>
        <a:lstStyle/>
        <a:p>
          <a:endParaRPr lang="ru-RU"/>
        </a:p>
      </dgm:t>
    </dgm:pt>
    <dgm:pt modelId="{B661E809-80D0-434D-89D4-93A1DCD1FE45}">
      <dgm:prSet phldrT="[Текст]"/>
      <dgm:spPr>
        <a:xfrm rot="5400000">
          <a:off x="-186224" y="1258957"/>
          <a:ext cx="1236315" cy="865421"/>
        </a:xfrm>
        <a:gradFill rotWithShape="0">
          <a:gsLst>
            <a:gs pos="0">
              <a:srgbClr val="424E5B">
                <a:hueOff val="-6116806"/>
                <a:satOff val="42038"/>
                <a:lumOff val="-411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rgbClr>
            </a:gs>
            <a:gs pos="76000">
              <a:srgbClr val="424E5B">
                <a:hueOff val="-6116806"/>
                <a:satOff val="42038"/>
                <a:lumOff val="-4118"/>
                <a:alphaOff val="0"/>
                <a:shade val="100000"/>
              </a:srgbClr>
            </a:gs>
            <a:gs pos="100000">
              <a:srgbClr val="424E5B">
                <a:hueOff val="-6116806"/>
                <a:satOff val="42038"/>
                <a:lumOff val="-4118"/>
                <a:alphaOff val="0"/>
                <a:shade val="93000"/>
                <a:alpha val="100000"/>
                <a:satMod val="100000"/>
                <a:lumMod val="93000"/>
              </a:srgb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rgbClr val="424E5B">
              <a:hueOff val="-6116806"/>
              <a:satOff val="42038"/>
              <a:lumOff val="-4118"/>
              <a:alphaOff val="0"/>
            </a:srgb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35874723-0220-4E0E-AB13-E74C542281E2}" type="parTrans" cxnId="{9388FEBF-373B-434F-B076-ACC9ACAD5C65}">
      <dgm:prSet/>
      <dgm:spPr/>
      <dgm:t>
        <a:bodyPr/>
        <a:lstStyle/>
        <a:p>
          <a:endParaRPr lang="ru-RU"/>
        </a:p>
      </dgm:t>
    </dgm:pt>
    <dgm:pt modelId="{D9C988F9-6C9C-44E7-82C6-623851ABBFCA}" type="sibTrans" cxnId="{9388FEBF-373B-434F-B076-ACC9ACAD5C65}">
      <dgm:prSet/>
      <dgm:spPr/>
      <dgm:t>
        <a:bodyPr/>
        <a:lstStyle/>
        <a:p>
          <a:endParaRPr lang="ru-RU"/>
        </a:p>
      </dgm:t>
    </dgm:pt>
    <dgm:pt modelId="{C138814E-FBDD-4CB1-968B-0D4C9D81F4CA}">
      <dgm:prSet phldrT="[Текст]" custT="1"/>
      <dgm:spPr>
        <a:xfrm rot="5400000">
          <a:off x="2601975" y="-645521"/>
          <a:ext cx="843070" cy="4316178"/>
        </a:xfrm>
        <a:solidFill>
          <a:srgbClr val="CCFF99">
            <a:alpha val="90000"/>
          </a:srgbClr>
        </a:solidFill>
        <a:ln w="15875" cap="flat" cmpd="sng" algn="ctr">
          <a:solidFill>
            <a:srgbClr val="424E5B">
              <a:hueOff val="-6116806"/>
              <a:satOff val="42038"/>
              <a:lumOff val="-411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У детей повысился уровень  творческих способностей, художественно- эстетического вкуса; 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1CDA85DB-D5B0-4667-AC70-BC86C2A719EE}" type="parTrans" cxnId="{8B78E327-28C9-4819-BDC1-26B64B59B0B1}">
      <dgm:prSet/>
      <dgm:spPr/>
      <dgm:t>
        <a:bodyPr/>
        <a:lstStyle/>
        <a:p>
          <a:endParaRPr lang="ru-RU"/>
        </a:p>
      </dgm:t>
    </dgm:pt>
    <dgm:pt modelId="{0B755D74-FACD-4EFF-84F9-F446F8142734}" type="sibTrans" cxnId="{8B78E327-28C9-4819-BDC1-26B64B59B0B1}">
      <dgm:prSet/>
      <dgm:spPr/>
      <dgm:t>
        <a:bodyPr/>
        <a:lstStyle/>
        <a:p>
          <a:endParaRPr lang="ru-RU"/>
        </a:p>
      </dgm:t>
    </dgm:pt>
    <dgm:pt modelId="{61F2CEFA-C1B5-4289-8AE7-93A01A60CFC8}">
      <dgm:prSet phldrT="[Текст]" custT="1"/>
      <dgm:spPr>
        <a:xfrm rot="5400000">
          <a:off x="2601975" y="-645521"/>
          <a:ext cx="843070" cy="4316178"/>
        </a:xfrm>
        <a:solidFill>
          <a:srgbClr val="CCFF99">
            <a:alpha val="90000"/>
          </a:srgbClr>
        </a:solidFill>
        <a:ln w="15875" cap="flat" cmpd="sng" algn="ctr">
          <a:solidFill>
            <a:srgbClr val="424E5B">
              <a:hueOff val="-6116806"/>
              <a:satOff val="42038"/>
              <a:lumOff val="-411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У детей воспитано уважение  к  народным традициям.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6711BCF-7AD2-4BAA-9725-F620F68379AD}" type="parTrans" cxnId="{A979AF19-BCEB-40AA-9B72-A312E7D464A4}">
      <dgm:prSet/>
      <dgm:spPr/>
      <dgm:t>
        <a:bodyPr/>
        <a:lstStyle/>
        <a:p>
          <a:endParaRPr lang="ru-RU"/>
        </a:p>
      </dgm:t>
    </dgm:pt>
    <dgm:pt modelId="{0C7909B3-1C90-42D8-A5B4-7736F5F9457B}" type="sibTrans" cxnId="{A979AF19-BCEB-40AA-9B72-A312E7D464A4}">
      <dgm:prSet/>
      <dgm:spPr/>
      <dgm:t>
        <a:bodyPr/>
        <a:lstStyle/>
        <a:p>
          <a:endParaRPr lang="ru-RU"/>
        </a:p>
      </dgm:t>
    </dgm:pt>
    <dgm:pt modelId="{BBEA7AAF-A2AC-40DE-9D03-B6CAEF3F79B7}">
      <dgm:prSet phldrT="[Текст]"/>
      <dgm:spPr>
        <a:xfrm rot="5400000">
          <a:off x="-186224" y="2273750"/>
          <a:ext cx="1236315" cy="865421"/>
        </a:xfrm>
        <a:gradFill rotWithShape="0">
          <a:gsLst>
            <a:gs pos="0">
              <a:srgbClr val="424E5B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rgbClr>
            </a:gs>
            <a:gs pos="76000">
              <a:srgbClr val="424E5B">
                <a:hueOff val="-12233612"/>
                <a:satOff val="84076"/>
                <a:lumOff val="-8236"/>
                <a:alphaOff val="0"/>
                <a:shade val="100000"/>
              </a:srgbClr>
            </a:gs>
            <a:gs pos="100000">
              <a:srgbClr val="424E5B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rgb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rgbClr val="424E5B">
              <a:hueOff val="-12233612"/>
              <a:satOff val="84076"/>
              <a:lumOff val="-8236"/>
              <a:alphaOff val="0"/>
            </a:srgb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BB38C6B3-242A-4313-9A5A-DDA275D16EDB}" type="parTrans" cxnId="{D1DAD66C-BE4B-4B4F-B4CF-8996E776CB32}">
      <dgm:prSet/>
      <dgm:spPr/>
      <dgm:t>
        <a:bodyPr/>
        <a:lstStyle/>
        <a:p>
          <a:endParaRPr lang="ru-RU"/>
        </a:p>
      </dgm:t>
    </dgm:pt>
    <dgm:pt modelId="{AA441383-9601-4459-AA16-42CF4B3E2503}" type="sibTrans" cxnId="{D1DAD66C-BE4B-4B4F-B4CF-8996E776CB32}">
      <dgm:prSet/>
      <dgm:spPr/>
      <dgm:t>
        <a:bodyPr/>
        <a:lstStyle/>
        <a:p>
          <a:endParaRPr lang="ru-RU"/>
        </a:p>
      </dgm:t>
    </dgm:pt>
    <dgm:pt modelId="{7AFDBBF0-87CB-4F28-971B-6A3F24DB71D2}">
      <dgm:prSet phldrT="[Текст]" custT="1"/>
      <dgm:spPr>
        <a:xfrm rot="5400000">
          <a:off x="2517434" y="464844"/>
          <a:ext cx="1010598" cy="4319286"/>
        </a:xfrm>
        <a:solidFill>
          <a:srgbClr val="CCFF99">
            <a:alpha val="90000"/>
          </a:srgbClr>
        </a:solidFill>
        <a:ln w="15875" cap="flat" cmpd="sng" algn="ctr">
          <a:solidFill>
            <a:srgbClr val="424E5B">
              <a:hueOff val="-12233612"/>
              <a:satOff val="84076"/>
              <a:lumOff val="-823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Повысилась  педагогическая  компетентность педагогов и родителей в вопросах познавательного и художественно – эстетического воспитания детей дошкольного возраста.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942F6231-993A-4BAA-B8C5-23E0F6540A4C}" type="parTrans" cxnId="{1F03F6AF-16D8-4406-A5FC-40505497CAAA}">
      <dgm:prSet/>
      <dgm:spPr/>
      <dgm:t>
        <a:bodyPr/>
        <a:lstStyle/>
        <a:p>
          <a:endParaRPr lang="ru-RU"/>
        </a:p>
      </dgm:t>
    </dgm:pt>
    <dgm:pt modelId="{8DE6A686-3617-4D2B-B4AD-D85681B0BCFA}" type="sibTrans" cxnId="{1F03F6AF-16D8-4406-A5FC-40505497CAAA}">
      <dgm:prSet/>
      <dgm:spPr/>
      <dgm:t>
        <a:bodyPr/>
        <a:lstStyle/>
        <a:p>
          <a:endParaRPr lang="ru-RU"/>
        </a:p>
      </dgm:t>
    </dgm:pt>
    <dgm:pt modelId="{6612DA2E-DEC0-4F63-BBEC-03107063DF8A}">
      <dgm:prSet phldrT="[Текст]" custT="1"/>
      <dgm:spPr>
        <a:xfrm rot="5400000">
          <a:off x="2687876" y="-1781223"/>
          <a:ext cx="671267" cy="4316178"/>
        </a:xfrm>
        <a:solidFill>
          <a:srgbClr val="CCFF99">
            <a:alpha val="90000"/>
          </a:srgbClr>
        </a:solidFill>
        <a:ln w="15875" cap="flat" cmpd="sng" algn="ctr">
          <a:solidFill>
            <a:srgbClr val="424E5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anose="02020603050405020304" pitchFamily="18" charset="0"/>
            </a:rPr>
            <a:t>Сформирован интерес к народам и  дальнейшему их изучению.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4A35BC18-810C-4C80-AD28-3B4C13F20A55}" type="parTrans" cxnId="{AF1E22D8-C3F6-4962-88E0-E50DC772DF99}">
      <dgm:prSet/>
      <dgm:spPr/>
      <dgm:t>
        <a:bodyPr/>
        <a:lstStyle/>
        <a:p>
          <a:endParaRPr lang="ru-RU"/>
        </a:p>
      </dgm:t>
    </dgm:pt>
    <dgm:pt modelId="{FF590238-F331-41FF-A14E-75616655EA8B}" type="sibTrans" cxnId="{AF1E22D8-C3F6-4962-88E0-E50DC772DF99}">
      <dgm:prSet/>
      <dgm:spPr/>
      <dgm:t>
        <a:bodyPr/>
        <a:lstStyle/>
        <a:p>
          <a:endParaRPr lang="ru-RU"/>
        </a:p>
      </dgm:t>
    </dgm:pt>
    <dgm:pt modelId="{660A6D60-D157-493B-AD1F-9D7D28E9A8A9}">
      <dgm:prSet phldrT="[Текст]"/>
      <dgm:spPr>
        <a:xfrm rot="5400000">
          <a:off x="-186224" y="193924"/>
          <a:ext cx="1236315" cy="865421"/>
        </a:xfrm>
        <a:gradFill rotWithShape="0">
          <a:gsLst>
            <a:gs pos="0">
              <a:srgbClr val="424E5B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rgbClr>
            </a:gs>
            <a:gs pos="76000">
              <a:srgbClr val="424E5B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424E5B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rgb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rgbClr val="424E5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0D7D3D94-2A3E-4301-9A81-599130BE5DD6}" type="sibTrans" cxnId="{1EA197BB-8AC8-458E-97EC-35E338777BBD}">
      <dgm:prSet/>
      <dgm:spPr/>
      <dgm:t>
        <a:bodyPr/>
        <a:lstStyle/>
        <a:p>
          <a:endParaRPr lang="ru-RU"/>
        </a:p>
      </dgm:t>
    </dgm:pt>
    <dgm:pt modelId="{C56A67FC-6E7C-46FB-9DBD-D56EF4AAF2C4}" type="parTrans" cxnId="{1EA197BB-8AC8-458E-97EC-35E338777BBD}">
      <dgm:prSet/>
      <dgm:spPr/>
      <dgm:t>
        <a:bodyPr/>
        <a:lstStyle/>
        <a:p>
          <a:endParaRPr lang="ru-RU"/>
        </a:p>
      </dgm:t>
    </dgm:pt>
    <dgm:pt modelId="{D4BA95D6-9F9B-459E-A9C2-B772743870F8}" type="pres">
      <dgm:prSet presAssocID="{B4A6D156-0836-4EF9-8D6A-C92775C5CD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47F05-8D1B-463B-AFBC-A8B9E80C38E5}" type="pres">
      <dgm:prSet presAssocID="{660A6D60-D157-493B-AD1F-9D7D28E9A8A9}" presName="composite" presStyleCnt="0"/>
      <dgm:spPr/>
      <dgm:t>
        <a:bodyPr/>
        <a:lstStyle/>
        <a:p>
          <a:endParaRPr lang="ru-RU"/>
        </a:p>
      </dgm:t>
    </dgm:pt>
    <dgm:pt modelId="{CE76C2EB-9BC7-4672-8564-0BBFCE08127A}" type="pres">
      <dgm:prSet presAssocID="{660A6D60-D157-493B-AD1F-9D7D28E9A8A9}" presName="parentText" presStyleLbl="alignNode1" presStyleIdx="0" presStyleCnt="3" custScaleX="94765" custLinFactNeighborX="12598" custLinFactNeighborY="-1393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397D478-07F0-4009-A02A-452A0821CDA6}" type="pres">
      <dgm:prSet presAssocID="{660A6D60-D157-493B-AD1F-9D7D28E9A8A9}" presName="descendantText" presStyleLbl="alignAcc1" presStyleIdx="0" presStyleCnt="3" custScaleX="97363" custScaleY="117856" custLinFactNeighborX="12689" custLinFactNeighborY="-619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8D8F8B5-5EA9-4E85-8650-EEEAC8BB0C22}" type="pres">
      <dgm:prSet presAssocID="{0D7D3D94-2A3E-4301-9A81-599130BE5DD6}" presName="sp" presStyleCnt="0"/>
      <dgm:spPr/>
      <dgm:t>
        <a:bodyPr/>
        <a:lstStyle/>
        <a:p>
          <a:endParaRPr lang="ru-RU"/>
        </a:p>
      </dgm:t>
    </dgm:pt>
    <dgm:pt modelId="{D240AD68-DA17-4043-BE07-9F8F073ECB50}" type="pres">
      <dgm:prSet presAssocID="{B661E809-80D0-434D-89D4-93A1DCD1FE45}" presName="composite" presStyleCnt="0"/>
      <dgm:spPr/>
      <dgm:t>
        <a:bodyPr/>
        <a:lstStyle/>
        <a:p>
          <a:endParaRPr lang="ru-RU"/>
        </a:p>
      </dgm:t>
    </dgm:pt>
    <dgm:pt modelId="{AE2F047E-6126-4E95-ABF4-BD447BA6EEB2}" type="pres">
      <dgm:prSet presAssocID="{B661E809-80D0-434D-89D4-93A1DCD1FE45}" presName="parentText" presStyleLbl="alignNode1" presStyleIdx="1" presStyleCnt="3" custScaleX="83196" custScaleY="80719" custLinFactNeighborX="23614" custLinFactNeighborY="-1108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C71EFD2-5064-4C40-A3C8-054F3848999D}" type="pres">
      <dgm:prSet presAssocID="{B661E809-80D0-434D-89D4-93A1DCD1FE45}" presName="descendantText" presStyleLbl="alignAcc1" presStyleIdx="1" presStyleCnt="3" custScaleX="86108" custScaleY="101288" custLinFactNeighborX="-2721" custLinFactNeighborY="-1440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90F009E-2D52-4013-8709-1ABEED08F7C6}" type="pres">
      <dgm:prSet presAssocID="{D9C988F9-6C9C-44E7-82C6-623851ABBFCA}" presName="sp" presStyleCnt="0"/>
      <dgm:spPr/>
      <dgm:t>
        <a:bodyPr/>
        <a:lstStyle/>
        <a:p>
          <a:endParaRPr lang="ru-RU"/>
        </a:p>
      </dgm:t>
    </dgm:pt>
    <dgm:pt modelId="{454204EB-F01E-4594-9E81-939262B2BA24}" type="pres">
      <dgm:prSet presAssocID="{BBEA7AAF-A2AC-40DE-9D03-B6CAEF3F79B7}" presName="composite" presStyleCnt="0"/>
      <dgm:spPr/>
      <dgm:t>
        <a:bodyPr/>
        <a:lstStyle/>
        <a:p>
          <a:endParaRPr lang="ru-RU"/>
        </a:p>
      </dgm:t>
    </dgm:pt>
    <dgm:pt modelId="{D264885A-7EDB-4E3F-8608-E9A79A220DAB}" type="pres">
      <dgm:prSet presAssocID="{BBEA7AAF-A2AC-40DE-9D03-B6CAEF3F79B7}" presName="parentText" presStyleLbl="alignNode1" presStyleIdx="2" presStyleCnt="3" custScaleX="83075" custScaleY="77215" custLinFactNeighborX="23649" custLinFactNeighborY="-866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FEF9DB1-65B0-4735-A376-78F170AD9BE2}" type="pres">
      <dgm:prSet presAssocID="{BBEA7AAF-A2AC-40DE-9D03-B6CAEF3F79B7}" presName="descendantText" presStyleLbl="alignAcc1" presStyleIdx="2" presStyleCnt="3" custScaleX="92310" custScaleY="125758" custLinFactNeighborX="-1715" custLinFactNeighborY="-280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4A71CC4D-E65D-4FA0-8035-E3CF32B6E628}" srcId="{660A6D60-D157-493B-AD1F-9D7D28E9A8A9}" destId="{853BA6FC-4512-4989-AED7-C923A09D62B7}" srcOrd="0" destOrd="0" parTransId="{81E71683-7A82-42D5-9008-C0F71E20B644}" sibTransId="{3A6996E2-E5DA-460C-A6F4-F823A168A78C}"/>
    <dgm:cxn modelId="{8DB820F6-D845-420C-9DB7-0896A4663E70}" type="presOf" srcId="{C138814E-FBDD-4CB1-968B-0D4C9D81F4CA}" destId="{BC71EFD2-5064-4C40-A3C8-054F3848999D}" srcOrd="0" destOrd="0" presId="urn:microsoft.com/office/officeart/2005/8/layout/chevron2"/>
    <dgm:cxn modelId="{1F03F6AF-16D8-4406-A5FC-40505497CAAA}" srcId="{BBEA7AAF-A2AC-40DE-9D03-B6CAEF3F79B7}" destId="{7AFDBBF0-87CB-4F28-971B-6A3F24DB71D2}" srcOrd="0" destOrd="0" parTransId="{942F6231-993A-4BAA-B8C5-23E0F6540A4C}" sibTransId="{8DE6A686-3617-4D2B-B4AD-D85681B0BCFA}"/>
    <dgm:cxn modelId="{8411D962-C9DF-4EC7-8C2E-357545E10215}" type="presOf" srcId="{B4A6D156-0836-4EF9-8D6A-C92775C5CD7D}" destId="{D4BA95D6-9F9B-459E-A9C2-B772743870F8}" srcOrd="0" destOrd="0" presId="urn:microsoft.com/office/officeart/2005/8/layout/chevron2"/>
    <dgm:cxn modelId="{6E62C7A5-A2B4-4606-8E6C-D4197A51034F}" type="presOf" srcId="{853BA6FC-4512-4989-AED7-C923A09D62B7}" destId="{B397D478-07F0-4009-A02A-452A0821CDA6}" srcOrd="0" destOrd="0" presId="urn:microsoft.com/office/officeart/2005/8/layout/chevron2"/>
    <dgm:cxn modelId="{A979AF19-BCEB-40AA-9B72-A312E7D464A4}" srcId="{B661E809-80D0-434D-89D4-93A1DCD1FE45}" destId="{61F2CEFA-C1B5-4289-8AE7-93A01A60CFC8}" srcOrd="1" destOrd="0" parTransId="{56711BCF-7AD2-4BAA-9725-F620F68379AD}" sibTransId="{0C7909B3-1C90-42D8-A5B4-7736F5F9457B}"/>
    <dgm:cxn modelId="{1AEF1453-2CF5-44C1-94A3-CD8521BC06EF}" type="presOf" srcId="{6612DA2E-DEC0-4F63-BBEC-03107063DF8A}" destId="{B397D478-07F0-4009-A02A-452A0821CDA6}" srcOrd="0" destOrd="1" presId="urn:microsoft.com/office/officeart/2005/8/layout/chevron2"/>
    <dgm:cxn modelId="{084C62EB-111B-49F2-A016-B8042905BFDB}" type="presOf" srcId="{BBEA7AAF-A2AC-40DE-9D03-B6CAEF3F79B7}" destId="{D264885A-7EDB-4E3F-8608-E9A79A220DAB}" srcOrd="0" destOrd="0" presId="urn:microsoft.com/office/officeart/2005/8/layout/chevron2"/>
    <dgm:cxn modelId="{7959BCC2-1A09-46E2-B6FE-BAD68BDF9955}" type="presOf" srcId="{B661E809-80D0-434D-89D4-93A1DCD1FE45}" destId="{AE2F047E-6126-4E95-ABF4-BD447BA6EEB2}" srcOrd="0" destOrd="0" presId="urn:microsoft.com/office/officeart/2005/8/layout/chevron2"/>
    <dgm:cxn modelId="{8B78E327-28C9-4819-BDC1-26B64B59B0B1}" srcId="{B661E809-80D0-434D-89D4-93A1DCD1FE45}" destId="{C138814E-FBDD-4CB1-968B-0D4C9D81F4CA}" srcOrd="0" destOrd="0" parTransId="{1CDA85DB-D5B0-4667-AC70-BC86C2A719EE}" sibTransId="{0B755D74-FACD-4EFF-84F9-F446F8142734}"/>
    <dgm:cxn modelId="{AF1E22D8-C3F6-4962-88E0-E50DC772DF99}" srcId="{660A6D60-D157-493B-AD1F-9D7D28E9A8A9}" destId="{6612DA2E-DEC0-4F63-BBEC-03107063DF8A}" srcOrd="1" destOrd="0" parTransId="{4A35BC18-810C-4C80-AD28-3B4C13F20A55}" sibTransId="{FF590238-F331-41FF-A14E-75616655EA8B}"/>
    <dgm:cxn modelId="{1EA197BB-8AC8-458E-97EC-35E338777BBD}" srcId="{B4A6D156-0836-4EF9-8D6A-C92775C5CD7D}" destId="{660A6D60-D157-493B-AD1F-9D7D28E9A8A9}" srcOrd="0" destOrd="0" parTransId="{C56A67FC-6E7C-46FB-9DBD-D56EF4AAF2C4}" sibTransId="{0D7D3D94-2A3E-4301-9A81-599130BE5DD6}"/>
    <dgm:cxn modelId="{362ADE3A-74D4-4F13-ACF6-A8B44D2E6B2F}" type="presOf" srcId="{7AFDBBF0-87CB-4F28-971B-6A3F24DB71D2}" destId="{BFEF9DB1-65B0-4735-A376-78F170AD9BE2}" srcOrd="0" destOrd="0" presId="urn:microsoft.com/office/officeart/2005/8/layout/chevron2"/>
    <dgm:cxn modelId="{57B7BDFB-D773-47DA-A9AB-DDC07B457AB0}" type="presOf" srcId="{61F2CEFA-C1B5-4289-8AE7-93A01A60CFC8}" destId="{BC71EFD2-5064-4C40-A3C8-054F3848999D}" srcOrd="0" destOrd="1" presId="urn:microsoft.com/office/officeart/2005/8/layout/chevron2"/>
    <dgm:cxn modelId="{9BD55E8E-FEB3-412F-BB3B-A311E2CBBB27}" type="presOf" srcId="{660A6D60-D157-493B-AD1F-9D7D28E9A8A9}" destId="{CE76C2EB-9BC7-4672-8564-0BBFCE08127A}" srcOrd="0" destOrd="0" presId="urn:microsoft.com/office/officeart/2005/8/layout/chevron2"/>
    <dgm:cxn modelId="{9388FEBF-373B-434F-B076-ACC9ACAD5C65}" srcId="{B4A6D156-0836-4EF9-8D6A-C92775C5CD7D}" destId="{B661E809-80D0-434D-89D4-93A1DCD1FE45}" srcOrd="1" destOrd="0" parTransId="{35874723-0220-4E0E-AB13-E74C542281E2}" sibTransId="{D9C988F9-6C9C-44E7-82C6-623851ABBFCA}"/>
    <dgm:cxn modelId="{D1DAD66C-BE4B-4B4F-B4CF-8996E776CB32}" srcId="{B4A6D156-0836-4EF9-8D6A-C92775C5CD7D}" destId="{BBEA7AAF-A2AC-40DE-9D03-B6CAEF3F79B7}" srcOrd="2" destOrd="0" parTransId="{BB38C6B3-242A-4313-9A5A-DDA275D16EDB}" sibTransId="{AA441383-9601-4459-AA16-42CF4B3E2503}"/>
    <dgm:cxn modelId="{0270FEE4-9B7F-4F68-8731-1A906D756837}" type="presParOf" srcId="{D4BA95D6-9F9B-459E-A9C2-B772743870F8}" destId="{DE047F05-8D1B-463B-AFBC-A8B9E80C38E5}" srcOrd="0" destOrd="0" presId="urn:microsoft.com/office/officeart/2005/8/layout/chevron2"/>
    <dgm:cxn modelId="{BC874BFD-A182-4CD6-A0E5-E1B1D7528796}" type="presParOf" srcId="{DE047F05-8D1B-463B-AFBC-A8B9E80C38E5}" destId="{CE76C2EB-9BC7-4672-8564-0BBFCE08127A}" srcOrd="0" destOrd="0" presId="urn:microsoft.com/office/officeart/2005/8/layout/chevron2"/>
    <dgm:cxn modelId="{9F5FC8B2-A3A6-4149-BC98-9EA5A8E2F66F}" type="presParOf" srcId="{DE047F05-8D1B-463B-AFBC-A8B9E80C38E5}" destId="{B397D478-07F0-4009-A02A-452A0821CDA6}" srcOrd="1" destOrd="0" presId="urn:microsoft.com/office/officeart/2005/8/layout/chevron2"/>
    <dgm:cxn modelId="{3B849776-1251-44EF-AD4B-E056CB55AA74}" type="presParOf" srcId="{D4BA95D6-9F9B-459E-A9C2-B772743870F8}" destId="{E8D8F8B5-5EA9-4E85-8650-EEEAC8BB0C22}" srcOrd="1" destOrd="0" presId="urn:microsoft.com/office/officeart/2005/8/layout/chevron2"/>
    <dgm:cxn modelId="{B1C943C6-CC55-4195-B448-A956FE44F1CD}" type="presParOf" srcId="{D4BA95D6-9F9B-459E-A9C2-B772743870F8}" destId="{D240AD68-DA17-4043-BE07-9F8F073ECB50}" srcOrd="2" destOrd="0" presId="urn:microsoft.com/office/officeart/2005/8/layout/chevron2"/>
    <dgm:cxn modelId="{E970FBDF-17DE-4EDC-ADE9-3C724D00E24A}" type="presParOf" srcId="{D240AD68-DA17-4043-BE07-9F8F073ECB50}" destId="{AE2F047E-6126-4E95-ABF4-BD447BA6EEB2}" srcOrd="0" destOrd="0" presId="urn:microsoft.com/office/officeart/2005/8/layout/chevron2"/>
    <dgm:cxn modelId="{042772E9-A855-4B12-AD3F-28CF5E0033B6}" type="presParOf" srcId="{D240AD68-DA17-4043-BE07-9F8F073ECB50}" destId="{BC71EFD2-5064-4C40-A3C8-054F3848999D}" srcOrd="1" destOrd="0" presId="urn:microsoft.com/office/officeart/2005/8/layout/chevron2"/>
    <dgm:cxn modelId="{5F94E43C-B178-4A94-925B-834ED5FC2FB8}" type="presParOf" srcId="{D4BA95D6-9F9B-459E-A9C2-B772743870F8}" destId="{390F009E-2D52-4013-8709-1ABEED08F7C6}" srcOrd="3" destOrd="0" presId="urn:microsoft.com/office/officeart/2005/8/layout/chevron2"/>
    <dgm:cxn modelId="{FD9EDE65-2D4C-4C0B-AD52-D988035EA55A}" type="presParOf" srcId="{D4BA95D6-9F9B-459E-A9C2-B772743870F8}" destId="{454204EB-F01E-4594-9E81-939262B2BA24}" srcOrd="4" destOrd="0" presId="urn:microsoft.com/office/officeart/2005/8/layout/chevron2"/>
    <dgm:cxn modelId="{D182C4EE-A712-4072-AFF4-4B5583A182E5}" type="presParOf" srcId="{454204EB-F01E-4594-9E81-939262B2BA24}" destId="{D264885A-7EDB-4E3F-8608-E9A79A220DAB}" srcOrd="0" destOrd="0" presId="urn:microsoft.com/office/officeart/2005/8/layout/chevron2"/>
    <dgm:cxn modelId="{990BB145-0E37-4902-9964-45309D27141F}" type="presParOf" srcId="{454204EB-F01E-4594-9E81-939262B2BA24}" destId="{BFEF9DB1-65B0-4735-A376-78F170AD9B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2C44-9579-4E0A-BE66-CE01C641B368}">
      <dsp:nvSpPr>
        <dsp:cNvPr id="0" name=""/>
        <dsp:cNvSpPr/>
      </dsp:nvSpPr>
      <dsp:spPr>
        <a:xfrm flipV="1">
          <a:off x="3796427" y="687724"/>
          <a:ext cx="576503" cy="6539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4B36A-83FD-47B3-9EBB-F731CFB289B6}">
      <dsp:nvSpPr>
        <dsp:cNvPr id="0" name=""/>
        <dsp:cNvSpPr/>
      </dsp:nvSpPr>
      <dsp:spPr>
        <a:xfrm>
          <a:off x="2469724" y="431444"/>
          <a:ext cx="3336538" cy="507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Актуальность</a:t>
          </a:r>
          <a:endParaRPr lang="ru-RU" sz="36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</dsp:txBody>
      <dsp:txXfrm>
        <a:off x="2494513" y="456233"/>
        <a:ext cx="3286960" cy="458232"/>
      </dsp:txXfrm>
    </dsp:sp>
    <dsp:sp modelId="{42AF4180-B57D-4F17-BAD0-995547AB1710}">
      <dsp:nvSpPr>
        <dsp:cNvPr id="0" name=""/>
        <dsp:cNvSpPr/>
      </dsp:nvSpPr>
      <dsp:spPr>
        <a:xfrm>
          <a:off x="306700" y="1109305"/>
          <a:ext cx="7904631" cy="17625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/>
              <a:latin typeface="+mn-lt"/>
              <a:ea typeface="Times New Roman"/>
              <a:cs typeface="Times New Roman"/>
            </a:rPr>
            <a:t>Воспитание детей дошкольного возраста в духе толерантности, формирование адекватных, доброжелательных и уважительных отношений к людям других национальностей, необходимых для успешной социализации ребенка в многонациональном обществе.</a:t>
          </a:r>
          <a:endParaRPr lang="ru-RU" sz="2000" kern="1200" dirty="0">
            <a:effectLst/>
            <a:latin typeface="+mn-lt"/>
            <a:ea typeface="Calibri"/>
            <a:cs typeface="Times New Roman"/>
          </a:endParaRPr>
        </a:p>
      </dsp:txBody>
      <dsp:txXfrm>
        <a:off x="392740" y="1195345"/>
        <a:ext cx="7732551" cy="1590467"/>
      </dsp:txXfrm>
    </dsp:sp>
    <dsp:sp modelId="{ECB0CEE9-D44F-45AF-83A2-44CE6703BF4E}">
      <dsp:nvSpPr>
        <dsp:cNvPr id="0" name=""/>
        <dsp:cNvSpPr/>
      </dsp:nvSpPr>
      <dsp:spPr>
        <a:xfrm>
          <a:off x="349120" y="3190162"/>
          <a:ext cx="7798181" cy="19191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Times New Roman"/>
            </a:rPr>
            <a:t>Мы живём и работаем в Пермском крае .Он богат своими обычаями, традициями, его населяет интересный народ. И наша задача помочь узнать, чем богат  и красив наш край, который носит такое гордое имя.</a:t>
          </a:r>
          <a:endParaRPr lang="ru-RU" sz="2000" kern="1200" dirty="0">
            <a:latin typeface="+mn-lt"/>
          </a:endParaRPr>
        </a:p>
      </dsp:txBody>
      <dsp:txXfrm>
        <a:off x="442805" y="3283847"/>
        <a:ext cx="7610811" cy="1731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901A-F1F6-47AC-9B2E-3033E5EC3978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E164-E2FB-4FD2-A06F-2200205F2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5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2988-562E-428D-9285-26D71B438A97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4490" y="0"/>
            <a:ext cx="2755409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7755" y="837953"/>
            <a:ext cx="7389845" cy="2762498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7755" y="3886200"/>
            <a:ext cx="647544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4860-8A14-4E94-8673-F1E8EF19E2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87755" y="6356351"/>
            <a:ext cx="4138645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56FCE-2ACB-4FCB-9C38-A50408776947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1" b="585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5" t="5999" b="34987"/>
          <a:stretch/>
        </p:blipFill>
        <p:spPr bwMode="auto">
          <a:xfrm>
            <a:off x="4490" y="-1"/>
            <a:ext cx="2690231" cy="269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7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B11C-1704-451A-8366-94C5ECD44D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0BD3-CFF2-4B29-8823-CF2B7D5BF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32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70DD-2BAA-4113-88D1-D8AA3E9608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21B1-01B2-46F4-8A64-9F39C1DDDC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27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1152525"/>
            <a:ext cx="12192000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1457517" y="0"/>
            <a:ext cx="734483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274639"/>
            <a:ext cx="10354072" cy="87788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574965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37CB-7182-4840-AB65-8BD3745DB2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3444" y="6381329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463" y="188641"/>
            <a:ext cx="783772" cy="80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5745-73F6-4B28-A844-26C2E32B7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A514E-6723-42F0-BF15-ACB9D382C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1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03F0-9594-4958-B992-C37FA8D640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05E4-7E0A-403F-AFE5-6408D1004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08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151C-50AA-4F87-925E-3DAAF0031F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26E6-F6A3-4C37-AD83-A14E4A19B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E794-78C5-4D20-9C12-A69ED0607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6BA1-9C6F-4324-B498-82A3D7ACC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34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FDAE-6856-43DB-B868-8D2A164F7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02E7-4644-4795-B738-4D958A160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13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D27F-C06E-4BC4-817F-5B1E96E462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F83C-5047-4316-868B-83360B6E1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E68C-672A-4849-8473-B2FE2C20C9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5B0D-A528-4CB7-AFFB-2D912042D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4AF9D-42E6-48D6-8928-D10BADB953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87337-1C20-473D-BBEB-1C6B6F779E7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1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11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537" y="3202666"/>
            <a:ext cx="8783052" cy="142414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«Многоликий Пермский край»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</a:t>
            </a:r>
            <a:r>
              <a:rPr lang="ru-RU" sz="1800" b="1" dirty="0" smtClean="0"/>
              <a:t>Воспитатели</a:t>
            </a:r>
            <a:r>
              <a:rPr lang="ru-RU" sz="2800" b="1" dirty="0" smtClean="0"/>
              <a:t> </a:t>
            </a:r>
            <a:r>
              <a:rPr lang="ru-RU" sz="1800" b="1" dirty="0" smtClean="0"/>
              <a:t>гр.№6</a:t>
            </a:r>
            <a:r>
              <a:rPr lang="ru-RU" sz="2800" b="1" dirty="0" smtClean="0"/>
              <a:t> </a:t>
            </a:r>
            <a:r>
              <a:rPr lang="ru-RU" sz="1800" b="1" dirty="0" smtClean="0"/>
              <a:t>«Пчёлки»   </a:t>
            </a:r>
            <a:r>
              <a:rPr lang="ru-RU" sz="1800" b="1" dirty="0" err="1" smtClean="0"/>
              <a:t>Барчак</a:t>
            </a:r>
            <a:r>
              <a:rPr lang="ru-RU" sz="1800" b="1" dirty="0" smtClean="0"/>
              <a:t> З.Г.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                                                                            Кухаренко Т.С</a:t>
            </a:r>
            <a:r>
              <a:rPr lang="ru-RU" sz="1800" dirty="0" smtClean="0"/>
              <a:t>.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25456" y="6638399"/>
            <a:ext cx="7274776" cy="1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</a:t>
            </a:fld>
            <a:endParaRPr lang="ru-RU" altLang="ru-RU"/>
          </a:p>
        </p:txBody>
      </p:sp>
      <p:pic>
        <p:nvPicPr>
          <p:cNvPr id="9" name="Рисунок 8" descr="Презентация &quot;Наш Пермский край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24119"/>
          <a:stretch/>
        </p:blipFill>
        <p:spPr bwMode="auto">
          <a:xfrm>
            <a:off x="4434170" y="147947"/>
            <a:ext cx="4661703" cy="2489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Русские - 2191423 чел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6" t="20068" r="4659" b="7838"/>
          <a:stretch/>
        </p:blipFill>
        <p:spPr bwMode="auto">
          <a:xfrm>
            <a:off x="2787867" y="4691460"/>
            <a:ext cx="1268789" cy="16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тары - 115544 чел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20944" r="55190" b="11093"/>
          <a:stretch/>
        </p:blipFill>
        <p:spPr bwMode="auto">
          <a:xfrm>
            <a:off x="4177497" y="4757321"/>
            <a:ext cx="1102954" cy="16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ми-пермяки - 81084 чел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8566" r="55658" b="5962"/>
          <a:stretch/>
        </p:blipFill>
        <p:spPr bwMode="auto">
          <a:xfrm>
            <a:off x="5393179" y="4729192"/>
            <a:ext cx="1133856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ашкиры - 32730 чел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3809" r="48908" b="1956"/>
          <a:stretch/>
        </p:blipFill>
        <p:spPr bwMode="auto">
          <a:xfrm>
            <a:off x="6700307" y="4691459"/>
            <a:ext cx="1135306" cy="1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дмурты - 20819 чел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3947" r="53782" b="5336"/>
          <a:stretch/>
        </p:blipFill>
        <p:spPr bwMode="auto">
          <a:xfrm flipH="1">
            <a:off x="7913917" y="4736644"/>
            <a:ext cx="1246822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арийцы - 4121 чел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5324" r="57438" b="8215"/>
          <a:stretch/>
        </p:blipFill>
        <p:spPr bwMode="auto">
          <a:xfrm>
            <a:off x="9325370" y="4691459"/>
            <a:ext cx="1236597" cy="16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ароды Манси и Ханты - родственные. | Историческая иллюстрация, Народный  костюм, Костю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71" y="4757321"/>
            <a:ext cx="1367127" cy="16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5400000">
            <a:off x="-3128407" y="3196650"/>
            <a:ext cx="6884879" cy="5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3537" y="2783305"/>
            <a:ext cx="601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</a:t>
            </a:r>
            <a:r>
              <a:rPr lang="ru-RU" b="1" dirty="0" smtClean="0"/>
              <a:t>ЧДОУ </a:t>
            </a:r>
            <a:r>
              <a:rPr lang="ru-RU" b="1" smtClean="0"/>
              <a:t>«РЖД  Детский </a:t>
            </a:r>
            <a:r>
              <a:rPr lang="ru-RU" b="1" dirty="0"/>
              <a:t>сад № </a:t>
            </a:r>
            <a:r>
              <a:rPr lang="ru-RU" b="1" dirty="0" smtClean="0"/>
              <a:t>29»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3999" y="155726"/>
            <a:ext cx="6071615" cy="73151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Лепка «По сказкам народов Пермского края»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 аппликация «Русский сарафан и рубаха»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5308" y="2458996"/>
            <a:ext cx="2533135" cy="2038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58" y="1306247"/>
            <a:ext cx="4181661" cy="4281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0399" r="2566" b="14400"/>
          <a:stretch/>
        </p:blipFill>
        <p:spPr>
          <a:xfrm>
            <a:off x="7689273" y="1199894"/>
            <a:ext cx="4281324" cy="2525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19" y="3826764"/>
            <a:ext cx="2257001" cy="2626871"/>
          </a:xfrm>
          <a:prstGeom prst="rect">
            <a:avLst/>
          </a:prstGeom>
        </p:spPr>
      </p:pic>
      <p:pic>
        <p:nvPicPr>
          <p:cNvPr id="8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4096" y="128017"/>
            <a:ext cx="9025127" cy="429767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III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этап.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Заключительный.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«Русская народная культура и быт»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49" y="1168277"/>
            <a:ext cx="4370768" cy="4298570"/>
          </a:xfrm>
          <a:prstGeom prst="rect">
            <a:avLst/>
          </a:prstGeom>
        </p:spPr>
      </p:pic>
      <p:pic>
        <p:nvPicPr>
          <p:cNvPr id="7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9281" y="1955469"/>
            <a:ext cx="501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Интерактивная игра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«Путешествие к народам Пермского края»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09" y="2873827"/>
            <a:ext cx="4090462" cy="306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779" y="137160"/>
            <a:ext cx="6561438" cy="621793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Мини –музей «Быт народов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Прикамья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46692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4" y="3127048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70" y="1274617"/>
            <a:ext cx="6121632" cy="5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4843" y="155726"/>
            <a:ext cx="8130804" cy="671837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родителей в конкурсах: «Куклы в национальных костюмах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», «Русская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печь», постройка из снега «Русская барышня».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6933" b="9609"/>
          <a:stretch/>
        </p:blipFill>
        <p:spPr>
          <a:xfrm>
            <a:off x="2856949" y="1190435"/>
            <a:ext cx="3502288" cy="405796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7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0" y="3219415"/>
            <a:ext cx="2051955" cy="3026811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4" y="1889974"/>
            <a:ext cx="2978727" cy="372340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6080" y="128017"/>
            <a:ext cx="9153143" cy="80403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Презентации родителей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и оформление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альбома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              «Коренные народы Пермского края» 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14250" r="34432" b="25066"/>
          <a:stretch/>
        </p:blipFill>
        <p:spPr>
          <a:xfrm>
            <a:off x="5870662" y="1287855"/>
            <a:ext cx="3402786" cy="252214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E:\Users\User\Desktop\Доклады детей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 t="12648" b="24936"/>
          <a:stretch/>
        </p:blipFill>
        <p:spPr bwMode="auto">
          <a:xfrm>
            <a:off x="3018834" y="2923791"/>
            <a:ext cx="2495275" cy="329508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E:\Users\User\Desktop\Позн лит р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5" t="4084" b="3772"/>
          <a:stretch/>
        </p:blipFill>
        <p:spPr bwMode="auto">
          <a:xfrm>
            <a:off x="9674285" y="2923791"/>
            <a:ext cx="2393024" cy="329508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5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952" y="155449"/>
            <a:ext cx="9061703" cy="466343"/>
          </a:xfrm>
        </p:spPr>
        <p:txBody>
          <a:bodyPr/>
          <a:lstStyle/>
          <a:p>
            <a:r>
              <a:rPr lang="ru-RU" sz="2000" dirty="0" smtClean="0"/>
              <a:t>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Развлечение с родителями «В гости к народам Пермского края» 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0" t="18535" r="1940" b="31665"/>
          <a:stretch/>
        </p:blipFill>
        <p:spPr>
          <a:xfrm>
            <a:off x="9707190" y="1303610"/>
            <a:ext cx="2344414" cy="2180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6533"/>
          <a:stretch/>
        </p:blipFill>
        <p:spPr>
          <a:xfrm>
            <a:off x="9776553" y="3757241"/>
            <a:ext cx="2205689" cy="2603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20934" r="8167" b="19466"/>
          <a:stretch/>
        </p:blipFill>
        <p:spPr>
          <a:xfrm>
            <a:off x="5208254" y="1416662"/>
            <a:ext cx="4274178" cy="2471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30934" r="17050"/>
          <a:stretch/>
        </p:blipFill>
        <p:spPr>
          <a:xfrm>
            <a:off x="5208254" y="4137316"/>
            <a:ext cx="4429574" cy="23317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11067" r="33941" b="25733"/>
          <a:stretch/>
        </p:blipFill>
        <p:spPr>
          <a:xfrm>
            <a:off x="3198648" y="3888276"/>
            <a:ext cx="1409797" cy="2386584"/>
          </a:xfrm>
          <a:prstGeom prst="rect">
            <a:avLst/>
          </a:prstGeom>
        </p:spPr>
      </p:pic>
      <p:pic>
        <p:nvPicPr>
          <p:cNvPr id="11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>
          <a:xfrm>
            <a:off x="2984846" y="760400"/>
            <a:ext cx="2066621" cy="27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784" y="128017"/>
            <a:ext cx="9235439" cy="7315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AD0101"/>
                </a:solidFill>
                <a:cs typeface="Times New Roman" panose="02020603050405020304" pitchFamily="18" charset="0"/>
              </a:rPr>
              <a:t>                                                     Результаты</a:t>
            </a:r>
            <a:r>
              <a:rPr lang="ru-RU" sz="2400" b="1" dirty="0">
                <a:solidFill>
                  <a:srgbClr val="AD0101"/>
                </a:solidFill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AD0101"/>
                </a:solidFill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28068" y="3128066"/>
            <a:ext cx="6858002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1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910000"/>
              </p:ext>
            </p:extLst>
          </p:nvPr>
        </p:nvGraphicFramePr>
        <p:xfrm>
          <a:off x="2601047" y="820333"/>
          <a:ext cx="8698142" cy="581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3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8338" y="95597"/>
            <a:ext cx="5907024" cy="62179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</a:rPr>
              <a:t>Многоликий Пермский край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9503" y="883032"/>
            <a:ext cx="9052560" cy="5349240"/>
          </a:xfrm>
        </p:spPr>
        <p:txBody>
          <a:bodyPr/>
          <a:lstStyle/>
          <a:p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10115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4" y="3127048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993702"/>
              </p:ext>
            </p:extLst>
          </p:nvPr>
        </p:nvGraphicFramePr>
        <p:xfrm>
          <a:off x="2971800" y="685800"/>
          <a:ext cx="8368398" cy="546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1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3320" y="137161"/>
            <a:ext cx="5907024" cy="62179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Многоликий Пермский край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9503" y="883032"/>
            <a:ext cx="9052560" cy="5349240"/>
          </a:xfrm>
        </p:spPr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Цель проекта: </a:t>
            </a:r>
            <a:r>
              <a:rPr lang="ru-RU" sz="2000" dirty="0">
                <a:cs typeface="Times New Roman" panose="02020603050405020304" pitchFamily="18" charset="0"/>
              </a:rPr>
              <a:t>формирование у дошкольников представлений о </a:t>
            </a:r>
            <a:r>
              <a:rPr lang="ru-RU" sz="2000" dirty="0" smtClean="0">
                <a:cs typeface="Times New Roman" panose="02020603050405020304" pitchFamily="18" charset="0"/>
              </a:rPr>
              <a:t>культуре народов Пермского края.</a:t>
            </a:r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Задачи.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  -  познакомить детей с коренными народами Пермского края (жилище, предметы быта, </a:t>
            </a:r>
            <a:r>
              <a:rPr lang="ru-RU" sz="2000" dirty="0" smtClean="0">
                <a:cs typeface="Times New Roman" panose="02020603050405020304" pitchFamily="18" charset="0"/>
              </a:rPr>
              <a:t>национальный  </a:t>
            </a:r>
            <a:r>
              <a:rPr lang="ru-RU" sz="2000" dirty="0">
                <a:cs typeface="Times New Roman" panose="02020603050405020304" pitchFamily="18" charset="0"/>
              </a:rPr>
              <a:t>костюм</a:t>
            </a:r>
            <a:r>
              <a:rPr lang="ru-RU" sz="2000" dirty="0" smtClean="0">
                <a:cs typeface="Times New Roman" panose="02020603050405020304" pitchFamily="18" charset="0"/>
              </a:rPr>
              <a:t>, народные праздники и </a:t>
            </a:r>
            <a:r>
              <a:rPr lang="ru-RU" sz="2000" dirty="0">
                <a:cs typeface="Times New Roman" panose="02020603050405020304" pitchFamily="18" charset="0"/>
              </a:rPr>
              <a:t>игры, национальное блюдо ;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 -  развивать познавательный интерес к культуре </a:t>
            </a:r>
            <a:r>
              <a:rPr lang="ru-RU" sz="2000" dirty="0" smtClean="0">
                <a:cs typeface="Times New Roman" panose="02020603050405020304" pitchFamily="18" charset="0"/>
              </a:rPr>
              <a:t>народов Пермского края;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 -  воспитывать толерантное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отношение к	людям	разных национальностей.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 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46692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4" y="3127048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7611" y="170496"/>
            <a:ext cx="5907024" cy="62179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</a:rPr>
              <a:t>Многоликий Пермский край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8510" y="736426"/>
            <a:ext cx="9052560" cy="5349240"/>
          </a:xfrm>
          <a:noFill/>
          <a:ln>
            <a:noFill/>
          </a:ln>
        </p:spPr>
        <p:txBody>
          <a:bodyPr/>
          <a:lstStyle/>
          <a:p>
            <a:r>
              <a:rPr lang="ru-RU" sz="2400" b="1" dirty="0" smtClean="0">
                <a:solidFill>
                  <a:srgbClr val="AD0101"/>
                </a:solidFill>
              </a:rPr>
              <a:t>                                  Этапы </a:t>
            </a:r>
            <a:r>
              <a:rPr lang="ru-RU" sz="2400" b="1" dirty="0">
                <a:solidFill>
                  <a:srgbClr val="AD0101"/>
                </a:solidFill>
              </a:rPr>
              <a:t>реализации проекта:</a:t>
            </a:r>
            <a:r>
              <a:rPr lang="ru-RU" sz="2400" dirty="0">
                <a:solidFill>
                  <a:srgbClr val="AD0101"/>
                </a:solidFill>
              </a:rPr>
              <a:t/>
            </a:r>
            <a:br>
              <a:rPr lang="ru-RU" sz="2400" dirty="0">
                <a:solidFill>
                  <a:srgbClr val="AD0101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</a:t>
            </a:r>
            <a:r>
              <a:rPr lang="en-US" sz="2400" b="1" dirty="0" smtClean="0">
                <a:solidFill>
                  <a:prstClr val="black"/>
                </a:solidFill>
              </a:rPr>
              <a:t>I</a:t>
            </a:r>
            <a:r>
              <a:rPr lang="ru-RU" sz="2400" b="1" dirty="0">
                <a:solidFill>
                  <a:prstClr val="black"/>
                </a:solidFill>
              </a:rPr>
              <a:t>. Организационно – подготовительный – </a:t>
            </a:r>
            <a:r>
              <a:rPr lang="ru-RU" sz="2400" b="1" dirty="0" smtClean="0">
                <a:solidFill>
                  <a:prstClr val="black"/>
                </a:solidFill>
              </a:rPr>
              <a:t>1 месяц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</a:p>
          <a:p>
            <a:endParaRPr lang="ru-RU" sz="1800" dirty="0"/>
          </a:p>
          <a:p>
            <a:pPr eaLnBrk="1" fontAlgn="auto" hangingPunct="1"/>
            <a:endParaRPr lang="ru-RU" sz="1800" dirty="0"/>
          </a:p>
          <a:p>
            <a:pPr eaLnBrk="1" fontAlgn="t" hangingPunct="1"/>
            <a:endParaRPr lang="ru-RU" sz="1800" dirty="0" smtClean="0"/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46692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2" y="328061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51614"/>
              </p:ext>
            </p:extLst>
          </p:nvPr>
        </p:nvGraphicFramePr>
        <p:xfrm>
          <a:off x="2973540" y="1733266"/>
          <a:ext cx="8519614" cy="42290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877601"/>
                <a:gridCol w="2642013"/>
              </a:tblGrid>
              <a:tr h="810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400" dirty="0" smtClean="0"/>
                        <a:t>                 Мероприятия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400" dirty="0" smtClean="0"/>
                        <a:t>  Участники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767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Обсуждение целей и задач с участниками проекта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dirty="0" smtClean="0"/>
                        <a:t>Воспитатели, дети, родители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695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Изучение методической литературы;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dirty="0" smtClean="0"/>
                        <a:t>Воспитатели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984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интерактивной и дидактических игр по теме проекта;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dirty="0" smtClean="0"/>
                        <a:t>Воспитатели, родители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882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Консультации для родителей (папки – передвижки)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2000" dirty="0" smtClean="0"/>
                        <a:t>Воспитатели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2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0487" y="14124"/>
            <a:ext cx="6448927" cy="62179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prstClr val="black"/>
                </a:solidFill>
              </a:rPr>
              <a:t>                  </a:t>
            </a:r>
            <a:r>
              <a:rPr lang="en-US" sz="2000" b="1" kern="0" dirty="0" smtClean="0">
                <a:solidFill>
                  <a:prstClr val="black"/>
                </a:solidFill>
                <a:cs typeface="Times New Roman" pitchFamily="18" charset="0"/>
              </a:rPr>
              <a:t>II</a:t>
            </a:r>
            <a:r>
              <a:rPr lang="ru-RU" sz="2000" b="1" kern="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cs typeface="Times New Roman" pitchFamily="18" charset="0"/>
              </a:rPr>
              <a:t>этап. Основной </a:t>
            </a:r>
            <a:r>
              <a:rPr lang="ru-RU" sz="2000" kern="0" dirty="0">
                <a:solidFill>
                  <a:prstClr val="black"/>
                </a:solidFill>
                <a:cs typeface="Times New Roman" pitchFamily="18" charset="0"/>
              </a:rPr>
              <a:t> - </a:t>
            </a:r>
            <a:r>
              <a:rPr lang="ru-RU" sz="2000" b="1" kern="0" dirty="0" smtClean="0">
                <a:solidFill>
                  <a:prstClr val="black"/>
                </a:solidFill>
                <a:cs typeface="Times New Roman" pitchFamily="18" charset="0"/>
              </a:rPr>
              <a:t>1 месяц</a:t>
            </a:r>
            <a:endParaRPr lang="ru-RU" sz="2000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0190" y="1514764"/>
            <a:ext cx="864428" cy="1617397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46692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5" y="3051985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38108"/>
              </p:ext>
            </p:extLst>
          </p:nvPr>
        </p:nvGraphicFramePr>
        <p:xfrm>
          <a:off x="2817091" y="415637"/>
          <a:ext cx="8773048" cy="31194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62058"/>
                <a:gridCol w="1910990"/>
              </a:tblGrid>
              <a:tr h="42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Мероприятия</a:t>
                      </a:r>
                      <a:endParaRPr lang="ru-RU" sz="1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900" dirty="0" smtClean="0"/>
                        <a:t>    Участники</a:t>
                      </a:r>
                      <a:endParaRPr lang="ru-RU" sz="1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</a:tr>
              <a:tr h="653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imes New Roman" pitchFamily="18" charset="0"/>
                        </a:rPr>
                        <a:t>Компьютерная презентация «Народы Пермского края»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+mn-lt"/>
                        </a:rPr>
                        <a:t>Воспитатели, дети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67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imes New Roman" pitchFamily="18" charset="0"/>
                        </a:rPr>
                        <a:t>Чтение  народных сказок, знакомство с праздниками, разучивание игр народов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imes New Roman" pitchFamily="18" charset="0"/>
                        </a:rPr>
                        <a:t>Прикамья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+mn-lt"/>
                        </a:rPr>
                        <a:t>Воспитатели, родители, дети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653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imes New Roman" pitchFamily="18" charset="0"/>
                        </a:rPr>
                        <a:t>Встреча с работником библиотеки № 35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+mn-lt"/>
                        </a:rPr>
                        <a:t>Воспитатели, дети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  <a:tr h="653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Изобразительная деятельность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+mn-lt"/>
                        </a:rPr>
                        <a:t>Воспитатели, дети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11730" y="3558534"/>
            <a:ext cx="557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III этап.  Заключительный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– 1 месяц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55808"/>
              </p:ext>
            </p:extLst>
          </p:nvPr>
        </p:nvGraphicFramePr>
        <p:xfrm>
          <a:off x="2817091" y="4174837"/>
          <a:ext cx="8839199" cy="263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49294"/>
                <a:gridCol w="1889905"/>
              </a:tblGrid>
              <a:tr h="65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Создание </a:t>
                      </a:r>
                      <a:r>
                        <a:rPr kumimoji="0" lang="ru-RU" sz="1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лэпбука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 «Русская народная культура и быт» и музея «Быт народов Пермского края»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0" dirty="0" smtClean="0">
                          <a:latin typeface="+mn-lt"/>
                        </a:rPr>
                        <a:t>Воспитатели, дети, родители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11925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Конкурсы «Кукла в национальном  костюме» «Русская печь» «Русская красавица»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Создание альбома с презентациями родителей «Коренные народы Пермского края»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0" dirty="0" smtClean="0">
                          <a:latin typeface="+mn-lt"/>
                        </a:rPr>
                        <a:t>Воспитатели, родители,</a:t>
                      </a:r>
                      <a:r>
                        <a:rPr lang="ru-RU" sz="1800" b="0" baseline="0" dirty="0" smtClean="0">
                          <a:latin typeface="+mn-lt"/>
                        </a:rPr>
                        <a:t> дети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740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+mn-lt"/>
                        </a:rPr>
                        <a:t> Развлечение и</a:t>
                      </a:r>
                      <a:r>
                        <a:rPr lang="ru-RU" sz="1800" b="0" baseline="0" dirty="0" smtClean="0">
                          <a:latin typeface="+mn-lt"/>
                        </a:rPr>
                        <a:t> и</a:t>
                      </a:r>
                      <a:r>
                        <a:rPr lang="ru-RU" sz="1800" b="0" dirty="0" smtClean="0">
                          <a:latin typeface="+mn-lt"/>
                        </a:rPr>
                        <a:t>нтерактивная</a:t>
                      </a:r>
                      <a:r>
                        <a:rPr lang="ru-RU" sz="1800" b="0" baseline="0" dirty="0" smtClean="0">
                          <a:latin typeface="+mn-lt"/>
                        </a:rPr>
                        <a:t> игра « </a:t>
                      </a:r>
                      <a:r>
                        <a:rPr lang="ru-RU" sz="1800" b="0" dirty="0" smtClean="0">
                          <a:latin typeface="+mn-lt"/>
                        </a:rPr>
                        <a:t>Путешествие</a:t>
                      </a:r>
                      <a:r>
                        <a:rPr lang="ru-RU" sz="1800" b="0" baseline="0" dirty="0" smtClean="0">
                          <a:latin typeface="+mn-lt"/>
                        </a:rPr>
                        <a:t> к народам Пермского края</a:t>
                      </a:r>
                      <a:r>
                        <a:rPr lang="ru-RU" sz="1800" b="0" dirty="0" smtClean="0">
                          <a:latin typeface="+mn-lt"/>
                        </a:rPr>
                        <a:t>».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0" dirty="0" smtClean="0">
                          <a:latin typeface="+mn-lt"/>
                        </a:rPr>
                        <a:t>Воспитатели, родители, дети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4931" y="138446"/>
            <a:ext cx="9235439" cy="73151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этап.  Подготовительный.   </a:t>
            </a:r>
            <a:b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Познавательная литература, картотека подвижных игр, д/игры.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3805" y="4559643"/>
            <a:ext cx="2248930" cy="951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52" y="1168993"/>
            <a:ext cx="4413808" cy="1955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24933"/>
          <a:stretch/>
        </p:blipFill>
        <p:spPr>
          <a:xfrm>
            <a:off x="7752870" y="1318689"/>
            <a:ext cx="4023495" cy="2011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5" y="3484304"/>
            <a:ext cx="3829396" cy="2872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2800"/>
          <a:stretch/>
        </p:blipFill>
        <p:spPr>
          <a:xfrm>
            <a:off x="7585281" y="3771496"/>
            <a:ext cx="4358672" cy="2297661"/>
          </a:xfrm>
          <a:prstGeom prst="rect">
            <a:avLst/>
          </a:prstGeom>
        </p:spPr>
      </p:pic>
      <p:pic>
        <p:nvPicPr>
          <p:cNvPr id="9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4952" y="128017"/>
            <a:ext cx="8599817" cy="8010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тап.   Основной</a:t>
            </a:r>
            <a:r>
              <a:rPr 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  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игра с физической картой Пермского края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                                                            «Где живут народы в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Прикамья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?» 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9" y="1253599"/>
            <a:ext cx="3893726" cy="5191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63" y="1253599"/>
            <a:ext cx="3886201" cy="5181601"/>
          </a:xfrm>
          <a:prstGeom prst="rect">
            <a:avLst/>
          </a:prstGeom>
        </p:spPr>
      </p:pic>
      <p:pic>
        <p:nvPicPr>
          <p:cNvPr id="9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534655" y="3110115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648" y="64009"/>
            <a:ext cx="9198863" cy="7092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Изо –деятельность –раскраски, рисование, лепка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                     «Национальные костюмы  народов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Прикамья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2465" y="4584357"/>
            <a:ext cx="2434282" cy="1272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51" y="977306"/>
            <a:ext cx="3869132" cy="2901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3" t="7692" r="2071" b="3846"/>
          <a:stretch/>
        </p:blipFill>
        <p:spPr>
          <a:xfrm>
            <a:off x="9875242" y="983552"/>
            <a:ext cx="2033833" cy="2980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6800" r="11540" b="7067"/>
          <a:stretch/>
        </p:blipFill>
        <p:spPr>
          <a:xfrm>
            <a:off x="3123836" y="1010283"/>
            <a:ext cx="2188827" cy="2927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25200" r="17490" b="39466"/>
          <a:stretch/>
        </p:blipFill>
        <p:spPr>
          <a:xfrm>
            <a:off x="7358271" y="4185948"/>
            <a:ext cx="3945289" cy="2007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2"/>
          <a:stretch/>
        </p:blipFill>
        <p:spPr>
          <a:xfrm>
            <a:off x="3123837" y="4185948"/>
            <a:ext cx="4027963" cy="2352012"/>
          </a:xfrm>
          <a:prstGeom prst="rect">
            <a:avLst/>
          </a:prstGeom>
        </p:spPr>
      </p:pic>
      <p:pic>
        <p:nvPicPr>
          <p:cNvPr id="10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10114" y="3146021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14393" y="3078"/>
            <a:ext cx="4975460" cy="560671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600" b="1" kern="0" dirty="0">
                <a:solidFill>
                  <a:prstClr val="black"/>
                </a:solidFill>
                <a:latin typeface="Corbel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Знакомство </a:t>
            </a:r>
            <a:r>
              <a:rPr lang="ru-RU" sz="2000" b="1" kern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 </a:t>
            </a:r>
            <a:r>
              <a:rPr lang="ru-RU" sz="2000" b="1" kern="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Обвинской</a:t>
            </a:r>
            <a:r>
              <a:rPr lang="ru-RU" sz="2000" b="1" kern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росписью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346" y="5288691"/>
            <a:ext cx="914400" cy="943579"/>
          </a:xfrm>
        </p:spPr>
        <p:txBody>
          <a:bodyPr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5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-3146692" y="3110114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er\Downloads\1660361820_26-kartinkin-net-p-fon-dlya-prezentatsii-komi-krasivo-26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9214" r="1970" b="1221"/>
          <a:stretch/>
        </p:blipFill>
        <p:spPr bwMode="auto">
          <a:xfrm rot="16200000">
            <a:off x="8480024" y="3127048"/>
            <a:ext cx="6822093" cy="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200" r="399" b="5315"/>
          <a:stretch/>
        </p:blipFill>
        <p:spPr>
          <a:xfrm>
            <a:off x="3790049" y="678799"/>
            <a:ext cx="6909405" cy="5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495</Words>
  <Application>Microsoft Office PowerPoint</Application>
  <PresentationFormat>Произвольный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                   «Многоликий Пермский край»                                                  Воспитатели гр.№6 «Пчёлки»   Барчак З.Г.                                                                                                                                         Кухаренко Т.С.    </vt:lpstr>
      <vt:lpstr>    Многоликий Пермский край</vt:lpstr>
      <vt:lpstr>   Многоликий Пермский край</vt:lpstr>
      <vt:lpstr>   Многоликий Пермский край</vt:lpstr>
      <vt:lpstr>                  II этап. Основной  - 1 месяц</vt:lpstr>
      <vt:lpstr>                                         I этап.  Подготовительный.                Познавательная литература, картотека подвижных игр, д/игры. </vt:lpstr>
      <vt:lpstr>                                         II этап.   Основной.     Д /игра с физической картой Пермского края                                                                     «Где живут народы в Прикамья?» </vt:lpstr>
      <vt:lpstr>                           Изо –деятельность –раскраски, рисование, лепка                               «Национальные костюмы  народов Прикамья»</vt:lpstr>
      <vt:lpstr>  Знакомство с Обвинской росписью  </vt:lpstr>
      <vt:lpstr>Лепка «По сказкам народов Пермского края»  и аппликация «Русский сарафан и рубаха»</vt:lpstr>
      <vt:lpstr>III этап. Заключительный. Лэпбук «Русская народная культура и быт»</vt:lpstr>
      <vt:lpstr>     Мини –музей «Быт народов Прикамья»</vt:lpstr>
      <vt:lpstr> Участие родителей в конкурсах: «Куклы в национальных костюмах», «Русская печь», постройка из снега «Русская барышня».</vt:lpstr>
      <vt:lpstr>                   Презентации родителей  и оформление альбома                        «Коренные народы Пермского края» </vt:lpstr>
      <vt:lpstr>                Развлечение с родителями «В гости к народам Пермского края» </vt:lpstr>
      <vt:lpstr>                                                     Результаты: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Uzer</cp:lastModifiedBy>
  <cp:revision>129</cp:revision>
  <dcterms:created xsi:type="dcterms:W3CDTF">2024-02-10T12:04:19Z</dcterms:created>
  <dcterms:modified xsi:type="dcterms:W3CDTF">2024-09-29T15:51:25Z</dcterms:modified>
</cp:coreProperties>
</file>