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257" r:id="rId9"/>
    <p:sldId id="258" r:id="rId10"/>
    <p:sldId id="261" r:id="rId11"/>
    <p:sldId id="303" r:id="rId12"/>
    <p:sldId id="304" r:id="rId13"/>
    <p:sldId id="305" r:id="rId14"/>
    <p:sldId id="273" r:id="rId15"/>
    <p:sldId id="316" r:id="rId16"/>
    <p:sldId id="306" r:id="rId17"/>
    <p:sldId id="307" r:id="rId18"/>
    <p:sldId id="313" r:id="rId19"/>
    <p:sldId id="312" r:id="rId20"/>
    <p:sldId id="315" r:id="rId21"/>
    <p:sldId id="285" r:id="rId22"/>
    <p:sldId id="314" r:id="rId23"/>
    <p:sldId id="31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66"/>
    <a:srgbClr val="FFFF99"/>
    <a:srgbClr val="009900"/>
    <a:srgbClr val="25C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066" autoAdjust="0"/>
  </p:normalViewPr>
  <p:slideViewPr>
    <p:cSldViewPr>
      <p:cViewPr varScale="1">
        <p:scale>
          <a:sx n="55" d="100"/>
          <a:sy n="55" d="100"/>
        </p:scale>
        <p:origin x="946" y="-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C36E2-27CB-4A4C-9F30-FEE12F96264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FF8BD-8DFD-49EE-B745-BCAF6DBBA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45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E0C2-03B9-45B6-B57F-5D5137315F35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3470-6D77-412E-91DA-013A770F1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21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E0C2-03B9-45B6-B57F-5D5137315F35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3470-6D77-412E-91DA-013A770F1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94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E0C2-03B9-45B6-B57F-5D5137315F35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3470-6D77-412E-91DA-013A770F1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94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E0C2-03B9-45B6-B57F-5D5137315F35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3470-6D77-412E-91DA-013A770F1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99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E0C2-03B9-45B6-B57F-5D5137315F35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3470-6D77-412E-91DA-013A770F1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03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E0C2-03B9-45B6-B57F-5D5137315F35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3470-6D77-412E-91DA-013A770F1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51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E0C2-03B9-45B6-B57F-5D5137315F35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3470-6D77-412E-91DA-013A770F1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60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E0C2-03B9-45B6-B57F-5D5137315F35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3470-6D77-412E-91DA-013A770F1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00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E0C2-03B9-45B6-B57F-5D5137315F35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3470-6D77-412E-91DA-013A770F1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05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E0C2-03B9-45B6-B57F-5D5137315F35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3470-6D77-412E-91DA-013A770F1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64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E0C2-03B9-45B6-B57F-5D5137315F35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C3470-6D77-412E-91DA-013A770F1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38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3E0C2-03B9-45B6-B57F-5D5137315F35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C3470-6D77-412E-91DA-013A770F14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40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31"/>
            <a:ext cx="9144000" cy="685799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784493" y="420869"/>
            <a:ext cx="5444119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 ДОУ детский сад № 1 г. Белорецк</a:t>
            </a:r>
          </a:p>
          <a:p>
            <a:pPr algn="ctr"/>
            <a:endParaRPr lang="ru-RU" sz="2400" b="1" cap="all" spc="0" dirty="0" smtClean="0">
              <a:ln w="0"/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cap="all" spc="0" dirty="0" smtClean="0">
              <a:ln w="0"/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cap="all" spc="0" dirty="0" smtClean="0">
              <a:ln w="0"/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проект</a:t>
            </a:r>
          </a:p>
          <a:p>
            <a:pPr algn="ctr"/>
            <a:r>
              <a:rPr lang="ru-RU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  <a:endParaRPr lang="ru-RU" sz="2400" b="1" cap="all" spc="0" dirty="0" smtClean="0">
              <a:ln w="0"/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«Традиции и обычаи </a:t>
            </a:r>
          </a:p>
          <a:p>
            <a:pPr algn="ctr"/>
            <a:r>
              <a:rPr lang="ru-RU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башкирского народа»</a:t>
            </a:r>
            <a:endParaRPr lang="ru-RU" sz="24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8024" y="450912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воспитатели:</a:t>
            </a:r>
          </a:p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Муллагалямова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Н.Н.</a:t>
            </a:r>
          </a:p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Даутова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Г.Р.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03848" y="607943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Белорецк -2022 </a:t>
            </a:r>
            <a:r>
              <a:rPr lang="ru-RU" sz="1400" dirty="0" smtClean="0">
                <a:latin typeface="Georgia" pitchFamily="18" charset="0"/>
                <a:cs typeface="Times New Roman" pitchFamily="18" charset="0"/>
              </a:rPr>
              <a:t>г.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723171" y="311886"/>
            <a:ext cx="33672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Столица</a:t>
            </a:r>
            <a:endParaRPr lang="ru-RU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5278">
            <a:off x="114514" y="2171690"/>
            <a:ext cx="3143272" cy="251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6672">
            <a:off x="5426433" y="2089275"/>
            <a:ext cx="3571900" cy="257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3635896" y="5934670"/>
            <a:ext cx="2454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г.</a:t>
            </a:r>
            <a:r>
              <a:rPr lang="ru-RU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Уфа</a:t>
            </a:r>
            <a:endParaRPr lang="ru-RU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17410" name="Picture 2" descr="https://avatars.mds.yandex.net/get-altay/788991/2a00000162879bb0f27d52348a10d0de01d9/X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4408" y="3001386"/>
            <a:ext cx="2571736" cy="303743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7571" cy="6855323"/>
          </a:xfrm>
          <a:prstGeom prst="rect">
            <a:avLst/>
          </a:prstGeom>
        </p:spPr>
      </p:pic>
      <p:pic>
        <p:nvPicPr>
          <p:cNvPr id="41988" name="Picture 4" descr="https://ds02.infourok.ru/uploads/ex/1126/0002207d-b3faac41/img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6771" y="1576671"/>
            <a:ext cx="3762433" cy="282182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539552" y="4398496"/>
            <a:ext cx="7890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Цветок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символ семи башкирских племен: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бурзян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тунгаур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кипчак,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усерган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табын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юрматы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тамьян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r="6419" b="9051"/>
          <a:stretch/>
        </p:blipFill>
        <p:spPr>
          <a:xfrm>
            <a:off x="1300416" y="908720"/>
            <a:ext cx="3641155" cy="3489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278711" y="0"/>
            <a:ext cx="360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85852" y="214290"/>
            <a:ext cx="7643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ial"/>
              </a:rPr>
              <a:t>Национальные костюмы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0179" name="Picture 3" descr="C:\Users\User\Desktop\башкирия\IMG_20180616_103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916832"/>
            <a:ext cx="2569416" cy="236201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0182" name="AutoShape 6" descr="https://apf.mail.ru/cgi-bin/readmsg/IMG_20180815_112900.jpg?id=15346764640000001013%3B0%3B12&amp;x-email=89068618479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4" name="AutoShape 8" descr="https://apf.mail.ru/cgi-bin/readmsg/IMG_20180815_112900.jpg?id=15346764640000001013%3B0%3B12&amp;x-email=89068618479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88" name="Picture 12" descr="https://ds04.infourok.ru/uploads/ex/0cb9/000da148-7cb5e3e3/hello_html_m5a8d6c6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2729" y="911260"/>
            <a:ext cx="2020412" cy="289220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0189" name="Picture 13" descr="C:\Users\User\Desktop\для садика\фото\башкирия\IMG_20181009_1035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7175" y="4036087"/>
            <a:ext cx="2000264" cy="266701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9051" r="21650" b="6951"/>
          <a:stretch/>
        </p:blipFill>
        <p:spPr>
          <a:xfrm>
            <a:off x="372904" y="922176"/>
            <a:ext cx="3551024" cy="5780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278711" y="0"/>
            <a:ext cx="360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214290"/>
            <a:ext cx="83901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ial"/>
              </a:rPr>
              <a:t>Башкирское жилище </a:t>
            </a:r>
          </a:p>
          <a:p>
            <a:pPr algn="ctr"/>
            <a:r>
              <a:rPr lang="ru-RU" sz="4000" b="1" kern="1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ial"/>
              </a:rPr>
              <a:t>ЮРТА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0182" name="AutoShape 6" descr="https://apf.mail.ru/cgi-bin/readmsg/IMG_20180815_112900.jpg?id=15346764640000001013%3B0%3B12&amp;x-email=89068618479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4" name="AutoShape 8" descr="https://apf.mail.ru/cgi-bin/readmsg/IMG_20180815_112900.jpg?id=15346764640000001013%3B0%3B12&amp;x-email=89068618479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02" name="Picture 2" descr="C:\Users\User\Desktop\башкирия\IMG_20180616_124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95910">
            <a:off x="374677" y="4105281"/>
            <a:ext cx="2732820" cy="228394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203" name="Picture 3" descr="C:\Users\User\Desktop\башкирия\IMG_20180616_124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66320">
            <a:off x="6407809" y="1128667"/>
            <a:ext cx="2403763" cy="220175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204" name="Picture 4" descr="C:\Users\User\Desktop\башкирия\IMG_20180616_1103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06080">
            <a:off x="428996" y="1151456"/>
            <a:ext cx="2741132" cy="233124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207" name="Picture 7" descr="https://planetofhotels.com/blog/wp-content/uploads/YUrta-Kazahst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4655" y="2562810"/>
            <a:ext cx="2815056" cy="276996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09" name="Picture 9" descr="C:\Users\User\Desktop\башкирия\IMG_20180616_1248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85737">
            <a:off x="6146950" y="4189887"/>
            <a:ext cx="2621934" cy="2267529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23528" y="188640"/>
            <a:ext cx="8820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200" b="1" cap="none" spc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Национальные праздники</a:t>
            </a:r>
            <a:endParaRPr lang="ru-RU" sz="5200" b="1" cap="none" spc="0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07704" y="5877272"/>
            <a:ext cx="5993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11 октября – День Республики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40958"/>
            <a:ext cx="3416424" cy="452029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88946"/>
            <a:ext cx="3408040" cy="447230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Текст 16"/>
          <p:cNvSpPr>
            <a:spLocks noGrp="1"/>
          </p:cNvSpPr>
          <p:nvPr>
            <p:ph type="body" idx="4294967295"/>
          </p:nvPr>
        </p:nvSpPr>
        <p:spPr>
          <a:xfrm>
            <a:off x="971600" y="548680"/>
            <a:ext cx="3492896" cy="25995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Ураза Байрам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исламский праздник, отмечаемый в честь окончания поста в месяц Рамадан. Праздник разговения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4294967295"/>
          </p:nvPr>
        </p:nvSpPr>
        <p:spPr>
          <a:xfrm>
            <a:off x="5076056" y="548680"/>
            <a:ext cx="3456384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Курбан Байрам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исламский праздник жертвоприношения. Праздник окончания хаджа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6" y="2204864"/>
            <a:ext cx="605730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6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187624" y="188640"/>
            <a:ext cx="79563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Сабантуй – праздник плуга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2226" name="Picture 2" descr="C:\Users\User\Desktop\башкирия\IMG_20180616_110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885" y="4365104"/>
            <a:ext cx="3026194" cy="223526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2227" name="Picture 3" descr="C:\Users\User\Desktop\башкирия\IMG_20180616_111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857232"/>
            <a:ext cx="3476649" cy="244675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2229" name="Picture 5" descr="https://img1.business-gazeta.ru/photos/386477/1482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4416" y="2748197"/>
            <a:ext cx="3071834" cy="204789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2231" name="Picture 7" descr="https://pbs.twimg.com/media/DgYQVW5XkAA6lHj.jpg:lar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964" y="904857"/>
            <a:ext cx="3036115" cy="239912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2233" name="Picture 9" descr="http://tv2video.ru/sites/www.tv2.tomsk.ru/files/sabantuy_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4365104"/>
            <a:ext cx="3476649" cy="2297537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0085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000100" y="142852"/>
            <a:ext cx="7786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latin typeface="Georgia" pitchFamily="18" charset="0"/>
                <a:cs typeface="Arial"/>
              </a:rPr>
              <a:t>Национальная музыка</a:t>
            </a:r>
            <a:endParaRPr lang="ru-RU" sz="4000" dirty="0"/>
          </a:p>
        </p:txBody>
      </p:sp>
      <p:pic>
        <p:nvPicPr>
          <p:cNvPr id="23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29" y="1023454"/>
            <a:ext cx="2134015" cy="333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4" name="Прямоугольник 23"/>
          <p:cNvSpPr/>
          <p:nvPr/>
        </p:nvSpPr>
        <p:spPr>
          <a:xfrm flipH="1">
            <a:off x="3203847" y="5805264"/>
            <a:ext cx="13681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Georgia" pitchFamily="18" charset="0"/>
              </a:rPr>
              <a:t>Курай</a:t>
            </a:r>
            <a:endParaRPr lang="ru-RU" sz="2000" dirty="0"/>
          </a:p>
        </p:txBody>
      </p:sp>
      <p:pic>
        <p:nvPicPr>
          <p:cNvPr id="53250" name="Picture 2" descr="http://confuciomag.com/wp-content/uploads/2017/02/37_12Domb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0612" y="1359656"/>
            <a:ext cx="2071702" cy="333042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8" name="Прямоугольник 27"/>
          <p:cNvSpPr/>
          <p:nvPr/>
        </p:nvSpPr>
        <p:spPr>
          <a:xfrm>
            <a:off x="3694891" y="1484784"/>
            <a:ext cx="1417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520402"/>
                </a:solidFill>
                <a:latin typeface="Georgia" pitchFamily="18" charset="0"/>
              </a:rPr>
              <a:t>Домбра</a:t>
            </a:r>
            <a:endParaRPr lang="ru-RU" b="1" dirty="0">
              <a:solidFill>
                <a:srgbClr val="520402"/>
              </a:solidFill>
              <a:latin typeface="Georgia" pitchFamily="18" charset="0"/>
            </a:endParaRPr>
          </a:p>
        </p:txBody>
      </p:sp>
      <p:pic>
        <p:nvPicPr>
          <p:cNvPr id="53252" name="Picture 4" descr="https://khomus.ru/upload/iblock/5d5/BKb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8783" y="1006462"/>
            <a:ext cx="3357586" cy="200028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0" name="Прямоугольник 29"/>
          <p:cNvSpPr/>
          <p:nvPr/>
        </p:nvSpPr>
        <p:spPr>
          <a:xfrm>
            <a:off x="7596337" y="2504001"/>
            <a:ext cx="1070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520402"/>
                </a:solidFill>
                <a:latin typeface="Georgia" pitchFamily="18" charset="0"/>
              </a:rPr>
              <a:t>Кубыз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9400" r="59450" b="31496"/>
          <a:stretch/>
        </p:blipFill>
        <p:spPr>
          <a:xfrm>
            <a:off x="5748228" y="3015788"/>
            <a:ext cx="2918697" cy="33304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9401" r="39763" b="27600"/>
          <a:stretch/>
        </p:blipFill>
        <p:spPr>
          <a:xfrm>
            <a:off x="205393" y="4526596"/>
            <a:ext cx="2678144" cy="23314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142852"/>
            <a:ext cx="87868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latin typeface="Georgia" pitchFamily="18" charset="0"/>
                <a:cs typeface="Arial"/>
              </a:rPr>
              <a:t>Национальная кухня</a:t>
            </a:r>
            <a:endParaRPr lang="ru-RU" sz="4400" dirty="0"/>
          </a:p>
        </p:txBody>
      </p:sp>
      <p:pic>
        <p:nvPicPr>
          <p:cNvPr id="56322" name="Picture 2" descr="C:\Users\User\Desktop\башкирия\IMG_20180616_125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9662"/>
            <a:ext cx="3429024" cy="257176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6330" name="Picture 10" descr="http://900igr.net/up/datas/128686/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9806" y="3771430"/>
            <a:ext cx="4000495" cy="300037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6332" name="Picture 12" descr="http://interiorspace.ru/photo/26/262726d01a311c37e29d25b3755847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529" y="3861048"/>
            <a:ext cx="3241375" cy="278263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6334" name="Picture 14" descr="https://ds04.infourok.ru/uploads/ex/0d41/0017b3f0-1af76e6c/img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1650" y="1199096"/>
            <a:ext cx="3536610" cy="2464587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1" y="9824"/>
            <a:ext cx="9147571" cy="6855323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899592" y="214290"/>
            <a:ext cx="7887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Разучивание танца</a:t>
            </a:r>
            <a:r>
              <a:rPr lang="en-US" sz="3600" b="1" dirty="0" smtClean="0">
                <a:solidFill>
                  <a:srgbClr val="C00000"/>
                </a:solidFill>
                <a:latin typeface="Georgia" pitchFamily="18" charset="0"/>
              </a:rPr>
              <a:t>, </a:t>
            </a:r>
            <a:endParaRPr lang="ru-RU" sz="36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 песни и игр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1" r="4326" b="2400"/>
          <a:stretch/>
        </p:blipFill>
        <p:spPr>
          <a:xfrm>
            <a:off x="463476" y="3950881"/>
            <a:ext cx="5148064" cy="28809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9200" r="22050" b="8400"/>
          <a:stretch/>
        </p:blipFill>
        <p:spPr>
          <a:xfrm>
            <a:off x="307564" y="1656184"/>
            <a:ext cx="3616363" cy="21762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20601" r="39763" b="10801"/>
          <a:stretch/>
        </p:blipFill>
        <p:spPr>
          <a:xfrm>
            <a:off x="4932040" y="1530980"/>
            <a:ext cx="3569929" cy="315548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23528" y="500042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</a:p>
          <a:p>
            <a:pPr lvl="0" indent="360363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0363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03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(6 лет), воспитатели, родители</a:t>
            </a:r>
          </a:p>
          <a:p>
            <a:pPr lvl="0" indent="360363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03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Вид проекта</a:t>
            </a:r>
            <a:r>
              <a:rPr lang="ru-RU" sz="24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 познавательный</a:t>
            </a:r>
          </a:p>
          <a:p>
            <a:pPr lvl="0" indent="3603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03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sz="24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: краткосрочный (декабрь, январь, февраль)</a:t>
            </a:r>
          </a:p>
          <a:p>
            <a:pPr lvl="0" indent="3603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приобщение дошкольников к системе культурных ценностей народов республики Башкортостан;</a:t>
            </a: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толерантного отношения к людям другой национальности.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539552" y="0"/>
            <a:ext cx="82748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Georgia" pitchFamily="18" charset="0"/>
              </a:rPr>
              <a:t>Чтение башкирских сказок и рассказов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8" y="1484784"/>
            <a:ext cx="8712230" cy="5256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256632" y="608223"/>
            <a:ext cx="2399250" cy="357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4" cstate="print"/>
          <a:srcRect b="12889"/>
          <a:stretch/>
        </p:blipFill>
        <p:spPr bwMode="auto">
          <a:xfrm rot="5400000">
            <a:off x="1572806" y="811567"/>
            <a:ext cx="1800203" cy="257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9" name="Прямоугольник 28"/>
          <p:cNvSpPr/>
          <p:nvPr/>
        </p:nvSpPr>
        <p:spPr>
          <a:xfrm>
            <a:off x="971601" y="357167"/>
            <a:ext cx="7725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Творческая деятельность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b="15351"/>
          <a:stretch/>
        </p:blipFill>
        <p:spPr>
          <a:xfrm>
            <a:off x="4139952" y="4005066"/>
            <a:ext cx="4464496" cy="26642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0" b="11151"/>
          <a:stretch/>
        </p:blipFill>
        <p:spPr>
          <a:xfrm>
            <a:off x="695360" y="3151324"/>
            <a:ext cx="2580496" cy="3518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31230" y="357167"/>
            <a:ext cx="61689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Georgia" pitchFamily="18" charset="0"/>
              </a:rPr>
              <a:t>Наш башкирский уголок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r="11413" b="13250"/>
          <a:stretch/>
        </p:blipFill>
        <p:spPr>
          <a:xfrm>
            <a:off x="6084168" y="2709414"/>
            <a:ext cx="2664296" cy="1860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t="10101" r="12201" b="5901"/>
          <a:stretch/>
        </p:blipFill>
        <p:spPr>
          <a:xfrm>
            <a:off x="6743257" y="186628"/>
            <a:ext cx="2216371" cy="23964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r="9837" b="5900"/>
          <a:stretch/>
        </p:blipFill>
        <p:spPr>
          <a:xfrm>
            <a:off x="5436096" y="4733737"/>
            <a:ext cx="2556284" cy="19601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r="5113"/>
          <a:stretch/>
        </p:blipFill>
        <p:spPr>
          <a:xfrm>
            <a:off x="318020" y="1916832"/>
            <a:ext cx="4896544" cy="4581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7571" cy="6855323"/>
          </a:xfrm>
          <a:prstGeom prst="rect">
            <a:avLst/>
          </a:prstGeom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251520" y="1628800"/>
            <a:ext cx="2520280" cy="25922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65" y="153974"/>
            <a:ext cx="5077072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11560" y="474345"/>
            <a:ext cx="803240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lvl="0" indent="360363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Развивать у детей эмоциональное, активное отношение, действительный интерес к народной культуре жителей Башкортостана.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Познакомить детей с особенностями культуры, быта, традициями народа (жилище, народный костюм, национальная кухня).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Обогащать интеллектуальную, информационную сторону ребёнка.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Формировать интерес к самостоятельному изготовлению поделок, отражающих национальное искусство башкир.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Воспитывать уважение к культурным традициям других народов.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95536" y="214289"/>
            <a:ext cx="842493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03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и методы работы:</a:t>
            </a:r>
          </a:p>
          <a:p>
            <a:pPr lvl="0" indent="360363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Художественно-дидактические и конструктивные игры (изучение внешнего и внутреннего убранства башкирского жилища, декоративного оформления предметов быта и утвари, национальной мужской и женской одежды, костюмов батыров воинов).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1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Знакомство с традиционным укладом жизни башкир, с особенностями подготовки и проведения праздничных дней.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Художественно-продуктивная 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деятельность: лепка, аппликация</a:t>
            </a: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, рисование.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Использование на занятиях сюжетно-ролевых, режиссерских, театрализовано - дидактических игр.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Знакомство с башкирскими народными подвижными играми, с устным народным творчеством.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67544" y="474345"/>
            <a:ext cx="8104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603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реализации:</a:t>
            </a:r>
          </a:p>
          <a:p>
            <a:pPr lvl="0" indent="360363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03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подготовительный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- сбор информации из различных источников по теме; обогащение и дополнение развивающей среды в группе, составление тематического планирования мероприятий;</a:t>
            </a:r>
          </a:p>
          <a:p>
            <a:pPr lvl="0" indent="3603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03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основной 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- осуществление деятельности в соответствии с тематическим планированием; привлечение родителей к участию в мероприятиях детского сада, осуществлению проектной деятельности; осуществление контроля над реализацией проекта;</a:t>
            </a:r>
          </a:p>
          <a:p>
            <a:pPr lvl="0" indent="3603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03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заключительный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– </a:t>
            </a:r>
            <a:r>
              <a:rPr lang="ru-RU" sz="24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ООД,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презентация опыта работы по проекту.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51520" y="357167"/>
            <a:ext cx="867819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Перспективный план по реализации проекта</a:t>
            </a:r>
          </a:p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1.Выбор темы, цели, задачи проекта. (декабрь)</a:t>
            </a:r>
            <a:endParaRPr lang="ru-RU" sz="19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воспитателей, родителей с содержанием работы по проекту.</a:t>
            </a: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детской и научно-популярной литературы.</a:t>
            </a: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Подбор и использование  дидактических игр</a:t>
            </a: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9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больше найдет и назовет башкирской посуды»;</a:t>
            </a: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орнамент»;</a:t>
            </a: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башкирское блюдо»;</a:t>
            </a: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и назови женский головной убор»;</a:t>
            </a: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«Составь башкирское нагрудное украшение».</a:t>
            </a: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3.Подбор и разучивание подвижных игр</a:t>
            </a:r>
            <a:endParaRPr lang="ru-RU" sz="19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«Юрта»;</a:t>
            </a: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«Платок»;</a:t>
            </a: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«Невод»;</a:t>
            </a: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 </a:t>
            </a:r>
            <a:r>
              <a:rPr lang="ru-RU" sz="19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тирэк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«Липкие пеньки» и т.д.</a:t>
            </a: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9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Знакомство с республикой Башкортостан. Традициями и обычаями народа. (январь-февраль)</a:t>
            </a:r>
            <a:endParaRPr lang="ru-RU" sz="19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 : «Республика  Башкортостан».</a:t>
            </a: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 эстетическое развитие: аппликация «Тюбетейка»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51520" y="357165"/>
            <a:ext cx="846388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5. Национальная башкирская одежда. </a:t>
            </a:r>
            <a:endParaRPr lang="ru-RU" sz="1600" i="1" dirty="0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Познавательное развитие: «Башкирская национальная одежда»</a:t>
            </a: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Цель: познакомить детей с особенностями башкирской одежды.</a:t>
            </a: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Художественно – эстетическое развитие: рисование «</a:t>
            </a:r>
            <a:r>
              <a:rPr lang="ru-RU" sz="1600" dirty="0" err="1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Ситек</a:t>
            </a:r>
            <a:r>
              <a:rPr lang="ru-RU" sz="1600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»</a:t>
            </a: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Цель: развивать умение подбирать цвета и составлять узоры национального колорита.</a:t>
            </a: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6. Башкирское жилище.</a:t>
            </a: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Познавательное развитие: «Башкирское народное жилище»</a:t>
            </a: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Цель: формировать знания детей о башкирском народе, познакомить с особенностями жилища.</a:t>
            </a: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Художественно – эстетическое развитие: рисование «Юрта»</a:t>
            </a: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7. Башкирская народная музыка. Башкирские музыкальные инструменты</a:t>
            </a:r>
            <a:r>
              <a:rPr lang="ru-RU" sz="1600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.</a:t>
            </a: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Познавательное развитие: «Башкирские музыкальные инструменты.</a:t>
            </a: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Художественно-эстетическое развитие: разучивание башкирской песни «Башкортостан - Родина моя»</a:t>
            </a: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Разучивание народного танца – «Танец с тарелочками». Рисование – «Украшение тарелочек»</a:t>
            </a: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Цель: познакомить детей с башкирскими народными инструментами и музыкой.</a:t>
            </a: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8. Башкирская кухня.</a:t>
            </a: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 Познавательное развитие: «Башкирские национальные блюда»</a:t>
            </a: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Цель: расширять знания об особенностях национальной кухни.</a:t>
            </a:r>
          </a:p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rPr>
              <a:t>Художественно-эстетическое развитие: лепка – «Башкирское угощение».</a:t>
            </a:r>
            <a:endParaRPr lang="ru-RU" sz="1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60375" y="188403"/>
            <a:ext cx="778403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Знакомство с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Республикой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Башкортостан.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2531" name="AutoShape 3" descr="https://apf.mail.ru/cgi-bin/readmsg/IMG_20180815_104024.jpg?id=15346764640000001013%3B0%3B1&amp;x-email=89068618479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3" name="AutoShape 5" descr="https://apf.mail.ru/cgi-bin/readmsg/IMG_20180815_104024.jpg?id=15346764640000001013%3B0%3B1&amp;x-email=89068618479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9"/>
          <a:stretch/>
        </p:blipFill>
        <p:spPr>
          <a:xfrm>
            <a:off x="203760" y="1916281"/>
            <a:ext cx="4498088" cy="3025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31792" r="16925" b="9381"/>
          <a:stretch/>
        </p:blipFill>
        <p:spPr>
          <a:xfrm>
            <a:off x="5089059" y="4066966"/>
            <a:ext cx="3544641" cy="26288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92" y="1265621"/>
            <a:ext cx="3421552" cy="2694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7"/>
          </a:xfrm>
          <a:prstGeom prst="rect">
            <a:avLst/>
          </a:prstGeom>
        </p:spPr>
      </p:pic>
      <p:pic>
        <p:nvPicPr>
          <p:cNvPr id="18" name="Picture 5" descr="566px-Coat_of_Arms_of_Bashkortost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775" y="1097656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187775" y="188640"/>
            <a:ext cx="280816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Герб</a:t>
            </a:r>
            <a:endParaRPr lang="ru-RU" sz="4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20" name="Picture 4" descr="150px-Flag_of_Bashkortost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0003" y="1193421"/>
            <a:ext cx="289554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5000628" y="285728"/>
            <a:ext cx="2786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Флаг</a:t>
            </a:r>
            <a:endParaRPr lang="ru-RU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14612" y="2928934"/>
            <a:ext cx="450059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  <a:p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Глава Башкортостана</a:t>
            </a:r>
            <a:endParaRPr lang="ru-RU" sz="2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14612" y="6143644"/>
            <a:ext cx="4500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Радий </a:t>
            </a:r>
            <a:r>
              <a:rPr lang="ru-RU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Хабиров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202" y="3722200"/>
            <a:ext cx="4484004" cy="24214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</TotalTime>
  <Words>606</Words>
  <Application>Microsoft Office PowerPoint</Application>
  <PresentationFormat>Экран (4:3)</PresentationFormat>
  <Paragraphs>126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User</cp:lastModifiedBy>
  <cp:revision>141</cp:revision>
  <dcterms:created xsi:type="dcterms:W3CDTF">2014-04-14T11:34:12Z</dcterms:created>
  <dcterms:modified xsi:type="dcterms:W3CDTF">2022-02-16T10:30:26Z</dcterms:modified>
</cp:coreProperties>
</file>