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6BDFA-BB04-4377-BB21-1669FACC15D3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64CAB-4D31-4CD9-A578-69340FE6B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4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4CAB-4D31-4CD9-A578-69340FE6B0C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7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4CAB-4D31-4CD9-A578-69340FE6B0C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2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7F6EFD1-F9EC-4046-8FBF-FC8B59FC880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39205E-4DD6-4F0E-8C61-FC3E153D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36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EFD1-F9EC-4046-8FBF-FC8B59FC880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205E-4DD6-4F0E-8C61-FC3E153D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9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EFD1-F9EC-4046-8FBF-FC8B59FC880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205E-4DD6-4F0E-8C61-FC3E153D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0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19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EFD1-F9EC-4046-8FBF-FC8B59FC880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205E-4DD6-4F0E-8C61-FC3E153D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6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7F6EFD1-F9EC-4046-8FBF-FC8B59FC880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B39205E-4DD6-4F0E-8C61-FC3E153D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89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EFD1-F9EC-4046-8FBF-FC8B59FC880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205E-4DD6-4F0E-8C61-FC3E153D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7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EFD1-F9EC-4046-8FBF-FC8B59FC880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205E-4DD6-4F0E-8C61-FC3E153D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3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EFD1-F9EC-4046-8FBF-FC8B59FC880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205E-4DD6-4F0E-8C61-FC3E153D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2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EFD1-F9EC-4046-8FBF-FC8B59FC880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205E-4DD6-4F0E-8C61-FC3E153D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9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EFD1-F9EC-4046-8FBF-FC8B59FC880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39205E-4DD6-4F0E-8C61-FC3E153D97A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12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7F6EFD1-F9EC-4046-8FBF-FC8B59FC880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39205E-4DD6-4F0E-8C61-FC3E153D97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104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F6EFD1-F9EC-4046-8FBF-FC8B59FC880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39205E-4DD6-4F0E-8C61-FC3E153D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6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развития денег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193310"/>
            <a:ext cx="9070848" cy="124690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Подготовила: </a:t>
            </a:r>
          </a:p>
          <a:p>
            <a:pPr algn="r"/>
            <a:r>
              <a:rPr lang="ru-RU" dirty="0" smtClean="0"/>
              <a:t>Преподаватель </a:t>
            </a:r>
            <a:r>
              <a:rPr lang="ru-RU" smtClean="0"/>
              <a:t>спецдисциплин</a:t>
            </a:r>
            <a:endParaRPr lang="ru-RU" dirty="0" smtClean="0"/>
          </a:p>
          <a:p>
            <a:pPr algn="r"/>
            <a:r>
              <a:rPr lang="ru-RU" dirty="0" smtClean="0"/>
              <a:t>Павлова Ю.С.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65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2000" dirty="0">
                <a:solidFill>
                  <a:schemeClr val="tx1"/>
                </a:solidFill>
                <a:latin typeface="Times New Roman"/>
              </a:rPr>
              <a:t>Д</a:t>
            </a:r>
            <a:r>
              <a:rPr lang="ru" sz="2000" dirty="0" smtClean="0">
                <a:solidFill>
                  <a:schemeClr val="tx1"/>
                </a:solidFill>
                <a:latin typeface="Times New Roman"/>
              </a:rPr>
              <a:t>елить </a:t>
            </a:r>
            <a:r>
              <a:rPr lang="ru" sz="2000" dirty="0">
                <a:solidFill>
                  <a:schemeClr val="tx1"/>
                </a:solidFill>
                <a:latin typeface="Times New Roman"/>
              </a:rPr>
              <a:t>такие золотые и серебряные слитки было сложно. Да и такой металл очень тяжелый. Носить с собой в кармане было неудобно. Поэтому, во время правления на Руси князя Дмитрия Донского, стали чеканить монеты с его образом - человек с топором и саблей. На каждой монете чеканилась надпись «печать князя великого Дмитрия». Эти монеты стали называть </a:t>
            </a:r>
            <a:r>
              <a:rPr lang="ru" sz="2000" dirty="0">
                <a:solidFill>
                  <a:srgbClr val="FF0000"/>
                </a:solidFill>
                <a:latin typeface="Times New Roman"/>
              </a:rPr>
              <a:t>ДЕНГА</a:t>
            </a:r>
            <a:r>
              <a:rPr lang="ru" sz="2000" dirty="0">
                <a:solidFill>
                  <a:schemeClr val="tx1"/>
                </a:solidFill>
                <a:latin typeface="Times New Roman"/>
              </a:rPr>
              <a:t>, что </a:t>
            </a:r>
            <a:r>
              <a:rPr lang="ru" sz="2000" dirty="0" smtClean="0">
                <a:solidFill>
                  <a:schemeClr val="tx1"/>
                </a:solidFill>
                <a:latin typeface="Times New Roman"/>
              </a:rPr>
              <a:t>значит «звонкая</a:t>
            </a:r>
            <a:r>
              <a:rPr lang="ru" sz="2000" dirty="0">
                <a:solidFill>
                  <a:schemeClr val="tx1"/>
                </a:solidFill>
                <a:latin typeface="Times New Roman"/>
              </a:rPr>
              <a:t>».</a:t>
            </a:r>
            <a:br>
              <a:rPr lang="ru" sz="2000" dirty="0">
                <a:solidFill>
                  <a:schemeClr val="tx1"/>
                </a:solidFill>
                <a:latin typeface="Times New Roman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9673" y="2103438"/>
            <a:ext cx="4792445" cy="479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9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1800" dirty="0">
                <a:solidFill>
                  <a:schemeClr val="tx1"/>
                </a:solidFill>
                <a:latin typeface="Times New Roman"/>
              </a:rPr>
              <a:t>Но случилось так, что в соседних городах князья стали выпускать свои монеты со своими печатями. Это затрудняло торговлю. Поэтому во время правления царя Ивана Грозного, отменяется чеканка монет в других городах. И начинают чеканить монету новую, единую на всю Русь, на которой изображен всадник </a:t>
            </a:r>
            <a:r>
              <a:rPr lang="ru" sz="1800" dirty="0" smtClean="0">
                <a:solidFill>
                  <a:schemeClr val="tx1"/>
                </a:solidFill>
                <a:latin typeface="Times New Roman"/>
              </a:rPr>
              <a:t>с копьем</a:t>
            </a:r>
            <a:r>
              <a:rPr lang="ru" sz="1800" dirty="0">
                <a:solidFill>
                  <a:schemeClr val="tx1"/>
                </a:solidFill>
                <a:latin typeface="Times New Roman"/>
              </a:rPr>
              <a:t>. Отсюда название монеты - </a:t>
            </a:r>
            <a:r>
              <a:rPr lang="ru" sz="1800" dirty="0">
                <a:solidFill>
                  <a:srgbClr val="FF0000"/>
                </a:solidFill>
                <a:latin typeface="Times New Roman"/>
              </a:rPr>
              <a:t>КОПЕЙКА.</a:t>
            </a:r>
            <a:r>
              <a:rPr lang="ru" sz="1800" dirty="0">
                <a:solidFill>
                  <a:schemeClr val="tx1"/>
                </a:solidFill>
                <a:latin typeface="Times New Roman"/>
              </a:rPr>
              <a:t/>
            </a:r>
            <a:br>
              <a:rPr lang="ru" sz="1800" dirty="0">
                <a:solidFill>
                  <a:schemeClr val="tx1"/>
                </a:solidFill>
                <a:latin typeface="Times New Roman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783" y="2103438"/>
            <a:ext cx="4461162" cy="42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9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" sz="2800" dirty="0">
                <a:solidFill>
                  <a:schemeClr val="tx1"/>
                </a:solidFill>
                <a:latin typeface="Times New Roman"/>
              </a:rPr>
              <a:t>В 1704 году при царе </a:t>
            </a:r>
            <a:r>
              <a:rPr lang="ru" sz="2800" dirty="0">
                <a:solidFill>
                  <a:srgbClr val="FF0000"/>
                </a:solidFill>
                <a:latin typeface="Times New Roman"/>
              </a:rPr>
              <a:t>Петре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I</a:t>
            </a:r>
            <a:r>
              <a:rPr lang="ru" sz="2800" dirty="0" smtClean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ru" sz="2800" dirty="0">
                <a:solidFill>
                  <a:schemeClr val="tx1"/>
                </a:solidFill>
                <a:latin typeface="Times New Roman"/>
              </a:rPr>
              <a:t>начинают деньги делать круглой формы и одинаковой толщины. Но эти монеты тоже неудобны, потому что очень </a:t>
            </a:r>
            <a:r>
              <a:rPr lang="ru" sz="2800" dirty="0" smtClean="0">
                <a:solidFill>
                  <a:schemeClr val="tx1"/>
                </a:solidFill>
                <a:latin typeface="Times New Roman"/>
              </a:rPr>
              <a:t>тяжелые.</a:t>
            </a:r>
            <a:r>
              <a:rPr lang="ru" sz="2800" dirty="0">
                <a:solidFill>
                  <a:schemeClr val="tx1"/>
                </a:solidFill>
                <a:latin typeface="Times New Roman"/>
              </a:rPr>
              <a:t/>
            </a:r>
            <a:br>
              <a:rPr lang="ru" sz="2800" dirty="0">
                <a:solidFill>
                  <a:schemeClr val="tx1"/>
                </a:solidFill>
                <a:latin typeface="Times New Roman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avatars.dzeninfra.ru/get-zen_doc/3630505/pub_6006c1a5ee9f25022b7851c2_6006cadc94dcbd4ea684381d/scale_24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9" y="2103438"/>
            <a:ext cx="7078140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91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>
              <a:lnSpc>
                <a:spcPts val="1880"/>
              </a:lnSpc>
            </a:pPr>
            <a:r>
              <a:rPr lang="ru" sz="2400" dirty="0">
                <a:solidFill>
                  <a:schemeClr val="tx1"/>
                </a:solidFill>
                <a:latin typeface="Times New Roman"/>
              </a:rPr>
              <a:t>Поэтому </a:t>
            </a:r>
            <a:r>
              <a:rPr lang="ru" sz="2400" dirty="0" smtClean="0">
                <a:solidFill>
                  <a:schemeClr val="tx1"/>
                </a:solidFill>
                <a:latin typeface="Times New Roman"/>
              </a:rPr>
              <a:t>1  февраля 1769 года, во </a:t>
            </a:r>
            <a:r>
              <a:rPr lang="ru" sz="2400" dirty="0">
                <a:solidFill>
                  <a:schemeClr val="tx1"/>
                </a:solidFill>
                <a:latin typeface="Times New Roman"/>
              </a:rPr>
              <a:t>время правления императрицы </a:t>
            </a:r>
            <a:r>
              <a:rPr lang="ru" sz="2400" dirty="0" smtClean="0">
                <a:solidFill>
                  <a:schemeClr val="tx1"/>
                </a:solidFill>
                <a:latin typeface="Times New Roman"/>
              </a:rPr>
              <a:t/>
            </a:r>
            <a:br>
              <a:rPr lang="ru" sz="2400" dirty="0" smtClean="0">
                <a:solidFill>
                  <a:schemeClr val="tx1"/>
                </a:solidFill>
                <a:latin typeface="Times New Roman"/>
              </a:rPr>
            </a:br>
            <a:r>
              <a:rPr lang="ru" sz="2400" dirty="0">
                <a:solidFill>
                  <a:schemeClr val="tx1"/>
                </a:solidFill>
                <a:latin typeface="Times New Roman"/>
              </a:rPr>
              <a:t/>
            </a:r>
            <a:br>
              <a:rPr lang="ru" sz="2400" dirty="0">
                <a:solidFill>
                  <a:schemeClr val="tx1"/>
                </a:solidFill>
                <a:latin typeface="Times New Roman"/>
              </a:rPr>
            </a:br>
            <a:r>
              <a:rPr lang="ru" sz="2400" dirty="0" smtClean="0">
                <a:solidFill>
                  <a:schemeClr val="tx1"/>
                </a:solidFill>
                <a:latin typeface="Times New Roman"/>
              </a:rPr>
              <a:t>Екатерины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II</a:t>
            </a:r>
            <a:r>
              <a:rPr lang="ru" sz="2400" dirty="0" smtClean="0">
                <a:solidFill>
                  <a:schemeClr val="tx1"/>
                </a:solidFill>
                <a:latin typeface="Times New Roman"/>
              </a:rPr>
              <a:t> начинают </a:t>
            </a:r>
            <a:r>
              <a:rPr lang="ru" sz="2400" dirty="0">
                <a:solidFill>
                  <a:schemeClr val="tx1"/>
                </a:solidFill>
                <a:latin typeface="Times New Roman"/>
              </a:rPr>
              <a:t>печатать первые бумажные деньги.</a:t>
            </a:r>
            <a:br>
              <a:rPr lang="ru" sz="2400" dirty="0">
                <a:solidFill>
                  <a:schemeClr val="tx1"/>
                </a:solidFill>
                <a:latin typeface="Times New Roman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16030" y="2103438"/>
            <a:ext cx="2856103" cy="3748087"/>
          </a:xfrm>
          <a:prstGeom prst="rect">
            <a:avLst/>
          </a:prstGeom>
        </p:spPr>
      </p:pic>
      <p:pic>
        <p:nvPicPr>
          <p:cNvPr id="4098" name="Picture 2" descr="https://avatars.dzeninfra.ru/get-zen_doc/3472554/pub_6006c1a5ee9f25022b7851c2_6006cc9ae0a5593cf7e615cf/scale_2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32" y="2828461"/>
            <a:ext cx="5862268" cy="283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71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" sz="3200" dirty="0">
                <a:solidFill>
                  <a:srgbClr val="2F5897"/>
                </a:solidFill>
                <a:latin typeface="Times New Roman"/>
              </a:rPr>
              <a:t>Самой крупной по размеру купюрой Российской империи является купюра достоинством 500 рублей. Размер купюры — 27,5 см на 12,6 см.</a:t>
            </a:r>
            <a:br>
              <a:rPr lang="ru" sz="3200" dirty="0">
                <a:solidFill>
                  <a:srgbClr val="2F5897"/>
                </a:solidFill>
                <a:latin typeface="Times New Roman"/>
              </a:rPr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140" b="14968"/>
          <a:stretch>
            <a:fillRect/>
          </a:stretch>
        </p:blipFill>
        <p:spPr>
          <a:xfrm>
            <a:off x="1948874" y="1727200"/>
            <a:ext cx="8617526" cy="481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2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8471" t="18705" r="27251" b="8924"/>
          <a:stretch/>
        </p:blipFill>
        <p:spPr>
          <a:xfrm>
            <a:off x="369222" y="489051"/>
            <a:ext cx="11194705" cy="60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7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-14898" t="2153" r="-10349" b="-2153"/>
          <a:stretch/>
        </p:blipFill>
        <p:spPr>
          <a:xfrm>
            <a:off x="2351584" y="1196752"/>
            <a:ext cx="2702824" cy="1505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5584" y="2871216"/>
            <a:ext cx="3770376" cy="1740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7208" y="1289304"/>
            <a:ext cx="2813304" cy="1331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9376" y="2874264"/>
            <a:ext cx="2426208" cy="1688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rcRect l="9282" r="12500" b="25251"/>
          <a:stretch>
            <a:fillRect/>
          </a:stretch>
        </p:blipFill>
        <p:spPr>
          <a:xfrm>
            <a:off x="1991544" y="4712208"/>
            <a:ext cx="3888432" cy="1597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8896" y="4773168"/>
            <a:ext cx="2353056" cy="15941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05584" y="286512"/>
            <a:ext cx="7738872" cy="910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2160"/>
              </a:lnSpc>
            </a:pPr>
            <a:r>
              <a:rPr lang="ru" sz="2400" dirty="0">
                <a:latin typeface="Times New Roman"/>
              </a:rPr>
              <a:t>Бумажные купюры выпускаются разного достоинства, на них изображены достопримечательности нашей страны и известные личности.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446008" y="4831080"/>
            <a:ext cx="1658112" cy="1127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990"/>
              </a:lnSpc>
            </a:pPr>
            <a:r>
              <a:rPr lang="ru" sz="1700" dirty="0">
                <a:solidFill>
                  <a:srgbClr val="B65A45"/>
                </a:solidFill>
                <a:latin typeface="Times New Roman"/>
              </a:rPr>
              <a:t> </a:t>
            </a:r>
            <a:r>
              <a:rPr lang="ru" sz="850" cap="small" dirty="0">
                <a:solidFill>
                  <a:srgbClr val="766455"/>
                </a:solidFill>
                <a:latin typeface="Impact"/>
              </a:rPr>
              <a:t>росли</a:t>
            </a:r>
          </a:p>
        </p:txBody>
      </p:sp>
    </p:spTree>
    <p:extLst>
      <p:ext uri="{BB962C8B-B14F-4D97-AF65-F5344CB8AC3E}">
        <p14:creationId xmlns:p14="http://schemas.microsoft.com/office/powerpoint/2010/main" val="2833261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2400" dirty="0">
                <a:solidFill>
                  <a:schemeClr val="tx1"/>
                </a:solidFill>
                <a:latin typeface="Times New Roman"/>
              </a:rPr>
              <a:t>В нашем современном мире, кроме бумажных и металлических денег, используют деньги электронные</a:t>
            </a:r>
            <a:r>
              <a:rPr lang="ru" sz="2400" dirty="0" smtClean="0">
                <a:solidFill>
                  <a:schemeClr val="tx1"/>
                </a:solidFill>
                <a:latin typeface="Times New Roman"/>
              </a:rPr>
              <a:t>. Пользоваться ими просто и удобно!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392627"/>
            <a:ext cx="4754563" cy="31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0638" y="2600794"/>
            <a:ext cx="4754562" cy="275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31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2160"/>
              </a:lnSpc>
            </a:pPr>
            <a:r>
              <a:rPr lang="ru" sz="2200" dirty="0" smtClean="0">
                <a:solidFill>
                  <a:schemeClr val="tx1"/>
                </a:solidFill>
                <a:latin typeface="Times New Roman"/>
              </a:rPr>
              <a:t/>
            </a:r>
            <a:br>
              <a:rPr lang="ru" sz="2200" dirty="0" smtClean="0">
                <a:solidFill>
                  <a:schemeClr val="tx1"/>
                </a:solidFill>
                <a:latin typeface="Times New Roman"/>
              </a:rPr>
            </a:br>
            <a:r>
              <a:rPr lang="ru" sz="2200" dirty="0" smtClean="0">
                <a:solidFill>
                  <a:schemeClr val="tx1"/>
                </a:solidFill>
                <a:latin typeface="Times New Roman"/>
              </a:rPr>
              <a:t>Сейчас в России изготавливают деньги в Москве и Санкт-Петербурге. Печатают их на специальной бумаге, которая очень прочная и долго может использоваться</a:t>
            </a:r>
            <a:br>
              <a:rPr lang="ru" sz="2200" dirty="0" smtClean="0">
                <a:solidFill>
                  <a:schemeClr val="tx1"/>
                </a:solidFill>
                <a:latin typeface="Times New Roman"/>
              </a:rPr>
            </a:br>
            <a:r>
              <a:rPr lang="ru" sz="2200" dirty="0" smtClean="0">
                <a:solidFill>
                  <a:schemeClr val="tx1"/>
                </a:solidFill>
                <a:latin typeface="Times New Roman"/>
              </a:rPr>
              <a:t>людьми. При печати, на деньги наносятся специальные водяные знаки, которые защищают их от подделок.</a:t>
            </a:r>
            <a:r>
              <a:rPr lang="ru" sz="2000" dirty="0">
                <a:solidFill>
                  <a:srgbClr val="2F5897"/>
                </a:solidFill>
                <a:latin typeface="Times New Roman"/>
              </a:rPr>
              <a:t/>
            </a:r>
            <a:br>
              <a:rPr lang="ru" sz="2000" dirty="0">
                <a:solidFill>
                  <a:srgbClr val="2F5897"/>
                </a:solidFill>
                <a:latin typeface="Times New Roman"/>
              </a:rPr>
            </a:br>
            <a:r>
              <a:rPr lang="ru" sz="2000" dirty="0">
                <a:solidFill>
                  <a:srgbClr val="2F5897"/>
                </a:solidFill>
                <a:latin typeface="Times New Roman"/>
              </a:rPr>
              <a:t/>
            </a:r>
            <a:br>
              <a:rPr lang="ru" sz="2000" dirty="0">
                <a:solidFill>
                  <a:srgbClr val="2F5897"/>
                </a:solidFill>
                <a:latin typeface="Times New Roman"/>
              </a:rPr>
            </a:br>
            <a:endParaRPr lang="ru-RU" sz="2000" dirty="0"/>
          </a:p>
        </p:txBody>
      </p:sp>
      <p:pic>
        <p:nvPicPr>
          <p:cNvPr id="7170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5664"/>
            <a:ext cx="4754563" cy="354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14" y="2205665"/>
            <a:ext cx="4796186" cy="35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5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51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Деньги – это </a:t>
            </a:r>
            <a:r>
              <a:rPr lang="ru" sz="2800" dirty="0">
                <a:solidFill>
                  <a:srgbClr val="2F5897"/>
                </a:solidFill>
                <a:latin typeface="Times New Roman"/>
              </a:rPr>
              <a:t>это особый товар, который принимается всеми людьми для обмена на любые другие товары или услуги. </a:t>
            </a:r>
            <a:endParaRPr lang="ru-RU" sz="2800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2373746"/>
            <a:ext cx="7126919" cy="366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9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Этапы развития денег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30138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Деньги в Древней Руси. </a:t>
            </a:r>
            <a:r>
              <a:rPr lang="ru-RU" sz="2000" dirty="0"/>
              <a:t>Древнерусские племена занимали значительную территорию от Днепра до Волги. Их основным занятием было земледелие и промыслы: рыболовство, охота, бортничество. В торговле господствовал бартер, роль менового эквивалента играли различные натуральные товары. </a:t>
            </a:r>
          </a:p>
        </p:txBody>
      </p:sp>
      <p:pic>
        <p:nvPicPr>
          <p:cNvPr id="2050" name="Picture 2" descr="https://avatars.dzeninfra.ru/get-zen_doc/1781308/pub_6006c1a5ee9f25022b7851c2_6006c7d1e0a5593cf7d87034/scale_24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0" y="2262909"/>
            <a:ext cx="4999951" cy="348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194521"/>
            <a:ext cx="4754562" cy="35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5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" sz="2700" dirty="0" smtClean="0">
                <a:solidFill>
                  <a:srgbClr val="2F5897"/>
                </a:solidFill>
                <a:latin typeface="Times New Roman"/>
              </a:rPr>
              <a:t/>
            </a:r>
            <a:br>
              <a:rPr lang="ru" sz="2700" dirty="0" smtClean="0">
                <a:solidFill>
                  <a:srgbClr val="2F5897"/>
                </a:solidFill>
                <a:latin typeface="Times New Roman"/>
              </a:rPr>
            </a:br>
            <a:r>
              <a:rPr lang="ru" sz="2700" dirty="0">
                <a:solidFill>
                  <a:srgbClr val="2F5897"/>
                </a:solidFill>
                <a:latin typeface="Times New Roman"/>
              </a:rPr>
              <a:t/>
            </a:r>
            <a:br>
              <a:rPr lang="ru" sz="2700" dirty="0">
                <a:solidFill>
                  <a:srgbClr val="2F5897"/>
                </a:solidFill>
                <a:latin typeface="Times New Roman"/>
              </a:rPr>
            </a:br>
            <a:r>
              <a:rPr lang="ru" sz="2700" dirty="0" smtClean="0">
                <a:solidFill>
                  <a:srgbClr val="2F5897"/>
                </a:solidFill>
                <a:latin typeface="Times New Roman"/>
              </a:rPr>
              <a:t/>
            </a:r>
            <a:br>
              <a:rPr lang="ru" sz="2700" dirty="0" smtClean="0">
                <a:solidFill>
                  <a:srgbClr val="2F5897"/>
                </a:solidFill>
                <a:latin typeface="Times New Roman"/>
              </a:rPr>
            </a:br>
            <a:r>
              <a:rPr lang="ru" sz="2700" dirty="0" smtClean="0">
                <a:solidFill>
                  <a:srgbClr val="2F5897"/>
                </a:solidFill>
                <a:latin typeface="Times New Roman"/>
              </a:rPr>
              <a:t>Первые </a:t>
            </a:r>
            <a:r>
              <a:rPr lang="ru" sz="2700" dirty="0">
                <a:solidFill>
                  <a:srgbClr val="2F5897"/>
                </a:solidFill>
                <a:latin typeface="Times New Roman"/>
              </a:rPr>
              <a:t>деньги, которые люди платили за нужный товар, были совсем не похожи на те, к которым мы с вами привыкли. Потому что в одних местах деньгами считали скот, в других деньгами служила соль, зерно, птичьи перья, украшения и даже сушеная рыба. То есть человек приходил на рынок и хотел купить себе топор, он отдавал за это, например, курицу или две рыбы, или драгоценный камушек.</a:t>
            </a:r>
            <a:r>
              <a:rPr lang="ru" dirty="0">
                <a:solidFill>
                  <a:srgbClr val="2F5897"/>
                </a:solidFill>
                <a:latin typeface="Times New Roman"/>
              </a:rPr>
              <a:t/>
            </a:r>
            <a:br>
              <a:rPr lang="ru" dirty="0">
                <a:solidFill>
                  <a:srgbClr val="2F5897"/>
                </a:solidFill>
                <a:latin typeface="Times New Roman"/>
              </a:rPr>
            </a:b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512" b="20805"/>
          <a:stretch>
            <a:fillRect/>
          </a:stretch>
        </p:blipFill>
        <p:spPr>
          <a:xfrm>
            <a:off x="1708082" y="2847538"/>
            <a:ext cx="8802899" cy="36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1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>
              <a:lnSpc>
                <a:spcPts val="2160"/>
              </a:lnSpc>
            </a:pPr>
            <a:r>
              <a:rPr lang="ru" sz="2700" dirty="0">
                <a:solidFill>
                  <a:schemeClr val="tx1"/>
                </a:solidFill>
                <a:latin typeface="Times New Roman"/>
              </a:rPr>
              <a:t>Использовались в Древней Руси в качестве денег блестящие, легкие, прочные, маленькие ракушки </a:t>
            </a:r>
            <a:r>
              <a:rPr lang="ru" sz="2700" dirty="0">
                <a:solidFill>
                  <a:srgbClr val="FF0000"/>
                </a:solidFill>
                <a:latin typeface="Times New Roman"/>
              </a:rPr>
              <a:t>КАУРИ</a:t>
            </a:r>
            <a:r>
              <a:rPr lang="ru" sz="2700" dirty="0">
                <a:solidFill>
                  <a:schemeClr val="tx1"/>
                </a:solidFill>
                <a:latin typeface="Times New Roman"/>
              </a:rPr>
              <a:t>, которые завозили из соседних стран торговцы. Раковины каури до сих пор находят при раскопках в Российских городах </a:t>
            </a:r>
            <a:r>
              <a:rPr lang="ru" sz="2700" dirty="0" smtClean="0">
                <a:solidFill>
                  <a:schemeClr val="tx1"/>
                </a:solidFill>
                <a:latin typeface="Times New Roman"/>
              </a:rPr>
              <a:t>- Новгороде </a:t>
            </a:r>
            <a:r>
              <a:rPr lang="ru" sz="2700" dirty="0">
                <a:solidFill>
                  <a:schemeClr val="tx1"/>
                </a:solidFill>
                <a:latin typeface="Times New Roman"/>
              </a:rPr>
              <a:t>и </a:t>
            </a:r>
            <a:r>
              <a:rPr lang="ru" sz="2700" dirty="0" smtClean="0">
                <a:solidFill>
                  <a:schemeClr val="tx1"/>
                </a:solidFill>
                <a:latin typeface="Times New Roman"/>
              </a:rPr>
              <a:t>Пскове.</a:t>
            </a:r>
            <a:r>
              <a:rPr lang="ru" dirty="0">
                <a:solidFill>
                  <a:schemeClr val="tx1"/>
                </a:solidFill>
                <a:latin typeface="Times New Roman"/>
              </a:rPr>
              <a:t/>
            </a:r>
            <a:br>
              <a:rPr lang="ru" dirty="0">
                <a:solidFill>
                  <a:schemeClr val="tx1"/>
                </a:solidFill>
                <a:latin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195" b="7847"/>
          <a:stretch>
            <a:fillRect/>
          </a:stretch>
        </p:blipFill>
        <p:spPr>
          <a:xfrm>
            <a:off x="1066800" y="2551349"/>
            <a:ext cx="4754563" cy="2852264"/>
          </a:xfrm>
          <a:prstGeom prst="rect">
            <a:avLst/>
          </a:prstGeom>
        </p:spPr>
      </p:pic>
      <p:pic>
        <p:nvPicPr>
          <p:cNvPr id="3074" name="Picture 2" descr="https://avatars.dzeninfra.ru/get-zen_doc/3612047/pub_6006c1a5ee9f25022b7851c2_6006c97eee9f25022b8dee18/scale_2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91" y="2551348"/>
            <a:ext cx="4870817" cy="281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059" t="18042" r="27353" b="15430"/>
          <a:stretch/>
        </p:blipFill>
        <p:spPr>
          <a:xfrm>
            <a:off x="988291" y="331557"/>
            <a:ext cx="9845964" cy="62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9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" sz="2400" dirty="0">
                <a:solidFill>
                  <a:schemeClr val="tx1"/>
                </a:solidFill>
                <a:latin typeface="Times New Roman"/>
              </a:rPr>
              <a:t>В течение долгого времени люди искали лучшие способы для оплаты за товар. Торговцы и путешественники обнаружили, что </a:t>
            </a:r>
            <a:r>
              <a:rPr lang="ru" sz="2400" dirty="0" smtClean="0">
                <a:solidFill>
                  <a:schemeClr val="tx1"/>
                </a:solidFill>
                <a:latin typeface="Times New Roman"/>
              </a:rPr>
              <a:t>металл в слитках, </a:t>
            </a:r>
            <a:r>
              <a:rPr lang="ru" sz="2400" dirty="0">
                <a:solidFill>
                  <a:schemeClr val="tx1"/>
                </a:solidFill>
                <a:latin typeface="Times New Roman"/>
              </a:rPr>
              <a:t>особенно золото и серебро, очень высоко ценился в разных странах. Так люди стали использовать его для торговли и обмена.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26125" y="2103438"/>
            <a:ext cx="2008930" cy="4101310"/>
          </a:xfrm>
          <a:prstGeom prst="rect">
            <a:avLst/>
          </a:prstGeom>
        </p:spPr>
      </p:pic>
      <p:pic>
        <p:nvPicPr>
          <p:cNvPr id="1026" name="Picture 2" descr="https://avatars.dzeninfra.ru/get-zen_doc/3668119/pub_6006c1a5ee9f25022b7851c2_6006c97e94dcbd4ea6804f1a/scale_2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93" y="3058319"/>
            <a:ext cx="5051363" cy="305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4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2400" dirty="0">
                <a:solidFill>
                  <a:schemeClr val="tx1"/>
                </a:solidFill>
                <a:latin typeface="Times New Roman"/>
              </a:rPr>
              <a:t>Так на Руси стали изготавливать свои первые деньги - серебряные слитки-</a:t>
            </a:r>
            <a:br>
              <a:rPr lang="ru" sz="2400" dirty="0">
                <a:solidFill>
                  <a:schemeClr val="tx1"/>
                </a:solidFill>
                <a:latin typeface="Times New Roman"/>
              </a:rPr>
            </a:br>
            <a:r>
              <a:rPr lang="ru" sz="2400" dirty="0">
                <a:solidFill>
                  <a:srgbClr val="FF0000"/>
                </a:solidFill>
                <a:latin typeface="Times New Roman"/>
              </a:rPr>
              <a:t>ГРИВНЫ. </a:t>
            </a:r>
            <a:r>
              <a:rPr lang="ru" sz="2400" dirty="0">
                <a:solidFill>
                  <a:schemeClr val="tx1"/>
                </a:solidFill>
                <a:latin typeface="Times New Roman"/>
              </a:rPr>
              <a:t>Гривну можно было разрубить на несколько частей. От слова «рубить» и появилось современное название </a:t>
            </a:r>
            <a:r>
              <a:rPr lang="ru" sz="2400" dirty="0">
                <a:solidFill>
                  <a:srgbClr val="FF0000"/>
                </a:solidFill>
                <a:latin typeface="Times New Roman"/>
              </a:rPr>
              <a:t>РУБЛЬ. </a:t>
            </a:r>
            <a:r>
              <a:rPr lang="ru" sz="2400" dirty="0">
                <a:solidFill>
                  <a:schemeClr val="tx1"/>
                </a:solidFill>
                <a:latin typeface="Times New Roman"/>
              </a:rPr>
              <a:t>В разных городах Руси были свои гривны.</a:t>
            </a:r>
            <a:br>
              <a:rPr lang="ru" sz="2400" dirty="0">
                <a:solidFill>
                  <a:schemeClr val="tx1"/>
                </a:solidFill>
                <a:latin typeface="Times New Roman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186" t="37694" r="33464" b="13265"/>
          <a:stretch/>
        </p:blipFill>
        <p:spPr>
          <a:xfrm>
            <a:off x="444255" y="2103121"/>
            <a:ext cx="5310000" cy="3849504"/>
          </a:xfrm>
          <a:prstGeom prst="rect">
            <a:avLst/>
          </a:prstGeom>
        </p:spPr>
      </p:pic>
      <p:pic>
        <p:nvPicPr>
          <p:cNvPr id="2050" name="Picture 2" descr="https://avatars.dzeninfra.ru/get-zen_doc/3614701/pub_6006c1a5ee9f25022b7851c2_6006c97eee9f25022b8dee44/scale_2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5" y="2073284"/>
            <a:ext cx="2503054" cy="385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859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132</TotalTime>
  <Words>383</Words>
  <Application>Microsoft Office PowerPoint</Application>
  <PresentationFormat>Широкоэкранный</PresentationFormat>
  <Paragraphs>23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Century Gothic</vt:lpstr>
      <vt:lpstr>Garamond</vt:lpstr>
      <vt:lpstr>Impact</vt:lpstr>
      <vt:lpstr>Times New Roman</vt:lpstr>
      <vt:lpstr>Савон</vt:lpstr>
      <vt:lpstr>История развития денег</vt:lpstr>
      <vt:lpstr>   Деньги – это это особый товар, который принимается всеми людьми для обмена на любые другие товары или услуги. </vt:lpstr>
      <vt:lpstr>   Этапы развития денег</vt:lpstr>
      <vt:lpstr>Деньги в Древней Руси. Древнерусские племена занимали значительную территорию от Днепра до Волги. Их основным занятием было земледелие и промыслы: рыболовство, охота, бортничество. В торговле господствовал бартер, роль менового эквивалента играли различные натуральные товары. </vt:lpstr>
      <vt:lpstr>   Первые деньги, которые люди платили за нужный товар, были совсем не похожи на те, к которым мы с вами привыкли. Потому что в одних местах деньгами считали скот, в других деньгами служила соль, зерно, птичьи перья, украшения и даже сушеная рыба. То есть человек приходил на рынок и хотел купить себе топор, он отдавал за это, например, курицу или две рыбы, или драгоценный камушек. </vt:lpstr>
      <vt:lpstr>Использовались в Древней Руси в качестве денег блестящие, легкие, прочные, маленькие ракушки КАУРИ, которые завозили из соседних стран торговцы. Раковины каури до сих пор находят при раскопках в Российских городах - Новгороде и Пскове. </vt:lpstr>
      <vt:lpstr>Презентация PowerPoint</vt:lpstr>
      <vt:lpstr>В течение долгого времени люди искали лучшие способы для оплаты за товар. Торговцы и путешественники обнаружили, что металл в слитках, особенно золото и серебро, очень высоко ценился в разных странах. Так люди стали использовать его для торговли и обмена.</vt:lpstr>
      <vt:lpstr>Так на Руси стали изготавливать свои первые деньги - серебряные слитки- ГРИВНЫ. Гривну можно было разрубить на несколько частей. От слова «рубить» и появилось современное название РУБЛЬ. В разных городах Руси были свои гривны. </vt:lpstr>
      <vt:lpstr>Делить такие золотые и серебряные слитки было сложно. Да и такой металл очень тяжелый. Носить с собой в кармане было неудобно. Поэтому, во время правления на Руси князя Дмитрия Донского, стали чеканить монеты с его образом - человек с топором и саблей. На каждой монете чеканилась надпись «печать князя великого Дмитрия». Эти монеты стали называть ДЕНГА, что значит «звонкая». </vt:lpstr>
      <vt:lpstr>Но случилось так, что в соседних городах князья стали выпускать свои монеты со своими печатями. Это затрудняло торговлю. Поэтому во время правления царя Ивана Грозного, отменяется чеканка монет в других городах. И начинают чеканить монету новую, единую на всю Русь, на которой изображен всадник с копьем. Отсюда название монеты - КОПЕЙКА. </vt:lpstr>
      <vt:lpstr>В 1704 году при царе Петре I, начинают деньги делать круглой формы и одинаковой толщины. Но эти монеты тоже неудобны, потому что очень тяжелые. </vt:lpstr>
      <vt:lpstr>Поэтому 1  февраля 1769 года, во время правления императрицы   Екатерины II начинают печатать первые бумажные деньги. </vt:lpstr>
      <vt:lpstr>Самой крупной по размеру купюрой Российской империи является купюра достоинством 500 рублей. Размер купюры — 27,5 см на 12,6 см. </vt:lpstr>
      <vt:lpstr>Презентация PowerPoint</vt:lpstr>
      <vt:lpstr>Презентация PowerPoint</vt:lpstr>
      <vt:lpstr>В нашем современном мире, кроме бумажных и металлических денег, используют деньги электронные. Пользоваться ими просто и удобно!</vt:lpstr>
      <vt:lpstr> Сейчас в России изготавливают деньги в Москве и Санкт-Петербурге. Печатают их на специальной бумаге, которая очень прочная и долго может использоваться людьми. При печати, на деньги наносятся специальные водяные знаки, которые защищают их от подделок.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денег</dc:title>
  <dc:creator>Admin</dc:creator>
  <cp:lastModifiedBy>Admin</cp:lastModifiedBy>
  <cp:revision>9</cp:revision>
  <dcterms:created xsi:type="dcterms:W3CDTF">2024-09-25T04:58:36Z</dcterms:created>
  <dcterms:modified xsi:type="dcterms:W3CDTF">2024-10-01T11:30:56Z</dcterms:modified>
</cp:coreProperties>
</file>