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C9CFE3-566F-42A1-A1A0-35C261BFD8C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6BA010-FB90-431F-A62F-2B3799D6A5F9}">
      <dgm:prSet phldrT="[Текст]"/>
      <dgm:spPr/>
      <dgm:t>
        <a:bodyPr/>
        <a:lstStyle/>
        <a:p>
          <a:r>
            <a:rPr lang="ru-RU" b="1" i="0" dirty="0" smtClean="0"/>
            <a:t>Не забывайте, что качество важнее количества</a:t>
          </a:r>
          <a:endParaRPr lang="ru-RU" dirty="0"/>
        </a:p>
      </dgm:t>
    </dgm:pt>
    <dgm:pt modelId="{FF755BD8-3591-4B77-9FE8-CC886079CAFB}" type="parTrans" cxnId="{2E678A1A-5818-4588-814E-6C0E97B67571}">
      <dgm:prSet/>
      <dgm:spPr/>
      <dgm:t>
        <a:bodyPr/>
        <a:lstStyle/>
        <a:p>
          <a:endParaRPr lang="ru-RU"/>
        </a:p>
      </dgm:t>
    </dgm:pt>
    <dgm:pt modelId="{18532125-B17B-4E3D-AB08-98E16B83091A}" type="sibTrans" cxnId="{2E678A1A-5818-4588-814E-6C0E97B67571}">
      <dgm:prSet/>
      <dgm:spPr/>
      <dgm:t>
        <a:bodyPr/>
        <a:lstStyle/>
        <a:p>
          <a:endParaRPr lang="ru-RU"/>
        </a:p>
      </dgm:t>
    </dgm:pt>
    <dgm:pt modelId="{053CB9FC-EA07-432A-8D87-A09CF31A17E7}">
      <dgm:prSet phldrT="[Текст]"/>
      <dgm:spPr/>
      <dgm:t>
        <a:bodyPr/>
        <a:lstStyle/>
        <a:p>
          <a:r>
            <a:rPr lang="ru-RU" b="1" i="0" dirty="0" smtClean="0"/>
            <a:t>Развивайте память и внимание</a:t>
          </a:r>
          <a:endParaRPr lang="ru-RU" dirty="0"/>
        </a:p>
      </dgm:t>
    </dgm:pt>
    <dgm:pt modelId="{5820A842-C2F4-4E88-AB8A-716D04E19EF2}" type="parTrans" cxnId="{17549954-ED74-4540-AFB2-C2DF0EFDF231}">
      <dgm:prSet/>
      <dgm:spPr/>
      <dgm:t>
        <a:bodyPr/>
        <a:lstStyle/>
        <a:p>
          <a:endParaRPr lang="ru-RU"/>
        </a:p>
      </dgm:t>
    </dgm:pt>
    <dgm:pt modelId="{C7566A07-AE84-4E86-A56B-F63C7E48D65B}" type="sibTrans" cxnId="{17549954-ED74-4540-AFB2-C2DF0EFDF231}">
      <dgm:prSet/>
      <dgm:spPr/>
      <dgm:t>
        <a:bodyPr/>
        <a:lstStyle/>
        <a:p>
          <a:endParaRPr lang="ru-RU"/>
        </a:p>
      </dgm:t>
    </dgm:pt>
    <dgm:pt modelId="{F163E276-E5E5-4311-BA26-111DB5B381C6}">
      <dgm:prSet phldrT="[Текст]"/>
      <dgm:spPr/>
      <dgm:t>
        <a:bodyPr/>
        <a:lstStyle/>
        <a:p>
          <a:r>
            <a:rPr lang="ru-RU" b="1" i="0" dirty="0" smtClean="0"/>
            <a:t>Не торопите ребенка и не завышайте ожиданий</a:t>
          </a:r>
          <a:endParaRPr lang="ru-RU" dirty="0"/>
        </a:p>
      </dgm:t>
    </dgm:pt>
    <dgm:pt modelId="{7B7455B6-552A-4ECE-A4B2-3AD1F400A44A}" type="parTrans" cxnId="{3DDD1592-50E1-4301-9FD3-CA1217D20C05}">
      <dgm:prSet/>
      <dgm:spPr/>
      <dgm:t>
        <a:bodyPr/>
        <a:lstStyle/>
        <a:p>
          <a:endParaRPr lang="ru-RU"/>
        </a:p>
      </dgm:t>
    </dgm:pt>
    <dgm:pt modelId="{DCC27B70-E24B-43D0-8600-603FFB69D4A6}" type="sibTrans" cxnId="{3DDD1592-50E1-4301-9FD3-CA1217D20C05}">
      <dgm:prSet/>
      <dgm:spPr/>
      <dgm:t>
        <a:bodyPr/>
        <a:lstStyle/>
        <a:p>
          <a:endParaRPr lang="ru-RU"/>
        </a:p>
      </dgm:t>
    </dgm:pt>
    <dgm:pt modelId="{2CC6F1EF-D648-452E-AC44-A21C00D95437}">
      <dgm:prSet phldrT="[Текст]"/>
      <dgm:spPr/>
      <dgm:t>
        <a:bodyPr/>
        <a:lstStyle/>
        <a:p>
          <a:r>
            <a:rPr lang="ru-RU" b="1" i="0" dirty="0" smtClean="0"/>
            <a:t>Обращайте внимание на смысл прочитанного</a:t>
          </a:r>
          <a:endParaRPr lang="ru-RU" dirty="0"/>
        </a:p>
      </dgm:t>
    </dgm:pt>
    <dgm:pt modelId="{E50B7C6C-F5D0-4189-AB61-EB2E2C6BA475}" type="parTrans" cxnId="{CB0FFFA7-58B9-4458-BFFD-1D2432AC19D4}">
      <dgm:prSet/>
      <dgm:spPr/>
      <dgm:t>
        <a:bodyPr/>
        <a:lstStyle/>
        <a:p>
          <a:endParaRPr lang="ru-RU"/>
        </a:p>
      </dgm:t>
    </dgm:pt>
    <dgm:pt modelId="{9618FAF2-95FB-49E7-838C-85455DA276FF}" type="sibTrans" cxnId="{CB0FFFA7-58B9-4458-BFFD-1D2432AC19D4}">
      <dgm:prSet/>
      <dgm:spPr/>
      <dgm:t>
        <a:bodyPr/>
        <a:lstStyle/>
        <a:p>
          <a:endParaRPr lang="ru-RU"/>
        </a:p>
      </dgm:t>
    </dgm:pt>
    <dgm:pt modelId="{6B41EF97-7E47-4BDF-998D-75EC20FFF5AC}">
      <dgm:prSet phldrT="[Текст]"/>
      <dgm:spPr/>
      <dgm:t>
        <a:bodyPr/>
        <a:lstStyle/>
        <a:p>
          <a:r>
            <a:rPr lang="ru-RU" b="1" i="0" dirty="0" smtClean="0"/>
            <a:t>Поработайте над грамматикой</a:t>
          </a:r>
          <a:endParaRPr lang="ru-RU" dirty="0"/>
        </a:p>
      </dgm:t>
    </dgm:pt>
    <dgm:pt modelId="{02AC8054-F5C9-4A38-B407-3A2FCD4F29FC}" type="parTrans" cxnId="{B46CEB96-6001-40F2-B0FF-C32ED248EAB7}">
      <dgm:prSet/>
      <dgm:spPr/>
      <dgm:t>
        <a:bodyPr/>
        <a:lstStyle/>
        <a:p>
          <a:endParaRPr lang="ru-RU"/>
        </a:p>
      </dgm:t>
    </dgm:pt>
    <dgm:pt modelId="{5D381C04-3095-44BB-BD42-2D262865CA75}" type="sibTrans" cxnId="{B46CEB96-6001-40F2-B0FF-C32ED248EAB7}">
      <dgm:prSet/>
      <dgm:spPr/>
      <dgm:t>
        <a:bodyPr/>
        <a:lstStyle/>
        <a:p>
          <a:endParaRPr lang="ru-RU"/>
        </a:p>
      </dgm:t>
    </dgm:pt>
    <dgm:pt modelId="{40E9D382-9242-4421-AF44-3F09D629FF9A}" type="pres">
      <dgm:prSet presAssocID="{62C9CFE3-566F-42A1-A1A0-35C261BFD8C7}" presName="diagram" presStyleCnt="0">
        <dgm:presLayoutVars>
          <dgm:dir/>
          <dgm:resizeHandles val="exact"/>
        </dgm:presLayoutVars>
      </dgm:prSet>
      <dgm:spPr/>
    </dgm:pt>
    <dgm:pt modelId="{43EC6D3D-312A-4EEE-8751-F508D704EE4A}" type="pres">
      <dgm:prSet presAssocID="{476BA010-FB90-431F-A62F-2B3799D6A5F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73BFE-46C2-4028-8B89-4292234A75AF}" type="pres">
      <dgm:prSet presAssocID="{18532125-B17B-4E3D-AB08-98E16B83091A}" presName="sibTrans" presStyleCnt="0"/>
      <dgm:spPr/>
    </dgm:pt>
    <dgm:pt modelId="{7213F386-1B64-4872-9A21-C9061F855D09}" type="pres">
      <dgm:prSet presAssocID="{053CB9FC-EA07-432A-8D87-A09CF31A17E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ABFFA-5DC8-4D9C-BCE6-07BDBB6C6A05}" type="pres">
      <dgm:prSet presAssocID="{C7566A07-AE84-4E86-A56B-F63C7E48D65B}" presName="sibTrans" presStyleCnt="0"/>
      <dgm:spPr/>
    </dgm:pt>
    <dgm:pt modelId="{87523541-6851-47AE-BDFB-B82221C61F4F}" type="pres">
      <dgm:prSet presAssocID="{F163E276-E5E5-4311-BA26-111DB5B381C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7406E-4B58-4C6A-AA9D-D34B03F25E30}" type="pres">
      <dgm:prSet presAssocID="{DCC27B70-E24B-43D0-8600-603FFB69D4A6}" presName="sibTrans" presStyleCnt="0"/>
      <dgm:spPr/>
    </dgm:pt>
    <dgm:pt modelId="{36834B92-B69F-45A4-94B4-0673902BFE21}" type="pres">
      <dgm:prSet presAssocID="{2CC6F1EF-D648-452E-AC44-A21C00D9543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18F1C-68CB-4ECD-A929-72BDC7ED266F}" type="pres">
      <dgm:prSet presAssocID="{9618FAF2-95FB-49E7-838C-85455DA276FF}" presName="sibTrans" presStyleCnt="0"/>
      <dgm:spPr/>
    </dgm:pt>
    <dgm:pt modelId="{18AECB86-56B9-404C-B252-43FC0A6BF1C3}" type="pres">
      <dgm:prSet presAssocID="{6B41EF97-7E47-4BDF-998D-75EC20FFF5A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4EF6F1-7135-4284-BCA2-7EB14C4B7B7B}" type="presOf" srcId="{62C9CFE3-566F-42A1-A1A0-35C261BFD8C7}" destId="{40E9D382-9242-4421-AF44-3F09D629FF9A}" srcOrd="0" destOrd="0" presId="urn:microsoft.com/office/officeart/2005/8/layout/default"/>
    <dgm:cxn modelId="{B46CEB96-6001-40F2-B0FF-C32ED248EAB7}" srcId="{62C9CFE3-566F-42A1-A1A0-35C261BFD8C7}" destId="{6B41EF97-7E47-4BDF-998D-75EC20FFF5AC}" srcOrd="4" destOrd="0" parTransId="{02AC8054-F5C9-4A38-B407-3A2FCD4F29FC}" sibTransId="{5D381C04-3095-44BB-BD42-2D262865CA75}"/>
    <dgm:cxn modelId="{55B521F3-6430-4E89-BCDD-A10895ED1C06}" type="presOf" srcId="{6B41EF97-7E47-4BDF-998D-75EC20FFF5AC}" destId="{18AECB86-56B9-404C-B252-43FC0A6BF1C3}" srcOrd="0" destOrd="0" presId="urn:microsoft.com/office/officeart/2005/8/layout/default"/>
    <dgm:cxn modelId="{2E678A1A-5818-4588-814E-6C0E97B67571}" srcId="{62C9CFE3-566F-42A1-A1A0-35C261BFD8C7}" destId="{476BA010-FB90-431F-A62F-2B3799D6A5F9}" srcOrd="0" destOrd="0" parTransId="{FF755BD8-3591-4B77-9FE8-CC886079CAFB}" sibTransId="{18532125-B17B-4E3D-AB08-98E16B83091A}"/>
    <dgm:cxn modelId="{75B611D6-8BC7-4DAF-93A5-08C2F7C1C61B}" type="presOf" srcId="{053CB9FC-EA07-432A-8D87-A09CF31A17E7}" destId="{7213F386-1B64-4872-9A21-C9061F855D09}" srcOrd="0" destOrd="0" presId="urn:microsoft.com/office/officeart/2005/8/layout/default"/>
    <dgm:cxn modelId="{17549954-ED74-4540-AFB2-C2DF0EFDF231}" srcId="{62C9CFE3-566F-42A1-A1A0-35C261BFD8C7}" destId="{053CB9FC-EA07-432A-8D87-A09CF31A17E7}" srcOrd="1" destOrd="0" parTransId="{5820A842-C2F4-4E88-AB8A-716D04E19EF2}" sibTransId="{C7566A07-AE84-4E86-A56B-F63C7E48D65B}"/>
    <dgm:cxn modelId="{8E2823A6-3E71-4CC6-AC97-B6680689003D}" type="presOf" srcId="{476BA010-FB90-431F-A62F-2B3799D6A5F9}" destId="{43EC6D3D-312A-4EEE-8751-F508D704EE4A}" srcOrd="0" destOrd="0" presId="urn:microsoft.com/office/officeart/2005/8/layout/default"/>
    <dgm:cxn modelId="{86BD22EE-B62B-4FF0-A205-574FF50DDD5D}" type="presOf" srcId="{F163E276-E5E5-4311-BA26-111DB5B381C6}" destId="{87523541-6851-47AE-BDFB-B82221C61F4F}" srcOrd="0" destOrd="0" presId="urn:microsoft.com/office/officeart/2005/8/layout/default"/>
    <dgm:cxn modelId="{3DDD1592-50E1-4301-9FD3-CA1217D20C05}" srcId="{62C9CFE3-566F-42A1-A1A0-35C261BFD8C7}" destId="{F163E276-E5E5-4311-BA26-111DB5B381C6}" srcOrd="2" destOrd="0" parTransId="{7B7455B6-552A-4ECE-A4B2-3AD1F400A44A}" sibTransId="{DCC27B70-E24B-43D0-8600-603FFB69D4A6}"/>
    <dgm:cxn modelId="{EA057A3B-1C6C-4BC5-A16D-49EB40A2EE01}" type="presOf" srcId="{2CC6F1EF-D648-452E-AC44-A21C00D95437}" destId="{36834B92-B69F-45A4-94B4-0673902BFE21}" srcOrd="0" destOrd="0" presId="urn:microsoft.com/office/officeart/2005/8/layout/default"/>
    <dgm:cxn modelId="{CB0FFFA7-58B9-4458-BFFD-1D2432AC19D4}" srcId="{62C9CFE3-566F-42A1-A1A0-35C261BFD8C7}" destId="{2CC6F1EF-D648-452E-AC44-A21C00D95437}" srcOrd="3" destOrd="0" parTransId="{E50B7C6C-F5D0-4189-AB61-EB2E2C6BA475}" sibTransId="{9618FAF2-95FB-49E7-838C-85455DA276FF}"/>
    <dgm:cxn modelId="{B643398C-EBAB-458C-B465-5F9C59DE3064}" type="presParOf" srcId="{40E9D382-9242-4421-AF44-3F09D629FF9A}" destId="{43EC6D3D-312A-4EEE-8751-F508D704EE4A}" srcOrd="0" destOrd="0" presId="urn:microsoft.com/office/officeart/2005/8/layout/default"/>
    <dgm:cxn modelId="{2C31ECC2-B649-41AB-86E2-046211BCE859}" type="presParOf" srcId="{40E9D382-9242-4421-AF44-3F09D629FF9A}" destId="{10973BFE-46C2-4028-8B89-4292234A75AF}" srcOrd="1" destOrd="0" presId="urn:microsoft.com/office/officeart/2005/8/layout/default"/>
    <dgm:cxn modelId="{0E668972-2225-4B85-8BBE-65A3FF3E4F1C}" type="presParOf" srcId="{40E9D382-9242-4421-AF44-3F09D629FF9A}" destId="{7213F386-1B64-4872-9A21-C9061F855D09}" srcOrd="2" destOrd="0" presId="urn:microsoft.com/office/officeart/2005/8/layout/default"/>
    <dgm:cxn modelId="{92308551-565D-4B6E-BE46-CC4973C9ED5A}" type="presParOf" srcId="{40E9D382-9242-4421-AF44-3F09D629FF9A}" destId="{0DAABFFA-5DC8-4D9C-BCE6-07BDBB6C6A05}" srcOrd="3" destOrd="0" presId="urn:microsoft.com/office/officeart/2005/8/layout/default"/>
    <dgm:cxn modelId="{5C1F8D66-B3A1-4A55-A577-C6AEE6A01864}" type="presParOf" srcId="{40E9D382-9242-4421-AF44-3F09D629FF9A}" destId="{87523541-6851-47AE-BDFB-B82221C61F4F}" srcOrd="4" destOrd="0" presId="urn:microsoft.com/office/officeart/2005/8/layout/default"/>
    <dgm:cxn modelId="{4B0AD815-C13E-43A3-AF34-A6A6240A09FC}" type="presParOf" srcId="{40E9D382-9242-4421-AF44-3F09D629FF9A}" destId="{DC27406E-4B58-4C6A-AA9D-D34B03F25E30}" srcOrd="5" destOrd="0" presId="urn:microsoft.com/office/officeart/2005/8/layout/default"/>
    <dgm:cxn modelId="{79864EC3-01B2-4021-A9D2-69B19EB914F3}" type="presParOf" srcId="{40E9D382-9242-4421-AF44-3F09D629FF9A}" destId="{36834B92-B69F-45A4-94B4-0673902BFE21}" srcOrd="6" destOrd="0" presId="urn:microsoft.com/office/officeart/2005/8/layout/default"/>
    <dgm:cxn modelId="{9A8C2CEB-41AA-4542-81DC-AA25A2F066F8}" type="presParOf" srcId="{40E9D382-9242-4421-AF44-3F09D629FF9A}" destId="{0E418F1C-68CB-4ECD-A929-72BDC7ED266F}" srcOrd="7" destOrd="0" presId="urn:microsoft.com/office/officeart/2005/8/layout/default"/>
    <dgm:cxn modelId="{906A16F7-F970-47E3-933D-18FEC317AC54}" type="presParOf" srcId="{40E9D382-9242-4421-AF44-3F09D629FF9A}" destId="{18AECB86-56B9-404C-B252-43FC0A6BF1C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C6D3D-312A-4EEE-8751-F508D704EE4A}">
      <dsp:nvSpPr>
        <dsp:cNvPr id="0" name=""/>
        <dsp:cNvSpPr/>
      </dsp:nvSpPr>
      <dsp:spPr>
        <a:xfrm>
          <a:off x="0" y="180459"/>
          <a:ext cx="3481637" cy="208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/>
            <a:t>Не забывайте, что качество важнее количества</a:t>
          </a:r>
          <a:endParaRPr lang="ru-RU" sz="3200" kern="1200" dirty="0"/>
        </a:p>
      </dsp:txBody>
      <dsp:txXfrm>
        <a:off x="0" y="180459"/>
        <a:ext cx="3481637" cy="2088982"/>
      </dsp:txXfrm>
    </dsp:sp>
    <dsp:sp modelId="{7213F386-1B64-4872-9A21-C9061F855D09}">
      <dsp:nvSpPr>
        <dsp:cNvPr id="0" name=""/>
        <dsp:cNvSpPr/>
      </dsp:nvSpPr>
      <dsp:spPr>
        <a:xfrm>
          <a:off x="3829801" y="180459"/>
          <a:ext cx="3481637" cy="208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/>
            <a:t>Развивайте память и внимание</a:t>
          </a:r>
          <a:endParaRPr lang="ru-RU" sz="3200" kern="1200" dirty="0"/>
        </a:p>
      </dsp:txBody>
      <dsp:txXfrm>
        <a:off x="3829801" y="180459"/>
        <a:ext cx="3481637" cy="2088982"/>
      </dsp:txXfrm>
    </dsp:sp>
    <dsp:sp modelId="{87523541-6851-47AE-BDFB-B82221C61F4F}">
      <dsp:nvSpPr>
        <dsp:cNvPr id="0" name=""/>
        <dsp:cNvSpPr/>
      </dsp:nvSpPr>
      <dsp:spPr>
        <a:xfrm>
          <a:off x="7659603" y="180459"/>
          <a:ext cx="3481637" cy="208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/>
            <a:t>Не торопите ребенка и не завышайте ожиданий</a:t>
          </a:r>
          <a:endParaRPr lang="ru-RU" sz="3200" kern="1200" dirty="0"/>
        </a:p>
      </dsp:txBody>
      <dsp:txXfrm>
        <a:off x="7659603" y="180459"/>
        <a:ext cx="3481637" cy="2088982"/>
      </dsp:txXfrm>
    </dsp:sp>
    <dsp:sp modelId="{36834B92-B69F-45A4-94B4-0673902BFE21}">
      <dsp:nvSpPr>
        <dsp:cNvPr id="0" name=""/>
        <dsp:cNvSpPr/>
      </dsp:nvSpPr>
      <dsp:spPr>
        <a:xfrm>
          <a:off x="1914900" y="2617606"/>
          <a:ext cx="3481637" cy="208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/>
            <a:t>Обращайте внимание на смысл прочитанного</a:t>
          </a:r>
          <a:endParaRPr lang="ru-RU" sz="3200" kern="1200" dirty="0"/>
        </a:p>
      </dsp:txBody>
      <dsp:txXfrm>
        <a:off x="1914900" y="2617606"/>
        <a:ext cx="3481637" cy="2088982"/>
      </dsp:txXfrm>
    </dsp:sp>
    <dsp:sp modelId="{18AECB86-56B9-404C-B252-43FC0A6BF1C3}">
      <dsp:nvSpPr>
        <dsp:cNvPr id="0" name=""/>
        <dsp:cNvSpPr/>
      </dsp:nvSpPr>
      <dsp:spPr>
        <a:xfrm>
          <a:off x="5744702" y="2617606"/>
          <a:ext cx="3481637" cy="208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/>
            <a:t>Поработайте над грамматикой</a:t>
          </a:r>
          <a:endParaRPr lang="ru-RU" sz="3200" kern="1200" dirty="0"/>
        </a:p>
      </dsp:txBody>
      <dsp:txXfrm>
        <a:off x="5744702" y="2617606"/>
        <a:ext cx="3481637" cy="2088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06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92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44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0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18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29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06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84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41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58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48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AF7086E-7406-4EF1-BF9C-672872837E17}" type="datetimeFigureOut">
              <a:rPr lang="ru-RU" smtClean="0"/>
              <a:t>01.10.2024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B64A87B-F71C-4DD7-9ACA-F4B62646895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97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316" y="4960137"/>
            <a:ext cx="7928810" cy="146304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собрание в 1 классе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НАВЫКОВ ЧТЕНИЯ У ПЕРВОКЛАССНИКОВ.</a:t>
            </a:r>
            <a:b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СОВЕТЫ РОДИТЕЛЯМ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1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37884" y="4960137"/>
            <a:ext cx="3473116" cy="1463040"/>
          </a:xfrm>
          <a:solidFill>
            <a:srgbClr val="00FFFF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</a:rPr>
              <a:t>Составитель: </a:t>
            </a:r>
            <a:r>
              <a:rPr lang="ru-RU" altLang="ru-RU" dirty="0" smtClean="0">
                <a:latin typeface="Times New Roman" panose="02020603050405020304" pitchFamily="18" charset="0"/>
              </a:rPr>
              <a:t>Петрицкая А.А., </a:t>
            </a:r>
            <a:endParaRPr lang="ru-RU" altLang="ru-RU" dirty="0">
              <a:latin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altLang="ru-RU" dirty="0">
                <a:latin typeface="Times New Roman" panose="02020603050405020304" pitchFamily="18" charset="0"/>
              </a:rPr>
              <a:t>Учитель начальных классов </a:t>
            </a:r>
          </a:p>
          <a:p>
            <a:pPr algn="ctr">
              <a:lnSpc>
                <a:spcPct val="8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МКОУ СОШ </a:t>
            </a:r>
          </a:p>
          <a:p>
            <a:pPr algn="ctr">
              <a:lnSpc>
                <a:spcPct val="80000"/>
              </a:lnSpc>
            </a:pPr>
            <a:r>
              <a:rPr lang="ru-RU" altLang="ru-RU" dirty="0" smtClean="0">
                <a:latin typeface="Times New Roman" panose="02020603050405020304" pitchFamily="18" charset="0"/>
              </a:rPr>
              <a:t>С. Чумикан</a:t>
            </a:r>
            <a:endParaRPr lang="ru-RU" altLang="ru-RU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8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2210" y="372978"/>
            <a:ext cx="10647947" cy="139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32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3 этап.</a:t>
            </a:r>
            <a:br>
              <a:rPr lang="ru-RU" altLang="ru-RU" sz="32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altLang="ru-RU" sz="32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Этап автоматизации</a:t>
            </a:r>
            <a:endParaRPr lang="ru-RU"/>
          </a:p>
        </p:txBody>
      </p:sp>
      <p:pic>
        <p:nvPicPr>
          <p:cNvPr id="3" name="Picture 5" descr="1114_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24" y="530263"/>
            <a:ext cx="1943100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1114_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913" y="530265"/>
            <a:ext cx="1943100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3138" y="2370220"/>
            <a:ext cx="11057020" cy="372409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этапе автоматизации многие психофизиологические операции уже не осознаются учащимися как самостоятельные задачи.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Теперь умственные усилия ребенка направлены на освоение содержания текста, в том числе текста литературного произведения, его художественных особенностей и формы.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Скорость чтения на этом этапе такова, что понимание осуществляется практически одновременно с процессом раскодирования.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результате такого чтения у ребенка возникает непосредственная эмоциональная реакция.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anose="05000000000000000000" pitchFamily="2" charset="2"/>
              <a:buChar char="n"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дальнейшем по мере развития и автоматизации навыка чтения, понимание начинает опережать процесс восприятия, что проявляется в возникновении смысловых догадок, угадывании смысла в пределах отдельных слов. </a:t>
            </a:r>
            <a:endParaRPr lang="ru-RU" alt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9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48429"/>
              </p:ext>
            </p:extLst>
          </p:nvPr>
        </p:nvGraphicFramePr>
        <p:xfrm>
          <a:off x="553453" y="1576138"/>
          <a:ext cx="11117180" cy="4872788"/>
        </p:xfrm>
        <a:graphic>
          <a:graphicData uri="http://schemas.openxmlformats.org/drawingml/2006/table">
            <a:tbl>
              <a:tblPr/>
              <a:tblGrid>
                <a:gridCol w="2223436">
                  <a:extLst>
                    <a:ext uri="{9D8B030D-6E8A-4147-A177-3AD203B41FA5}">
                      <a16:colId xmlns:a16="http://schemas.microsoft.com/office/drawing/2014/main" val="2723576393"/>
                    </a:ext>
                  </a:extLst>
                </a:gridCol>
                <a:gridCol w="2223436">
                  <a:extLst>
                    <a:ext uri="{9D8B030D-6E8A-4147-A177-3AD203B41FA5}">
                      <a16:colId xmlns:a16="http://schemas.microsoft.com/office/drawing/2014/main" val="367203022"/>
                    </a:ext>
                  </a:extLst>
                </a:gridCol>
                <a:gridCol w="2223436">
                  <a:extLst>
                    <a:ext uri="{9D8B030D-6E8A-4147-A177-3AD203B41FA5}">
                      <a16:colId xmlns:a16="http://schemas.microsoft.com/office/drawing/2014/main" val="491269560"/>
                    </a:ext>
                  </a:extLst>
                </a:gridCol>
                <a:gridCol w="2223436">
                  <a:extLst>
                    <a:ext uri="{9D8B030D-6E8A-4147-A177-3AD203B41FA5}">
                      <a16:colId xmlns:a16="http://schemas.microsoft.com/office/drawing/2014/main" val="3515496626"/>
                    </a:ext>
                  </a:extLst>
                </a:gridCol>
                <a:gridCol w="2223436">
                  <a:extLst>
                    <a:ext uri="{9D8B030D-6E8A-4147-A177-3AD203B41FA5}">
                      <a16:colId xmlns:a16="http://schemas.microsoft.com/office/drawing/2014/main" val="4028894003"/>
                    </a:ext>
                  </a:extLst>
                </a:gridCol>
              </a:tblGrid>
              <a:tr h="55650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b="1" dirty="0">
                          <a:effectLst/>
                        </a:rPr>
                        <a:t>Оценка</a:t>
                      </a:r>
                      <a:endParaRPr lang="ru-RU" dirty="0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b="1">
                          <a:effectLst/>
                        </a:rPr>
                        <a:t>Учебные четверти</a:t>
                      </a:r>
                      <a:endParaRPr lang="ru-RU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333746"/>
                  </a:ext>
                </a:extLst>
              </a:tr>
              <a:tr h="5565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I </a:t>
                      </a:r>
                      <a:r>
                        <a:rPr lang="ru-RU" b="1" dirty="0">
                          <a:effectLst/>
                        </a:rPr>
                        <a:t>четверть</a:t>
                      </a:r>
                      <a:endParaRPr lang="ru-RU" dirty="0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</a:rPr>
                        <a:t>II </a:t>
                      </a:r>
                      <a:r>
                        <a:rPr lang="ru-RU" b="1">
                          <a:effectLst/>
                        </a:rPr>
                        <a:t>четверть</a:t>
                      </a:r>
                      <a:endParaRPr lang="ru-RU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</a:rPr>
                        <a:t>III </a:t>
                      </a:r>
                      <a:r>
                        <a:rPr lang="ru-RU" b="1">
                          <a:effectLst/>
                        </a:rPr>
                        <a:t>четверть</a:t>
                      </a:r>
                      <a:endParaRPr lang="ru-RU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</a:rPr>
                        <a:t>IV </a:t>
                      </a:r>
                      <a:r>
                        <a:rPr lang="ru-RU" b="1">
                          <a:effectLst/>
                        </a:rPr>
                        <a:t>четверть</a:t>
                      </a:r>
                      <a:endParaRPr lang="ru-RU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15351"/>
                  </a:ext>
                </a:extLst>
              </a:tr>
              <a:tr h="556502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b="1" i="1" dirty="0">
                          <a:effectLst/>
                        </a:rPr>
                        <a:t>Первый класс</a:t>
                      </a:r>
                      <a:endParaRPr lang="ru-RU" dirty="0">
                        <a:effectLst/>
                      </a:endParaRP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427186"/>
                  </a:ext>
                </a:extLst>
              </a:tr>
              <a:tr h="10451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dirty="0">
                          <a:effectLst/>
                        </a:rPr>
                        <a:t>«5»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>
                          <a:effectLst/>
                        </a:rPr>
                        <a:t> 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больше 20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>
                          <a:effectLst/>
                        </a:rPr>
                        <a:t>больше 35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>
                          <a:effectLst/>
                        </a:rPr>
                        <a:t>больше 40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79869"/>
                  </a:ext>
                </a:extLst>
              </a:tr>
              <a:tr h="556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>
                          <a:effectLst/>
                        </a:rPr>
                        <a:t>«4»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 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16–20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26–35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>
                          <a:effectLst/>
                        </a:rPr>
                        <a:t>31–40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61823"/>
                  </a:ext>
                </a:extLst>
              </a:tr>
              <a:tr h="5565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>
                          <a:effectLst/>
                        </a:rPr>
                        <a:t>«3»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 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10–15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20–25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>
                          <a:effectLst/>
                        </a:rPr>
                        <a:t>25–30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194799"/>
                  </a:ext>
                </a:extLst>
              </a:tr>
              <a:tr h="10451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>
                          <a:effectLst/>
                        </a:rPr>
                        <a:t>«2»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>
                          <a:effectLst/>
                        </a:rPr>
                        <a:t> 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меньше 10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меньше 20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меньше 25 слов</a:t>
                      </a:r>
                    </a:p>
                  </a:txBody>
                  <a:tcPr marL="18288" marR="19050" marT="19050" marB="19050">
                    <a:lnL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3338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44897" y="440879"/>
            <a:ext cx="6646440" cy="9848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4A4A4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 темпа чтения в 1 классе  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4A4A4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48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916" y="554723"/>
            <a:ext cx="11490158" cy="523220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B246B3"/>
                </a:solidFill>
                <a:latin typeface="IrmaTextRoundPro-Regular"/>
              </a:rPr>
              <a:t>   Как </a:t>
            </a:r>
            <a:r>
              <a:rPr lang="ru-RU" sz="2800" b="1" dirty="0">
                <a:solidFill>
                  <a:srgbClr val="B246B3"/>
                </a:solidFill>
                <a:latin typeface="IrmaTextRoundPro-Regular"/>
              </a:rPr>
              <a:t>научить ребёнка уверенно читать: 5 советов родителям</a:t>
            </a:r>
            <a:endParaRPr lang="ru-RU" sz="2800" b="1" dirty="0">
              <a:solidFill>
                <a:srgbClr val="B246B3"/>
              </a:solidFill>
              <a:latin typeface="IrmaTextRoundPro-Regular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76417269"/>
              </p:ext>
            </p:extLst>
          </p:nvPr>
        </p:nvGraphicFramePr>
        <p:xfrm>
          <a:off x="541421" y="1251284"/>
          <a:ext cx="11141241" cy="488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968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7832" y="457199"/>
            <a:ext cx="10840452" cy="4918269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28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Самый </a:t>
            </a:r>
            <a:r>
              <a:rPr lang="ru-RU" altLang="ru-RU" sz="2800" b="1" i="1" dirty="0">
                <a:solidFill>
                  <a:srgbClr val="000000"/>
                </a:solidFill>
                <a:latin typeface="Arial" panose="020B0604020202020204" pitchFamily="34" charset="0"/>
              </a:rPr>
              <a:t>эффективный путь помощи детям с трудностями обучения в начальной школе – внимание, доброжелательность и терпение, желание понять причины и умение найти особый подход к таким детям.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ru-RU" altLang="ru-RU" sz="2400" b="1" i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3600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Успех </a:t>
            </a:r>
            <a:r>
              <a:rPr lang="ru-RU" altLang="ru-RU" sz="3600" b="1" i="1" dirty="0">
                <a:solidFill>
                  <a:srgbClr val="FF0000"/>
                </a:solidFill>
                <a:latin typeface="Arial" panose="020B0604020202020204" pitchFamily="34" charset="0"/>
              </a:rPr>
              <a:t>такой работы во многом зависит от того, сможет ли ребёнок поверить в свой успех, но сначала в это должны поверить взрослые, учитель и родители.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ru-RU" altLang="ru-RU" b="1" i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16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979" y="751344"/>
            <a:ext cx="11405937" cy="5478423"/>
          </a:xfrm>
          <a:prstGeom prst="rect">
            <a:avLst/>
          </a:prstGeom>
          <a:solidFill>
            <a:srgbClr val="FF66FF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/>
                </a:solidFill>
                <a:latin typeface="PT Sans"/>
              </a:rPr>
              <a:t>Решение </a:t>
            </a:r>
            <a:r>
              <a:rPr lang="ru-RU" sz="3200" b="1" dirty="0" smtClean="0">
                <a:solidFill>
                  <a:schemeClr val="accent2"/>
                </a:solidFill>
                <a:latin typeface="PT Sans"/>
              </a:rPr>
              <a:t>собрания.</a:t>
            </a:r>
          </a:p>
          <a:p>
            <a:endParaRPr lang="ru-RU" dirty="0">
              <a:solidFill>
                <a:srgbClr val="000000"/>
              </a:solidFill>
              <a:latin typeface="PT Sans"/>
            </a:endParaRP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PT Sans"/>
              </a:rPr>
              <a:t>Читать с ребенком каждый день, обсуждать прочитанное, составлять по картинкам в книгах яркие, образные рассказы, обучая при этом детей правильной, точной речи, исключая слова-повторения и слова-паразиты.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PT Sans"/>
              </a:rPr>
              <a:t>Выписать детские журналы и приучить детей их читать.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PT Sans"/>
              </a:rPr>
              <a:t>Оказывать детям помощь в оформлении читательских дневников. В них можно помещать рисунки к прочитанным книгам, выписывать интересные мысли из прочитанного.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PT Sans"/>
              </a:rPr>
              <a:t>Держать связь с библиотекой.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PT Sans"/>
              </a:rPr>
              <a:t>В обращении с ребенком помнить народную мудрость: «Кто не возьмет лаской – не возьмет и строгостью». Каждая семья найдет время и возможности для семейного чтения.</a:t>
            </a:r>
          </a:p>
          <a:p>
            <a:endParaRPr lang="ru-RU" dirty="0" smtClean="0">
              <a:solidFill>
                <a:srgbClr val="000000"/>
              </a:solidFill>
              <a:latin typeface="PT Sans"/>
            </a:endParaRPr>
          </a:p>
          <a:p>
            <a:endParaRPr lang="ru-RU" dirty="0">
              <a:solidFill>
                <a:srgbClr val="000000"/>
              </a:solidFill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130113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avatars.mds.yandex.net/i?id=71273dcd2ecb4074b23e7bc52f1f6ada_l-1293356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611" y="336883"/>
            <a:ext cx="8578516" cy="643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83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04536" y="132347"/>
            <a:ext cx="11670631" cy="143175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3600" b="1" i="1" dirty="0">
                <a:solidFill>
                  <a:schemeClr val="accent2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Цель: расширить представления родителей о причинах и механизмах трудностей обучения письму и чтению.</a:t>
            </a:r>
            <a:endParaRPr lang="ru-RU" sz="3600" dirty="0">
              <a:latin typeface="Bahnschrift SemiBold SemiConden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789" y="1756612"/>
            <a:ext cx="11189369" cy="4062651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ru-RU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Задачи</a:t>
            </a:r>
            <a:r>
              <a:rPr lang="ru-RU" altLang="ru-RU" sz="2000" b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altLang="ru-RU" sz="20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1. </a:t>
            </a:r>
            <a:r>
              <a:rPr lang="ru-RU" altLang="ru-RU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Просветительская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– полная и объективная информация о процессах обучения </a:t>
            </a:r>
            <a:r>
              <a:rPr lang="ru-RU" altLang="ru-RU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чтению.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Научить родителей видеть и понимать изменения, происходящие с детьми. Помочь родителям овладеть культурой учения и воспитания; учить понимать причины успехов и неудач в  обучении детей; </a:t>
            </a:r>
            <a:endParaRPr lang="ru-RU" altLang="ru-RU" sz="20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ru-RU" altLang="ru-RU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Консультативная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– своевременное оказание помощи родителям по проблемам обучения,  повышение уровня педагогической культуры родителей, совместный психолого-педагогический поиск методов эффективного воздействия на ребенка в процессе приобретения им учебных навыков.</a:t>
            </a:r>
            <a:endParaRPr lang="ru-RU" altLang="ru-RU" sz="20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i="1" dirty="0">
                <a:solidFill>
                  <a:srgbClr val="000000"/>
                </a:solidFill>
                <a:latin typeface="Arial" panose="020B0604020202020204" pitchFamily="34" charset="0"/>
              </a:rPr>
              <a:t>3. </a:t>
            </a:r>
            <a:r>
              <a:rPr lang="ru-RU" altLang="ru-RU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Коммуникативная </a:t>
            </a:r>
            <a:r>
              <a:rPr lang="ru-RU" alt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- достижение оптимального уровня взаимодействия школы и семьи через созданную систему сотрудничества и партнерства. Обогащение семейной жизни опытом культуры взаимодействия ребенка и родителей.</a:t>
            </a:r>
            <a:endParaRPr lang="ru-RU" alt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89" y="276726"/>
            <a:ext cx="11490158" cy="6340641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ru-RU" altLang="ru-RU" sz="5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Чтение</a:t>
            </a:r>
            <a:r>
              <a:rPr lang="ru-RU" altLang="ru-RU" sz="4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4800" dirty="0">
                <a:latin typeface="Times New Roman" panose="02020603050405020304" pitchFamily="18" charset="0"/>
              </a:rPr>
              <a:t>— </a:t>
            </a:r>
            <a:r>
              <a:rPr lang="ru-RU" altLang="ru-RU" sz="3600" dirty="0">
                <a:solidFill>
                  <a:srgbClr val="002060"/>
                </a:solidFill>
                <a:latin typeface="Times New Roman" panose="02020603050405020304" pitchFamily="18" charset="0"/>
              </a:rPr>
              <a:t>один из основных способов приобретения информаций, поэтому овладение навыком полноценного чтения </a:t>
            </a:r>
            <a:r>
              <a:rPr lang="ru-RU" altLang="ru-RU" sz="36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36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является 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для учащихся</a:t>
            </a:r>
            <a:r>
              <a:rPr lang="ru-RU" altLang="ru-RU" sz="4000" dirty="0">
                <a:latin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важнейшим условием успешного обучения в школе по всем предметам</a:t>
            </a:r>
            <a:r>
              <a:rPr lang="ru-RU" altLang="ru-RU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endParaRPr lang="ru-RU" altLang="ru-RU" sz="4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347" y="336884"/>
            <a:ext cx="11646569" cy="600164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algn="ctr"/>
            <a:r>
              <a:rPr lang="ru-RU" altLang="ru-RU" sz="3200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altLang="ru-RU" sz="3200" b="1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Навык чтения, сформированный </a:t>
            </a:r>
            <a:r>
              <a:rPr lang="ru-RU" altLang="ru-RU" sz="3200" b="1" i="1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в начальной школе,</a:t>
            </a:r>
            <a:r>
              <a:rPr lang="ru-RU" altLang="ru-RU" sz="32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 — </a:t>
            </a:r>
            <a:r>
              <a:rPr lang="ru-RU" altLang="ru-RU" sz="3200" b="1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залог успешного обучения учащихся в средней школе,</a:t>
            </a:r>
            <a:r>
              <a:rPr lang="ru-RU" altLang="ru-RU" sz="32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 основа их самообразования в дальнейшем, средство ориентации во все нарастающем потоке информации.</a:t>
            </a:r>
            <a:r>
              <a:rPr lang="ru-RU" altLang="ru-RU" sz="3200" kern="0" dirty="0">
                <a:solidFill>
                  <a:srgbClr val="000000"/>
                </a:solidFill>
                <a:latin typeface="Arial"/>
              </a:rPr>
              <a:t> </a:t>
            </a:r>
            <a:endParaRPr lang="ru-RU" kern="0" dirty="0">
              <a:solidFill>
                <a:sysClr val="windowText" lastClr="000000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altLang="ru-RU" sz="3200" kern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altLang="ru-RU" sz="3200" kern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altLang="ru-RU" sz="3200" kern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altLang="ru-RU" sz="3200" kern="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Picture 5" descr="93124467_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210" y="3337705"/>
            <a:ext cx="2828925" cy="212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3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3611" y="366623"/>
            <a:ext cx="11201400" cy="5829288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Чтение</a:t>
            </a: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принадлежит к числу </a:t>
            </a:r>
            <a:r>
              <a:rPr lang="ru-RU" alt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сложных психофизиологических процессов</a:t>
            </a: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и осуществляется при взаимодействии ряда механизмов, среди которых решающую роль играют: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endParaRPr lang="ru-RU" altLang="ru-RU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1) зрительный,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2) </a:t>
            </a:r>
            <a:r>
              <a:rPr lang="ru-RU" alt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речедвигательный</a:t>
            </a: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3) речеслуховой,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4) смысловой.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endParaRPr lang="ru-RU" altLang="ru-RU" sz="32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endParaRPr lang="ru-RU" alt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5" descr="i?id=b3951c7fd3f5f4bbad475fe99d785324&amp;n=33&amp;h=190&amp;w=2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977" y="2719137"/>
            <a:ext cx="3217863" cy="243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4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6726" y="541421"/>
            <a:ext cx="6797842" cy="776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Tx/>
              <a:buNone/>
              <a:tabLst/>
              <a:defRPr/>
            </a:pP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600" b="1" kern="0" dirty="0">
                <a:solidFill>
                  <a:schemeClr val="accent1"/>
                </a:solidFill>
                <a:latin typeface="Times New Roman" panose="02020603050405020304" pitchFamily="18" charset="0"/>
              </a:rPr>
              <a:t>При чтении вслух происходят следующие процессы:</a:t>
            </a:r>
            <a:r>
              <a:rPr lang="ru-RU" altLang="ru-RU" sz="3600" kern="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1. глаза читают (букву, слог, слово и т.д.);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2. в мозг идет сигнал (расшифровывается зрительный образ буквы, слога и др.);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3. подготавливаются органы речи;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4. текст проговаривается вслух;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5. уши воспринимают;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defRPr/>
            </a:pPr>
            <a: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6. сигнал снова отправляется в мозг для анализа услышанного и сопоставления с прочитанным.</a:t>
            </a:r>
            <a:br>
              <a:rPr lang="ru-RU" altLang="ru-RU" sz="3200" kern="0" dirty="0">
                <a:solidFill>
                  <a:srgbClr val="000000"/>
                </a:solidFill>
                <a:latin typeface="Arial Narrow" panose="020B0606020202030204" pitchFamily="34" charset="0"/>
              </a:rPr>
            </a:br>
            <a:endParaRPr lang="ru-RU" sz="3200" kern="0" dirty="0">
              <a:solidFill>
                <a:sysClr val="windowText" lastClr="000000"/>
              </a:solidFill>
              <a:latin typeface="Arial Narrow" panose="020B0606020202030204" pitchFamily="34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Tx/>
              <a:buNone/>
              <a:tabLst/>
              <a:defRPr/>
            </a:pPr>
            <a:endParaRPr lang="ru-RU" altLang="ru-RU" sz="2400" b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Tx/>
              <a:buNone/>
              <a:tabLst/>
              <a:defRPr/>
            </a:pP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Tx/>
              <a:buNone/>
              <a:tabLst/>
              <a:defRPr/>
            </a:pPr>
            <a:endParaRPr lang="ru-RU" altLang="ru-RU" sz="2400" b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Tx/>
              <a:buNone/>
              <a:tabLst/>
              <a:defRPr/>
            </a:pPr>
            <a:endParaRPr kumimoji="0" lang="ru-RU" alt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342900" marR="0" lvl="0" indent="-342900" defTabSz="91440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Tx/>
              <a:buNone/>
              <a:tabLst/>
              <a:defRPr/>
            </a:pPr>
            <a:endParaRPr lang="ru-RU" altLang="ru-RU" sz="2400" b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269" y="1474661"/>
            <a:ext cx="302101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7127897" y="3147802"/>
            <a:ext cx="1840832" cy="397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7127897" y="2470023"/>
            <a:ext cx="1840832" cy="397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7267075" y="4160375"/>
            <a:ext cx="1840832" cy="397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10531101" y="3763333"/>
            <a:ext cx="1475874" cy="397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7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116" y="433137"/>
            <a:ext cx="1057575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36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Этапы формирования навыка чтения:</a:t>
            </a: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0947" y="1961146"/>
            <a:ext cx="11357811" cy="443965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AutoNum type="arabicParenR"/>
            </a:pPr>
            <a:r>
              <a:rPr lang="ru-RU" alt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Аналитический</a:t>
            </a:r>
            <a:r>
              <a:rPr lang="ru-RU" alt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AutoNum type="arabicParenR"/>
            </a:pPr>
            <a:endParaRPr lang="ru-RU" altLang="ru-RU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AutoNum type="arabicParenR"/>
            </a:pPr>
            <a:r>
              <a:rPr lang="ru-RU" alt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Синтетический ;</a:t>
            </a: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AutoNum type="arabicParenR"/>
            </a:pPr>
            <a:endParaRPr lang="ru-RU" altLang="ru-RU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609600" lvl="0" indent="-6096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90000"/>
              <a:buFont typeface="Wingdings" panose="05000000000000000000" pitchFamily="2" charset="2"/>
              <a:buAutoNum type="arabicParenR"/>
            </a:pPr>
            <a:r>
              <a:rPr lang="ru-RU" alt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Этап автоматизации.</a:t>
            </a:r>
            <a:endParaRPr lang="ru-RU" altLang="ru-RU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Picture 6" descr="на поля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800" y="2442411"/>
            <a:ext cx="4554620" cy="273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4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33926" y="565944"/>
            <a:ext cx="9829800" cy="1208087"/>
          </a:xfrm>
          <a:solidFill>
            <a:srgbClr val="FFFF00"/>
          </a:solidFill>
          <a:ln>
            <a:solidFill>
              <a:srgbClr val="00B0F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marL="838200" indent="-838200" algn="ctr"/>
            <a:r>
              <a:rPr lang="ru-RU" altLang="ru-RU" sz="3200" b="1" u="sng" dirty="0">
                <a:latin typeface="Times New Roman" panose="02020603050405020304" pitchFamily="18" charset="0"/>
              </a:rPr>
              <a:t>1 этап.</a:t>
            </a:r>
            <a:br>
              <a:rPr lang="ru-RU" altLang="ru-RU" sz="3200" b="1" u="sng" dirty="0">
                <a:latin typeface="Times New Roman" panose="02020603050405020304" pitchFamily="18" charset="0"/>
              </a:rPr>
            </a:br>
            <a:r>
              <a:rPr lang="ru-RU" altLang="ru-RU" sz="3200" b="1" u="sng" dirty="0">
                <a:latin typeface="Times New Roman" panose="02020603050405020304" pitchFamily="18" charset="0"/>
              </a:rPr>
              <a:t>Аналитический</a:t>
            </a:r>
            <a:r>
              <a:rPr lang="ru-RU" altLang="ru-RU" sz="3200" b="1" dirty="0">
                <a:latin typeface="Times New Roman" panose="02020603050405020304" pitchFamily="18" charset="0"/>
              </a:rPr>
              <a:t/>
            </a:r>
            <a:br>
              <a:rPr lang="ru-RU" altLang="ru-RU" sz="3200" b="1" dirty="0">
                <a:latin typeface="Times New Roman" panose="02020603050405020304" pitchFamily="18" charset="0"/>
              </a:rPr>
            </a:br>
            <a:endParaRPr lang="ru-RU" altLang="ru-RU" sz="3200" b="1" dirty="0">
              <a:latin typeface="Times New Roman" panose="02020603050405020304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821" y="1828800"/>
            <a:ext cx="11538284" cy="4624388"/>
          </a:xfrm>
          <a:solidFill>
            <a:srgbClr val="FF66FF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Аналитический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соответствует этапу обучения грамоте — формированию у учащихся первоначального навыка чтения.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Дети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учатся анализировать позицию буквы, вычленять единицы чтения, последовательно их озвучивать.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Этап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наиболее частотной единицы чтения— сочетания согласной и гласной букв — соответствует чтению по слогам в период обучения грамоте. Поле чтения первоклассника в это время должно равняться единице чтения — сочетанию "согласная — гласная". Однако поле чтения у таких детей часто ограничивается лишь одной буквой.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Для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этапа обучения чтению характерны частотные регрессии и фиксации, происходящие в пределах слова. </a:t>
            </a:r>
          </a:p>
          <a:p>
            <a:pPr>
              <a:lnSpc>
                <a:spcPct val="80000"/>
              </a:lnSpc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работе присутствуют и синтетические операции, однако преобладают аналитические зрительные операции.</a:t>
            </a:r>
          </a:p>
        </p:txBody>
      </p:sp>
      <p:pic>
        <p:nvPicPr>
          <p:cNvPr id="27653" name="Picture 5" descr="7409364_gekauft_ku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5" y="620713"/>
            <a:ext cx="1004888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Picture 6" descr="7409364_gekauft_ku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620713"/>
            <a:ext cx="1004887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61" y="1956968"/>
            <a:ext cx="237765" cy="1767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61" y="2751052"/>
            <a:ext cx="237765" cy="1767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61" y="3456736"/>
            <a:ext cx="237765" cy="1767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23" y="5080999"/>
            <a:ext cx="237765" cy="1767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60" y="5851021"/>
            <a:ext cx="237765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3611" y="445167"/>
            <a:ext cx="10732168" cy="1407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32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2 этап.</a:t>
            </a:r>
            <a:br>
              <a:rPr lang="ru-RU" altLang="ru-RU" sz="32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altLang="ru-RU" sz="3200" b="1" u="sng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 Синтетический</a:t>
            </a:r>
            <a:r>
              <a:rPr lang="ru-RU" altLang="ru-RU" sz="440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endParaRPr lang="ru-RU"/>
          </a:p>
        </p:txBody>
      </p:sp>
      <p:pic>
        <p:nvPicPr>
          <p:cNvPr id="3" name="Picture 5" descr="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34" y="548939"/>
            <a:ext cx="18002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7184" y="548939"/>
            <a:ext cx="1798476" cy="12010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6726" y="2249905"/>
            <a:ext cx="11069053" cy="40934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anose="05000000000000000000" pitchFamily="2" charset="2"/>
              <a:buChar char="n"/>
            </a:pPr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На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синтетическом этапе формирования навыка чтения доля аналитических операций уменьшается: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ребенок читает целыми словами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навык вычленения оперативных единиц чтения (слогов) несколько автоматизировался, но трудные в графическом отношении (длинные, со стечением согласных), а также незнакомые слова ребенок прочитывает по-прежнему по слогам.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Значительно 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сокращается количество регрессий и фиксаций, теперь они, как правило, совпадают с границами слов. Зрительное восприятие слова и его прочтение совпадают с осознанием его значения, что позволяет повысить уровень понимания текста произведения. Однако говорить о полном его понимании не приходится, потому что ошибки в определении ударения в слове (первая ступень узнавания) еще частотны.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Увеличивается </a:t>
            </a:r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поле чтения ребенка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— оно равно слову и некоторому пространству за словом, что позволяет ребенку видеть начало следующего слова или знак препинания, если читаемое слово находится перед ним.</a:t>
            </a:r>
            <a:r>
              <a:rPr lang="ru-RU" altLang="ru-RU" dirty="0">
                <a:solidFill>
                  <a:srgbClr val="000000"/>
                </a:solidFill>
                <a:latin typeface="Arial"/>
              </a:rPr>
              <a:t> </a:t>
            </a:r>
            <a:endParaRPr lang="ru-RU" altLang="ru-RU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3858" y="2634915"/>
            <a:ext cx="216569" cy="156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59" y="3966243"/>
            <a:ext cx="237765" cy="17679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59" y="5566442"/>
            <a:ext cx="237765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8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674</Words>
  <Application>Microsoft Office PowerPoint</Application>
  <PresentationFormat>Широкоэкранный</PresentationFormat>
  <Paragraphs>105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Arial</vt:lpstr>
      <vt:lpstr>Arial Narrow</vt:lpstr>
      <vt:lpstr>Bahnschrift SemiBold SemiConden</vt:lpstr>
      <vt:lpstr>Calibri</vt:lpstr>
      <vt:lpstr>IrmaTextRoundPro-Regular</vt:lpstr>
      <vt:lpstr>PT Sans</vt:lpstr>
      <vt:lpstr>Times New Roman</vt:lpstr>
      <vt:lpstr>Tw Cen MT</vt:lpstr>
      <vt:lpstr>Tw Cen MT Condensed</vt:lpstr>
      <vt:lpstr>Wingdings</vt:lpstr>
      <vt:lpstr>Wingdings 3</vt:lpstr>
      <vt:lpstr>Интеграл</vt:lpstr>
      <vt:lpstr>Родительское собрание в 1 классе   «ФОРМИРОВАНИЕ НАВЫКОВ ЧТЕНИЯ У ПЕРВОКЛАССНИКОВ.     СОВЕТЫ РОДИТЕЛЯМ» 1 часть</vt:lpstr>
      <vt:lpstr>Презентация PowerPoint</vt:lpstr>
      <vt:lpstr>Чтение — один из основных способов приобретения информаций, поэтому овладение навыком полноценного чтения  является для учащихся важнейшим условием успешного обучения в школе по всем предметам. </vt:lpstr>
      <vt:lpstr>Презентация PowerPoint</vt:lpstr>
      <vt:lpstr>Презентация PowerPoint</vt:lpstr>
      <vt:lpstr>Презентация PowerPoint</vt:lpstr>
      <vt:lpstr>Презентация PowerPoint</vt:lpstr>
      <vt:lpstr>1 этап. Аналитический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в 1 классе   «ФОРМИРОВАНИЕ НАВЫКОВ ЧТЕНИЯ У ПЕРВОКЛАССНИКОВ.     СОВЕТЫ РОДИТЕЛЯМ»</dc:title>
  <dc:creator>МКОУ СОШ с.Чумикан</dc:creator>
  <cp:lastModifiedBy>МКОУ СОШ с.Чумикан</cp:lastModifiedBy>
  <cp:revision>15</cp:revision>
  <dcterms:created xsi:type="dcterms:W3CDTF">2024-10-01T10:34:25Z</dcterms:created>
  <dcterms:modified xsi:type="dcterms:W3CDTF">2024-10-01T12:37:10Z</dcterms:modified>
</cp:coreProperties>
</file>