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80" r:id="rId14"/>
    <p:sldId id="269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12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0160C-4A6C-4D4E-A7B9-7CB3483D60BC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8BDA3-030E-442C-BD00-A58459C54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8BDA3-030E-442C-BD00-A58459C5437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vnd.ru/Jencefalopatija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Кристина\Для презентаций\7510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060848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Факторы риска здоровья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 smtClean="0"/>
              <a:t>Учитель </a:t>
            </a:r>
            <a:r>
              <a:rPr lang="ru-RU" b="1" i="1" dirty="0" err="1" smtClean="0"/>
              <a:t>Шалахина</a:t>
            </a:r>
            <a:r>
              <a:rPr lang="ru-RU" b="1" i="1" dirty="0" smtClean="0"/>
              <a:t> Татьяна Устиновна</a:t>
            </a:r>
            <a:endParaRPr lang="ru-RU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32656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mtClean="0">
                <a:solidFill>
                  <a:srgbClr val="002060"/>
                </a:solidFill>
              </a:rPr>
              <a:t>ГБОУ </a:t>
            </a:r>
            <a:r>
              <a:rPr lang="ru-RU" b="1" dirty="0" smtClean="0">
                <a:solidFill>
                  <a:srgbClr val="002060"/>
                </a:solidFill>
              </a:rPr>
              <a:t>ЛНР « </a:t>
            </a:r>
            <a:r>
              <a:rPr lang="ru-RU" b="1" dirty="0" err="1" smtClean="0">
                <a:solidFill>
                  <a:srgbClr val="002060"/>
                </a:solidFill>
              </a:rPr>
              <a:t>Зимогорьевская</a:t>
            </a:r>
            <a:r>
              <a:rPr lang="ru-RU" b="1" dirty="0" smtClean="0">
                <a:solidFill>
                  <a:srgbClr val="002060"/>
                </a:solidFill>
              </a:rPr>
              <a:t> гимназия им.Воинов-интернационалистов»  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3933056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6237312"/>
            <a:ext cx="1143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mtClean="0">
                <a:solidFill>
                  <a:srgbClr val="002060"/>
                </a:solidFill>
              </a:rPr>
              <a:t> 2024  год</a:t>
            </a:r>
            <a:endParaRPr lang="ru-RU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Кристина\Для презентаций\7510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Принципы диетотерапии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1.Ограничение калорийности питания.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2. Значительное уменьшение употребления жиров, в особенности животного происхождения.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3. Максимальное уменьшение приема пищи в вечернее время суток.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4. Принимать пищу следует не менее четырех раз в день. 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5. Все пищевые ограничения пациента должны распространяться на всю семью. Дома не должны находиться продукты, которые «запрещены» пациенту. Есть следует медленно.</a:t>
            </a:r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Кристина\Для презентаций\7510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Распорядок дня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i="1" dirty="0" smtClean="0">
                <a:solidFill>
                  <a:srgbClr val="002060"/>
                </a:solidFill>
              </a:rPr>
              <a:t>- определенный распорядок в смене труда и отдыха, питания и сна.</a:t>
            </a:r>
            <a:endParaRPr lang="ru-RU" sz="4000" i="1" dirty="0">
              <a:solidFill>
                <a:srgbClr val="002060"/>
              </a:solidFill>
            </a:endParaRPr>
          </a:p>
        </p:txBody>
      </p:sp>
      <p:pic>
        <p:nvPicPr>
          <p:cNvPr id="4099" name="Picture 3" descr="C:\Users\Кристина\Desktop\64723-rezhim_dn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924944"/>
            <a:ext cx="5256584" cy="3603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Кристина\Для презентаций\7510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Правильный распорядок дня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5076056" cy="24482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6-7 утра </a:t>
            </a:r>
            <a:r>
              <a:rPr lang="ru-RU" sz="2000" i="1" dirty="0" smtClean="0">
                <a:solidFill>
                  <a:srgbClr val="002060"/>
                </a:solidFill>
              </a:rPr>
              <a:t>– самое оптимальное время для принятия пищи. Завтракать нужно легко, потому что пищеварение функционирует еще не в полную силу, и тяжелая пища не сможет как следует перевариться.</a:t>
            </a:r>
          </a:p>
          <a:p>
            <a:endParaRPr lang="ru-RU" sz="2000" i="1" dirty="0" smtClean="0"/>
          </a:p>
          <a:p>
            <a:endParaRPr lang="ru-RU" sz="1600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347864" y="4581128"/>
            <a:ext cx="55446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Полдень</a:t>
            </a:r>
            <a:r>
              <a:rPr lang="ru-RU" sz="2000" i="1" dirty="0" smtClean="0">
                <a:solidFill>
                  <a:srgbClr val="002060"/>
                </a:solidFill>
              </a:rPr>
              <a:t> – лучшее время для принятия обеда. Солнце находится в максимальной активности, в зените, и от него зависит сила пищеварения. С период 10 утра до 2 дня постарайтесь пообедать.</a:t>
            </a:r>
          </a:p>
        </p:txBody>
      </p:sp>
      <p:pic>
        <p:nvPicPr>
          <p:cNvPr id="5122" name="Picture 2" descr="C:\Users\Кристина\Desktop\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340768"/>
            <a:ext cx="3313672" cy="2553326"/>
          </a:xfrm>
          <a:prstGeom prst="rect">
            <a:avLst/>
          </a:prstGeom>
          <a:noFill/>
        </p:spPr>
      </p:pic>
      <p:pic>
        <p:nvPicPr>
          <p:cNvPr id="5123" name="Picture 3" descr="C:\Users\Кристина\Desktop\image1432-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77072"/>
            <a:ext cx="3168352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:\Кристина\Для презентаций\7510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48680"/>
            <a:ext cx="460851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Самое продуктивное время для работы </a:t>
            </a:r>
            <a:r>
              <a:rPr lang="ru-RU" sz="2000" i="1" dirty="0" smtClean="0">
                <a:solidFill>
                  <a:srgbClr val="002060"/>
                </a:solidFill>
              </a:rPr>
              <a:t>– с 10 до 18 часов, после 18 ум начнет засыпать и эффективность вашей работы снизится.</a:t>
            </a:r>
          </a:p>
          <a:p>
            <a:endParaRPr lang="ru-RU" sz="2000" i="1" dirty="0" smtClean="0">
              <a:solidFill>
                <a:srgbClr val="002060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Ужин</a:t>
            </a:r>
            <a:r>
              <a:rPr lang="ru-RU" sz="2000" i="1" dirty="0" smtClean="0">
                <a:solidFill>
                  <a:srgbClr val="002060"/>
                </a:solidFill>
              </a:rPr>
              <a:t> – должен быть не позже 19 часов. На закате пищеварение слабеет, пища не должна быть объемной или тяжелой.</a:t>
            </a:r>
          </a:p>
          <a:p>
            <a:endParaRPr lang="ru-RU" sz="2800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932040" y="458112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Около  22 рекомендуется лечь спать.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Кристина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764704"/>
            <a:ext cx="3984442" cy="2988332"/>
          </a:xfrm>
          <a:prstGeom prst="rect">
            <a:avLst/>
          </a:prstGeom>
          <a:noFill/>
        </p:spPr>
      </p:pic>
      <p:pic>
        <p:nvPicPr>
          <p:cNvPr id="6147" name="Picture 3" descr="C:\Users\Кристина\Desktop\14257561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717032"/>
            <a:ext cx="3682273" cy="2514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Кристина\Для презентаций\7510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Курение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это никотиновая зависимость, которая разрушительно воздействует на различные органы и системы организма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 descr="C:\Users\Кристина\Desktop\kure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628800"/>
            <a:ext cx="3816424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Кристина\Для презентаций\75104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Последствия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5832648" cy="2160239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Линии вокруг губ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Возрастные пятна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Поврежденные зубы и десны 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Желтые Пальцы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Потеря волос 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4048" y="4221088"/>
            <a:ext cx="4752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Катаракта 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Псориаз</a:t>
            </a:r>
            <a:r>
              <a:rPr lang="ru-RU" sz="2400" dirty="0" smtClean="0">
                <a:solidFill>
                  <a:srgbClr val="002060"/>
                </a:solidFill>
              </a:rPr>
              <a:t> 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Ломкие кости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Рак полости рта 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Рак легких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Кристина\Desktop\riduri_gu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052736"/>
            <a:ext cx="3577580" cy="2534119"/>
          </a:xfrm>
          <a:prstGeom prst="rect">
            <a:avLst/>
          </a:prstGeom>
          <a:noFill/>
        </p:spPr>
      </p:pic>
      <p:pic>
        <p:nvPicPr>
          <p:cNvPr id="8195" name="Picture 3" descr="C:\Users\Кристина\Desktop\The-Many-Types-of-Cataract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789040"/>
            <a:ext cx="3888432" cy="2642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Кристина\Для презентаций\7510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Последствия употребления алкоголя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5256584" cy="2304256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>Хроническое алкогольное отравление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Сосудистые заболевания, повышенное кровяное давление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Инсульт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Атрофические заболевания сердца (аритмия, инфаркт, </a:t>
            </a:r>
            <a:r>
              <a:rPr lang="ru-RU" sz="2000" i="1" dirty="0" err="1" smtClean="0">
                <a:solidFill>
                  <a:srgbClr val="002060"/>
                </a:solidFill>
              </a:rPr>
              <a:t>кардиомиопатия</a:t>
            </a:r>
            <a:r>
              <a:rPr lang="ru-RU" sz="2000" i="1" dirty="0" smtClean="0">
                <a:solidFill>
                  <a:srgbClr val="002060"/>
                </a:solidFill>
              </a:rPr>
              <a:t>, ишемия, миокардит)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39952" y="4077072"/>
            <a:ext cx="48245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i="1" dirty="0" smtClean="0">
                <a:solidFill>
                  <a:srgbClr val="002060"/>
                </a:solidFill>
              </a:rPr>
              <a:t>Заболевания печени (гепатит, </a:t>
            </a:r>
            <a:r>
              <a:rPr lang="ru-RU" sz="2000" i="1" dirty="0" err="1" smtClean="0">
                <a:solidFill>
                  <a:srgbClr val="002060"/>
                </a:solidFill>
              </a:rPr>
              <a:t>гепатоз</a:t>
            </a:r>
            <a:r>
              <a:rPr lang="ru-RU" sz="2000" i="1" dirty="0" smtClean="0">
                <a:solidFill>
                  <a:srgbClr val="002060"/>
                </a:solidFill>
              </a:rPr>
              <a:t>, цирроз, </a:t>
            </a:r>
            <a:r>
              <a:rPr lang="ru-RU" sz="2000" i="1" dirty="0" err="1" smtClean="0">
                <a:solidFill>
                  <a:srgbClr val="002060"/>
                </a:solidFill>
              </a:rPr>
              <a:t>стеатоз</a:t>
            </a:r>
            <a:r>
              <a:rPr lang="ru-RU" sz="2000" i="1" dirty="0" smtClean="0">
                <a:solidFill>
                  <a:srgbClr val="002060"/>
                </a:solidFill>
              </a:rPr>
              <a:t>, фиброз)</a:t>
            </a:r>
          </a:p>
          <a:p>
            <a:pPr>
              <a:buFont typeface="Arial" pitchFamily="34" charset="0"/>
              <a:buChar char="•"/>
            </a:pPr>
            <a:r>
              <a:rPr lang="ru-RU" sz="2000" i="1" dirty="0" smtClean="0">
                <a:solidFill>
                  <a:srgbClr val="002060"/>
                </a:solidFill>
              </a:rPr>
              <a:t>Повреждение ткани головного мозга (органическое поражение - эпилепсия, </a:t>
            </a:r>
            <a:r>
              <a:rPr lang="ru-RU" sz="2000" i="1" dirty="0" smtClean="0">
                <a:solidFill>
                  <a:srgbClr val="002060"/>
                </a:solidFill>
                <a:hlinkClick r:id="rId3" tooltip="энцефалопатия."/>
              </a:rPr>
              <a:t>энцефалопатия</a:t>
            </a:r>
            <a:r>
              <a:rPr lang="ru-RU" sz="2000" i="1" dirty="0" smtClean="0">
                <a:solidFill>
                  <a:srgbClr val="002060"/>
                </a:solidFill>
              </a:rPr>
              <a:t>) </a:t>
            </a:r>
          </a:p>
          <a:p>
            <a:pPr>
              <a:buFont typeface="Arial" pitchFamily="34" charset="0"/>
              <a:buChar char="•"/>
            </a:pPr>
            <a:r>
              <a:rPr lang="ru-RU" sz="2000" i="1" dirty="0" smtClean="0">
                <a:solidFill>
                  <a:srgbClr val="002060"/>
                </a:solidFill>
              </a:rPr>
              <a:t>Повреждение спинного мозга (ослабление функций, повышение риска развития межпозвоночных грыж)</a:t>
            </a:r>
            <a:endParaRPr lang="ru-RU" sz="2000" i="1" dirty="0">
              <a:solidFill>
                <a:srgbClr val="002060"/>
              </a:solidFill>
            </a:endParaRPr>
          </a:p>
        </p:txBody>
      </p:sp>
      <p:pic>
        <p:nvPicPr>
          <p:cNvPr id="9218" name="Picture 2" descr="C:\Users\Кристина\Desktop\lechenie_mezhpozvonkovoj_gryzhi_lazer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05064"/>
            <a:ext cx="3725400" cy="2664296"/>
          </a:xfrm>
          <a:prstGeom prst="rect">
            <a:avLst/>
          </a:prstGeom>
          <a:noFill/>
        </p:spPr>
      </p:pic>
      <p:pic>
        <p:nvPicPr>
          <p:cNvPr id="9219" name="Picture 3" descr="C:\Users\Кристина\Desktop\Image_1_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268760"/>
            <a:ext cx="3563888" cy="2559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Кристина\Для презентаций\7510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5328592" cy="3340968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Заболевания пищеварительной системы (Рак, язвы, гастрит, колиты, геморрой, панкреатит)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Рак полости рта и горла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Женские заболевания (бесплодие, </a:t>
            </a:r>
            <a:r>
              <a:rPr lang="ru-RU" i="1" dirty="0" err="1" smtClean="0">
                <a:solidFill>
                  <a:srgbClr val="002060"/>
                </a:solidFill>
              </a:rPr>
              <a:t>эндометриоз</a:t>
            </a:r>
            <a:r>
              <a:rPr lang="ru-RU" i="1" dirty="0" smtClean="0">
                <a:solidFill>
                  <a:srgbClr val="002060"/>
                </a:solidFill>
              </a:rPr>
              <a:t>, киста яичников, миомы, рак груди, дисфункция яичников, эрозии, ранний климакс)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11960" y="3933056"/>
            <a:ext cx="5832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002060"/>
                </a:solidFill>
              </a:rPr>
              <a:t>Мужские болезни (простатит, импотенция, аденома, опухоли яичек, бесплодие)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002060"/>
                </a:solidFill>
              </a:rPr>
              <a:t>Развитие кариеса</a:t>
            </a: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10242" name="Picture 2" descr="C:\Users\Кристина\Desktop\pressa_11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60648"/>
            <a:ext cx="3552395" cy="2664296"/>
          </a:xfrm>
          <a:prstGeom prst="rect">
            <a:avLst/>
          </a:prstGeom>
          <a:noFill/>
        </p:spPr>
      </p:pic>
      <p:pic>
        <p:nvPicPr>
          <p:cNvPr id="10243" name="Picture 3" descr="C:\Users\Кристина\Desktop\glubokij_karies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01008"/>
            <a:ext cx="3528392" cy="26267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Кристина\Для презентаций\7510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Гиподинамия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i="1" dirty="0" smtClean="0">
                <a:solidFill>
                  <a:srgbClr val="002060"/>
                </a:solidFill>
              </a:rPr>
              <a:t>- недостаточная мышечная деятельность, снижение силы сокращения мышц.</a:t>
            </a:r>
            <a:endParaRPr lang="ru-RU" sz="40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Кристина\Для презентаций\7510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Причины гиподинамии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i="1" dirty="0" smtClean="0">
                <a:solidFill>
                  <a:srgbClr val="002060"/>
                </a:solidFill>
              </a:rPr>
              <a:t>Снижение работы мышц</a:t>
            </a:r>
          </a:p>
          <a:p>
            <a:pPr>
              <a:buNone/>
            </a:pPr>
            <a:endParaRPr lang="ru-RU" i="1" dirty="0" smtClean="0">
              <a:solidFill>
                <a:srgbClr val="002060"/>
              </a:solidFill>
            </a:endParaRPr>
          </a:p>
          <a:p>
            <a:r>
              <a:rPr lang="ru-RU" i="1" dirty="0" smtClean="0">
                <a:solidFill>
                  <a:srgbClr val="002060"/>
                </a:solidFill>
              </a:rPr>
              <a:t> Недостаток движения</a:t>
            </a:r>
          </a:p>
          <a:p>
            <a:pPr>
              <a:buNone/>
            </a:pPr>
            <a:endParaRPr lang="ru-RU" i="1" dirty="0" smtClean="0">
              <a:solidFill>
                <a:srgbClr val="002060"/>
              </a:solidFill>
            </a:endParaRPr>
          </a:p>
          <a:p>
            <a:r>
              <a:rPr lang="ru-RU" i="1" dirty="0" smtClean="0">
                <a:solidFill>
                  <a:srgbClr val="002060"/>
                </a:solidFill>
              </a:rPr>
              <a:t> Ограничение двигательной активности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Кристина\Для презентаций\7510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Фактор риска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Фактор риска</a:t>
            </a:r>
            <a:r>
              <a:rPr lang="ru-RU" sz="3600" i="1" dirty="0" smtClean="0">
                <a:solidFill>
                  <a:srgbClr val="002060"/>
                </a:solidFill>
              </a:rPr>
              <a:t> — дополнительное неблагоприятное воздействие на организм, повышающее вероятность возникновения заболевания или смерти.</a:t>
            </a:r>
            <a:endParaRPr lang="ru-RU" sz="36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Кристина\Для презентаций\7510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Симптомы гиподинамии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Вялость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Сонливость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Общее недомогание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4149080"/>
            <a:ext cx="4392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i="1" dirty="0" smtClean="0">
                <a:solidFill>
                  <a:srgbClr val="002060"/>
                </a:solidFill>
              </a:rPr>
              <a:t>Снижение аппетита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solidFill>
                  <a:srgbClr val="002060"/>
                </a:solidFill>
              </a:rPr>
              <a:t>Снижение работоспособности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solidFill>
                  <a:srgbClr val="002060"/>
                </a:solidFill>
              </a:rPr>
              <a:t>Бессонница</a:t>
            </a:r>
          </a:p>
        </p:txBody>
      </p:sp>
      <p:pic>
        <p:nvPicPr>
          <p:cNvPr id="11266" name="Picture 2" descr="C:\Users\Кристина\Desktop\s29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861048"/>
            <a:ext cx="3312368" cy="2448272"/>
          </a:xfrm>
          <a:prstGeom prst="rect">
            <a:avLst/>
          </a:prstGeom>
          <a:noFill/>
        </p:spPr>
      </p:pic>
      <p:pic>
        <p:nvPicPr>
          <p:cNvPr id="11267" name="Picture 3" descr="C:\Users\Кристина\Desktop\vyalost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412777"/>
            <a:ext cx="3319139" cy="2370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Кристина\Для презентаций\7510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Последствия гиподинамии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i="1" dirty="0" err="1" smtClean="0">
                <a:solidFill>
                  <a:srgbClr val="002060"/>
                </a:solidFill>
              </a:rPr>
              <a:t>Вегето-сосудистая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дистония</a:t>
            </a:r>
            <a:r>
              <a:rPr lang="ru-RU" i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Снижение силы и выносливости мышц.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Нарушение кровоснабжения различных органов и тканей.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Из-за нарушения питания страдает и головной мозг, снижается его работоспособность.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Ткани со временем начинают атрофироваться.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Из-за эндокринологических нарушений может развиться ожирение.</a:t>
            </a:r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Кристина\Для презентаций\7510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Профилактика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25144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Ежедневно выполняйте утреннюю зарядку в течение 30 минут (стандартная школьная зарядка).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Совершайте вечернюю прогулку в течение 20 минут.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Отказ от вредных привычек (курение, нерациональное и нездоровое питание)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Десятиминутные пробежки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Целесообразно приобрести себе недорогой, но эффективный тренажер (вело, можно даже простую скакалку купить).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Записаться в какую-либо секцию (танцы, бассейн, просто в тренажерный зал).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Включить в рацион своего питания как можно больше фруктов, овощей и меда, также рекомендуется увеличить объем потребляемой жидкости (соки, компоты, зеленый чай — очень хорошо тонизирует, супы и минеральные воды).</a:t>
            </a:r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Кристина\Для презентаций\7510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6000" b="1" i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6000" b="1" i="1" dirty="0" smtClean="0">
                <a:solidFill>
                  <a:srgbClr val="002060"/>
                </a:solidFill>
              </a:rPr>
              <a:t> Спасибо за внимание!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Кристина\Для презентаций\7510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К факторам риска относится: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Избыток массы тела</a:t>
            </a:r>
          </a:p>
          <a:p>
            <a:r>
              <a:rPr lang="ru-RU" i="1" dirty="0" err="1" smtClean="0">
                <a:solidFill>
                  <a:srgbClr val="002060"/>
                </a:solidFill>
              </a:rPr>
              <a:t>Психоэмоциональные</a:t>
            </a:r>
            <a:r>
              <a:rPr lang="ru-RU" i="1" dirty="0" smtClean="0">
                <a:solidFill>
                  <a:srgbClr val="002060"/>
                </a:solidFill>
              </a:rPr>
              <a:t> напряжения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Нарушения распорядка дня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Курение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Употребление алкоголя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Гиподинамия</a:t>
            </a:r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Кристина\Для презентаций\7510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Избыток массы тела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- </a:t>
            </a:r>
            <a:r>
              <a:rPr lang="ru-RU" i="1" dirty="0" smtClean="0">
                <a:solidFill>
                  <a:srgbClr val="002060"/>
                </a:solidFill>
              </a:rPr>
              <a:t>чрезмерное скопление жировых отложений, которое образуется, когда поступающая в организм энергия с едой превышает ее расход.</a:t>
            </a:r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Кристина\Для презентаций\7510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Причины ИМТ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Масса тела, на 10-20% превышающая нормальную, считается избыточной. </a:t>
            </a:r>
          </a:p>
          <a:p>
            <a:pPr>
              <a:buNone/>
            </a:pPr>
            <a:endParaRPr lang="ru-RU" i="1" dirty="0" smtClean="0">
              <a:solidFill>
                <a:srgbClr val="002060"/>
              </a:solidFill>
            </a:endParaRPr>
          </a:p>
          <a:p>
            <a:r>
              <a:rPr lang="ru-RU" i="1" dirty="0" smtClean="0">
                <a:solidFill>
                  <a:srgbClr val="002060"/>
                </a:solidFill>
              </a:rPr>
              <a:t>Превышение массы тела более чем на 20% рассматривается как ожирение разной степени.</a:t>
            </a:r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Кристина\Для презентаций\7510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Избыточная масса тела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4824536" cy="446449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Ожирение</a:t>
            </a:r>
            <a:r>
              <a:rPr lang="ru-RU" i="1" dirty="0" smtClean="0">
                <a:solidFill>
                  <a:srgbClr val="002060"/>
                </a:solidFill>
              </a:rPr>
              <a:t> - это расстройство гомеостаза, нарушение обмена веществ (углеводного, жирового и др.), в результате которого происходит усиление перехода углеводов в жиры (алиментарный и наследственный факторы ожирения).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Кристина\Desktop\1425314267_get_im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12776"/>
            <a:ext cx="3816424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Кристина\Для презентаций\7510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Последствия избыточной массы тела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i="1" dirty="0" smtClean="0"/>
          </a:p>
          <a:p>
            <a:r>
              <a:rPr lang="ru-RU" i="1" dirty="0" smtClean="0">
                <a:solidFill>
                  <a:srgbClr val="002060"/>
                </a:solidFill>
              </a:rPr>
              <a:t>Физиологические</a:t>
            </a:r>
          </a:p>
          <a:p>
            <a:pPr>
              <a:buNone/>
            </a:pPr>
            <a:endParaRPr lang="ru-RU" i="1" dirty="0" smtClean="0">
              <a:solidFill>
                <a:srgbClr val="002060"/>
              </a:solidFill>
            </a:endParaRPr>
          </a:p>
          <a:p>
            <a:r>
              <a:rPr lang="ru-RU" i="1" dirty="0" smtClean="0">
                <a:solidFill>
                  <a:srgbClr val="002060"/>
                </a:solidFill>
              </a:rPr>
              <a:t>Социальные и психологические</a:t>
            </a:r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Кристина\Для презентаций\7510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Физиологические последствия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5338936" cy="2404864"/>
          </a:xfrm>
        </p:spPr>
        <p:txBody>
          <a:bodyPr>
            <a:noAutofit/>
          </a:bodyPr>
          <a:lstStyle/>
          <a:p>
            <a:r>
              <a:rPr lang="ru-RU" sz="1800" i="1" dirty="0" smtClean="0"/>
              <a:t>Изнашивание суставов вследствие негативного механического воздействия, перегрузок; </a:t>
            </a:r>
          </a:p>
          <a:p>
            <a:r>
              <a:rPr lang="ru-RU" sz="1800" i="1" dirty="0" smtClean="0"/>
              <a:t>Склонность к варикозному расширению вен, тромбозам, эмболии, затрудненному дыханию, образованию грыжи, сердечной недостаточности, инфекционным заболеваниям кожи; </a:t>
            </a:r>
          </a:p>
          <a:p>
            <a:r>
              <a:rPr lang="ru-RU" sz="1800" i="1" dirty="0" smtClean="0"/>
              <a:t>Развитие цирроза печени из-за ее ожирения; </a:t>
            </a:r>
          </a:p>
          <a:p>
            <a:r>
              <a:rPr lang="ru-RU" sz="1800" i="1" dirty="0" smtClean="0"/>
              <a:t>Осложнения при родах;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1960" y="4293096"/>
            <a:ext cx="49320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i="1" dirty="0" smtClean="0"/>
              <a:t>Заболевания, связанные с нарушением обмена веществ; </a:t>
            </a:r>
          </a:p>
          <a:p>
            <a:pPr>
              <a:buFont typeface="Arial" pitchFamily="34" charset="0"/>
              <a:buChar char="•"/>
            </a:pPr>
            <a:r>
              <a:rPr lang="ru-RU" sz="2000" i="1" dirty="0" smtClean="0"/>
              <a:t>Повышение давления; </a:t>
            </a:r>
          </a:p>
          <a:p>
            <a:pPr>
              <a:buFont typeface="Arial" pitchFamily="34" charset="0"/>
              <a:buChar char="•"/>
            </a:pPr>
            <a:r>
              <a:rPr lang="ru-RU" sz="2000" i="1" dirty="0" smtClean="0"/>
              <a:t>Диабет;</a:t>
            </a:r>
          </a:p>
          <a:p>
            <a:pPr>
              <a:buFont typeface="Arial" pitchFamily="34" charset="0"/>
              <a:buChar char="•"/>
            </a:pPr>
            <a:r>
              <a:rPr lang="ru-RU" sz="2000" i="1" dirty="0" smtClean="0"/>
              <a:t> Заболевания почек, камни в желчных протоках; </a:t>
            </a:r>
          </a:p>
          <a:p>
            <a:pPr>
              <a:buFont typeface="Arial" pitchFamily="34" charset="0"/>
              <a:buChar char="•"/>
            </a:pPr>
            <a:r>
              <a:rPr lang="ru-RU" sz="2000" i="1" dirty="0" smtClean="0"/>
              <a:t>Подагра</a:t>
            </a:r>
            <a:endParaRPr lang="ru-RU" sz="2000" i="1" dirty="0"/>
          </a:p>
        </p:txBody>
      </p:sp>
      <p:pic>
        <p:nvPicPr>
          <p:cNvPr id="3074" name="Picture 2" descr="C:\Users\Кристина\Desktop\65473-uprazhneniya-ot-fizioterapiya-varikoza-v-nog-flebolog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268760"/>
            <a:ext cx="3688281" cy="2470398"/>
          </a:xfrm>
          <a:prstGeom prst="rect">
            <a:avLst/>
          </a:prstGeom>
          <a:noFill/>
        </p:spPr>
      </p:pic>
      <p:pic>
        <p:nvPicPr>
          <p:cNvPr id="3075" name="Picture 3" descr="C:\Users\Кристина\Desktop\не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365104"/>
            <a:ext cx="3384376" cy="2326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Кристина\Для презентаций\7510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Социальные и психологические последствия.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Жизнь молодых людей с избыточной массой тела менее интересна и менее романтична; 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Они зачастую подвергаются насмешкам и унижению со стороны сверстников 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Такие студенты малоподвижны, не могут держаться наравне с другими, в результате у них может сформироваться комплекс 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Выпускники с избыточной массой тела нередко испытывают трудности при попытках устроиться на работу.</a:t>
            </a:r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739</Words>
  <Application>Microsoft Office PowerPoint</Application>
  <PresentationFormat>Экран (4:3)</PresentationFormat>
  <Paragraphs>118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Факторы риска здоровья</vt:lpstr>
      <vt:lpstr>Фактор риска</vt:lpstr>
      <vt:lpstr>К факторам риска относится:</vt:lpstr>
      <vt:lpstr>Избыток массы тела</vt:lpstr>
      <vt:lpstr>Причины ИМТ</vt:lpstr>
      <vt:lpstr>Избыточная масса тела</vt:lpstr>
      <vt:lpstr>Последствия избыточной массы тела</vt:lpstr>
      <vt:lpstr>Физиологические последствия</vt:lpstr>
      <vt:lpstr>Социальные и психологические последствия.</vt:lpstr>
      <vt:lpstr>Принципы диетотерапии</vt:lpstr>
      <vt:lpstr>Распорядок дня</vt:lpstr>
      <vt:lpstr>Правильный распорядок дня</vt:lpstr>
      <vt:lpstr>Слайд 13</vt:lpstr>
      <vt:lpstr>Курение</vt:lpstr>
      <vt:lpstr>Последствия</vt:lpstr>
      <vt:lpstr>Последствия употребления алкоголя</vt:lpstr>
      <vt:lpstr>Слайд 17</vt:lpstr>
      <vt:lpstr>Гиподинамия</vt:lpstr>
      <vt:lpstr>Причины гиподинамии</vt:lpstr>
      <vt:lpstr>Симптомы гиподинамии</vt:lpstr>
      <vt:lpstr>Последствия гиподинамии</vt:lpstr>
      <vt:lpstr>Профилактика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Кристина</dc:creator>
  <cp:lastModifiedBy>Татьяна</cp:lastModifiedBy>
  <cp:revision>17</cp:revision>
  <dcterms:created xsi:type="dcterms:W3CDTF">2015-05-15T15:05:35Z</dcterms:created>
  <dcterms:modified xsi:type="dcterms:W3CDTF">2024-10-01T17:16:16Z</dcterms:modified>
</cp:coreProperties>
</file>