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56" r:id="rId2"/>
    <p:sldId id="257" r:id="rId3"/>
    <p:sldId id="258" r:id="rId4"/>
    <p:sldId id="259" r:id="rId5"/>
    <p:sldId id="260" r:id="rId6"/>
    <p:sldId id="261" r:id="rId7"/>
    <p:sldId id="263" r:id="rId8"/>
    <p:sldId id="264" r:id="rId9"/>
    <p:sldId id="265" r:id="rId10"/>
    <p:sldId id="267" r:id="rId11"/>
    <p:sldId id="268" r:id="rId12"/>
    <p:sldId id="269" r:id="rId13"/>
    <p:sldId id="270" r:id="rId14"/>
    <p:sldId id="271" r:id="rId15"/>
    <p:sldId id="272" r:id="rId16"/>
    <p:sldId id="273" r:id="rId17"/>
    <p:sldId id="274" r:id="rId18"/>
    <p:sldId id="275" r:id="rId19"/>
    <p:sldId id="276"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8" r:id="rId40"/>
    <p:sldId id="297" r:id="rId41"/>
    <p:sldId id="299" r:id="rId4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2" autoAdjust="0"/>
    <p:restoredTop sz="94660"/>
  </p:normalViewPr>
  <p:slideViewPr>
    <p:cSldViewPr snapToGrid="0">
      <p:cViewPr varScale="1">
        <p:scale>
          <a:sx n="89" d="100"/>
          <a:sy n="89" d="100"/>
        </p:scale>
        <p:origin x="8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dirty="0"/>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10/4/24</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0241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dirty="0"/>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30841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dirty="0"/>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2768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4092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dirty="0"/>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45245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dirty="0"/>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0162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3214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4638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4792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2647F38-B617-4D2F-AE0A-013F0C4D2C57}" type="datetimeFigureOut">
              <a:rPr lang="en-US" dirty="0"/>
              <a:t>10/4/24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extLst>
      <p:ext uri="{BB962C8B-B14F-4D97-AF65-F5344CB8AC3E}">
        <p14:creationId xmlns:p14="http://schemas.microsoft.com/office/powerpoint/2010/main" val="2449859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dirty="0"/>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9961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5BFA754-D5C3-4E66-96A6-867B257F58DC}" type="datetimeFigureOut">
              <a:rPr lang="en-US" dirty="0"/>
              <a:t>10/4/24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589329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10/4/24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8512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10/4/24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1737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10/4/24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57296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dirty="0"/>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4514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dirty="0"/>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03690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10/4/24</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55029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7.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8.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8.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13" name="Picture 12">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Заголовок 1"/>
          <p:cNvSpPr>
            <a:spLocks noGrp="1"/>
          </p:cNvSpPr>
          <p:nvPr>
            <p:ph type="ctrTitle"/>
          </p:nvPr>
        </p:nvSpPr>
        <p:spPr>
          <a:xfrm>
            <a:off x="997528" y="982132"/>
            <a:ext cx="4094017" cy="1206954"/>
          </a:xfrm>
        </p:spPr>
        <p:txBody>
          <a:bodyPr>
            <a:normAutofit/>
          </a:bodyPr>
          <a:lstStyle/>
          <a:p>
            <a:r>
              <a:rPr lang="ru-RU" sz="4800" b="1" dirty="0">
                <a:solidFill>
                  <a:srgbClr val="0070C0"/>
                </a:solidFill>
              </a:rPr>
              <a:t>Махачкала!</a:t>
            </a:r>
          </a:p>
        </p:txBody>
      </p:sp>
      <p:sp>
        <p:nvSpPr>
          <p:cNvPr id="3" name="Подзаголовок 2"/>
          <p:cNvSpPr>
            <a:spLocks noGrp="1"/>
          </p:cNvSpPr>
          <p:nvPr>
            <p:ph type="subTitle" idx="1"/>
          </p:nvPr>
        </p:nvSpPr>
        <p:spPr>
          <a:xfrm>
            <a:off x="997528" y="2627286"/>
            <a:ext cx="4094017" cy="3129278"/>
          </a:xfrm>
        </p:spPr>
        <p:txBody>
          <a:bodyPr>
            <a:normAutofit/>
          </a:bodyPr>
          <a:lstStyle/>
          <a:p>
            <a:r>
              <a:rPr lang="ru-RU" sz="2200" b="1" dirty="0">
                <a:ea typeface="+mn-lt"/>
                <a:cs typeface="+mn-lt"/>
              </a:rPr>
              <a:t>Город мой, родной Махачкала.</a:t>
            </a:r>
            <a:br>
              <a:rPr lang="ru-RU" sz="2200" b="1" dirty="0">
                <a:ea typeface="+mn-lt"/>
                <a:cs typeface="+mn-lt"/>
              </a:rPr>
            </a:br>
            <a:r>
              <a:rPr lang="ru-RU" sz="2200" b="1" dirty="0">
                <a:ea typeface="+mn-lt"/>
                <a:cs typeface="+mn-lt"/>
              </a:rPr>
              <a:t>Светлые ворота Дагестана!</a:t>
            </a:r>
            <a:br>
              <a:rPr lang="ru-RU" sz="2200" b="1" dirty="0">
                <a:ea typeface="+mn-lt"/>
                <a:cs typeface="+mn-lt"/>
              </a:rPr>
            </a:br>
            <a:r>
              <a:rPr lang="ru-RU" sz="2200" b="1" dirty="0">
                <a:ea typeface="+mn-lt"/>
                <a:cs typeface="+mn-lt"/>
              </a:rPr>
              <a:t>Встретит Солнце, осветит Луна.</a:t>
            </a:r>
            <a:br>
              <a:rPr lang="ru-RU" sz="2200" b="1" dirty="0">
                <a:ea typeface="+mn-lt"/>
                <a:cs typeface="+mn-lt"/>
              </a:rPr>
            </a:br>
            <a:r>
              <a:rPr lang="ru-RU" sz="2200" b="1" dirty="0">
                <a:ea typeface="+mn-lt"/>
                <a:cs typeface="+mn-lt"/>
              </a:rPr>
              <a:t>Укачает тихая волна!</a:t>
            </a:r>
            <a:br>
              <a:rPr lang="ru-RU" sz="2200" b="1" dirty="0">
                <a:ea typeface="+mn-lt"/>
                <a:cs typeface="+mn-lt"/>
              </a:rPr>
            </a:br>
            <a:r>
              <a:rPr lang="ru-RU" sz="2200" b="1" dirty="0">
                <a:ea typeface="+mn-lt"/>
                <a:cs typeface="+mn-lt"/>
              </a:rPr>
              <a:t>С чайками гоняясь за Солнцем!</a:t>
            </a:r>
            <a:endParaRPr lang="ru-RU" sz="2200" b="1"/>
          </a:p>
        </p:txBody>
      </p:sp>
      <p:pic>
        <p:nvPicPr>
          <p:cNvPr id="5" name="Рисунок 5" descr="Изображение выглядит как текст, игрушка&#10;&#10;Автоматически созданное описание">
            <a:extLst>
              <a:ext uri="{FF2B5EF4-FFF2-40B4-BE49-F238E27FC236}">
                <a16:creationId xmlns:a16="http://schemas.microsoft.com/office/drawing/2014/main" id="{84CA18C0-F1CB-405A-A7E7-03DA03816272}"/>
              </a:ext>
            </a:extLst>
          </p:cNvPr>
          <p:cNvPicPr>
            <a:picLocks noChangeAspect="1"/>
          </p:cNvPicPr>
          <p:nvPr/>
        </p:nvPicPr>
        <p:blipFill>
          <a:blip r:embed="rId5"/>
          <a:stretch>
            <a:fillRect/>
          </a:stretch>
        </p:blipFill>
        <p:spPr>
          <a:xfrm>
            <a:off x="5706533" y="982131"/>
            <a:ext cx="4893735" cy="4893735"/>
          </a:xfrm>
          <a:prstGeom prst="rect">
            <a:avLst/>
          </a:prstGeom>
          <a:ln w="57150" cmpd="thickThin">
            <a:solidFill>
              <a:srgbClr val="7F7F7F"/>
            </a:solidFill>
            <a:miter lim="800000"/>
          </a:ln>
        </p:spPr>
      </p:pic>
    </p:spTree>
    <p:extLst>
      <p:ext uri="{BB962C8B-B14F-4D97-AF65-F5344CB8AC3E}">
        <p14:creationId xmlns:p14="http://schemas.microsoft.com/office/powerpoint/2010/main" val="1351651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36" name="Picture 35">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7" name="Rectangle 36">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38" name="Picture 37">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9" name="Picture 38">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41" name="Straight Connector 40">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Рисунок 2" descr="Изображение выглядит как небо, внешний, дорога, колоннада&#10;&#10;Автоматически созданное описание">
            <a:extLst>
              <a:ext uri="{FF2B5EF4-FFF2-40B4-BE49-F238E27FC236}">
                <a16:creationId xmlns:a16="http://schemas.microsoft.com/office/drawing/2014/main" id="{B5CEF4B4-A0EC-436C-BBA5-7D51C8D5523F}"/>
              </a:ext>
            </a:extLst>
          </p:cNvPr>
          <p:cNvPicPr>
            <a:picLocks noChangeAspect="1"/>
          </p:cNvPicPr>
          <p:nvPr/>
        </p:nvPicPr>
        <p:blipFill rotWithShape="1">
          <a:blip r:embed="rId4">
            <a:alphaModFix amt="50000"/>
          </a:blip>
          <a:srcRect l="3379" r="4620" b="-1"/>
          <a:stretch/>
        </p:blipFill>
        <p:spPr>
          <a:xfrm>
            <a:off x="20" y="10"/>
            <a:ext cx="12191980" cy="6857990"/>
          </a:xfrm>
          <a:prstGeom prst="rect">
            <a:avLst/>
          </a:prstGeom>
        </p:spPr>
      </p:pic>
      <p:sp>
        <p:nvSpPr>
          <p:cNvPr id="3" name="Заголовок 2">
            <a:extLst>
              <a:ext uri="{FF2B5EF4-FFF2-40B4-BE49-F238E27FC236}">
                <a16:creationId xmlns:a16="http://schemas.microsoft.com/office/drawing/2014/main" id="{C46F0BC7-E544-49F7-9713-011FC3CF3E6E}"/>
              </a:ext>
            </a:extLst>
          </p:cNvPr>
          <p:cNvSpPr>
            <a:spLocks noGrp="1"/>
          </p:cNvSpPr>
          <p:nvPr>
            <p:ph type="title"/>
          </p:nvPr>
        </p:nvSpPr>
        <p:spPr>
          <a:xfrm>
            <a:off x="2692398" y="2651716"/>
            <a:ext cx="6815669" cy="734948"/>
          </a:xfrm>
        </p:spPr>
        <p:txBody>
          <a:bodyPr vert="horz" lIns="91440" tIns="45720" rIns="91440" bIns="45720" rtlCol="0" anchor="b">
            <a:normAutofit fontScale="90000"/>
          </a:bodyPr>
          <a:lstStyle/>
          <a:p>
            <a:r>
              <a:rPr lang="en-US" sz="5400" b="1" dirty="0" err="1">
                <a:solidFill>
                  <a:srgbClr val="FFFFFF"/>
                </a:solidFill>
              </a:rPr>
              <a:t>Площадь</a:t>
            </a:r>
            <a:r>
              <a:rPr lang="en-US" sz="5400" b="1" dirty="0">
                <a:solidFill>
                  <a:srgbClr val="FFFFFF"/>
                </a:solidFill>
              </a:rPr>
              <a:t> </a:t>
            </a:r>
            <a:r>
              <a:rPr lang="en-US" sz="5400" b="1" dirty="0" err="1">
                <a:solidFill>
                  <a:srgbClr val="FFFFFF"/>
                </a:solidFill>
              </a:rPr>
              <a:t>Ленина</a:t>
            </a:r>
            <a:r>
              <a:rPr lang="en-US" sz="5400" b="1" dirty="0">
                <a:solidFill>
                  <a:srgbClr val="FFFFFF"/>
                </a:solidFill>
              </a:rPr>
              <a:t>!</a:t>
            </a:r>
          </a:p>
        </p:txBody>
      </p:sp>
      <p:cxnSp>
        <p:nvCxnSpPr>
          <p:cNvPr id="45" name="Straight Connector 44">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111123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28" name="Picture 27">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9" name="Rectangle 28">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30" name="Picture 29">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1" name="Picture 30">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3" name="Straight Connector 32">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38" name="Picture 37">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9" name="Rectangle 38">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0" name="Picture 39">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1" name="Picture 40">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Заголовок 1">
            <a:extLst>
              <a:ext uri="{FF2B5EF4-FFF2-40B4-BE49-F238E27FC236}">
                <a16:creationId xmlns:a16="http://schemas.microsoft.com/office/drawing/2014/main" id="{873D04B2-2B4A-4B6A-A703-A7094398F406}"/>
              </a:ext>
            </a:extLst>
          </p:cNvPr>
          <p:cNvSpPr>
            <a:spLocks noGrp="1"/>
          </p:cNvSpPr>
          <p:nvPr>
            <p:ph type="title"/>
          </p:nvPr>
        </p:nvSpPr>
        <p:spPr>
          <a:xfrm>
            <a:off x="997528" y="982132"/>
            <a:ext cx="4094017" cy="3966880"/>
          </a:xfrm>
        </p:spPr>
        <p:txBody>
          <a:bodyPr vert="horz" lIns="91440" tIns="45720" rIns="91440" bIns="45720" rtlCol="0" anchor="b">
            <a:normAutofit/>
          </a:bodyPr>
          <a:lstStyle/>
          <a:p>
            <a:pPr>
              <a:lnSpc>
                <a:spcPct val="90000"/>
              </a:lnSpc>
            </a:pPr>
            <a:r>
              <a:rPr lang="en-US" sz="2400" b="1">
                <a:solidFill>
                  <a:srgbClr val="262626"/>
                </a:solidFill>
              </a:rPr>
              <a:t>Родопский</a:t>
            </a:r>
            <a:r>
              <a:rPr lang="en-US" sz="2400">
                <a:solidFill>
                  <a:srgbClr val="262626"/>
                </a:solidFill>
              </a:rPr>
              <a:t> </a:t>
            </a:r>
            <a:r>
              <a:rPr lang="en-US" sz="2400" b="1">
                <a:solidFill>
                  <a:srgbClr val="262626"/>
                </a:solidFill>
              </a:rPr>
              <a:t>бульвар</a:t>
            </a:r>
            <a:r>
              <a:rPr lang="en-US" sz="2400">
                <a:solidFill>
                  <a:srgbClr val="262626"/>
                </a:solidFill>
              </a:rPr>
              <a:t> – одна из старейших парковых зон дагестанской столицы, протяженностью 2 км. Изначально свое название </a:t>
            </a:r>
            <a:r>
              <a:rPr lang="en-US" sz="2400" b="1">
                <a:solidFill>
                  <a:srgbClr val="262626"/>
                </a:solidFill>
              </a:rPr>
              <a:t>бульвар</a:t>
            </a:r>
            <a:r>
              <a:rPr lang="en-US" sz="2400">
                <a:solidFill>
                  <a:srgbClr val="262626"/>
                </a:solidFill>
              </a:rPr>
              <a:t> получил по удивительно красивым горам </a:t>
            </a:r>
            <a:r>
              <a:rPr lang="en-US" sz="2400" b="1">
                <a:solidFill>
                  <a:srgbClr val="262626"/>
                </a:solidFill>
              </a:rPr>
              <a:t>Родопы</a:t>
            </a:r>
            <a:r>
              <a:rPr lang="en-US" sz="2400">
                <a:solidFill>
                  <a:srgbClr val="262626"/>
                </a:solidFill>
              </a:rPr>
              <a:t> Балканского полуострова, в знак дружеских отношений народов Дагестана и Болгарии.</a:t>
            </a:r>
          </a:p>
        </p:txBody>
      </p:sp>
      <p:pic>
        <p:nvPicPr>
          <p:cNvPr id="3" name="Рисунок 3" descr="Изображение выглядит как дерево, внешний, дорога, шоссе&#10;&#10;Автоматически созданное описание">
            <a:extLst>
              <a:ext uri="{FF2B5EF4-FFF2-40B4-BE49-F238E27FC236}">
                <a16:creationId xmlns:a16="http://schemas.microsoft.com/office/drawing/2014/main" id="{8F85B1E6-A7D6-46E8-966C-9DE6A6B46056}"/>
              </a:ext>
            </a:extLst>
          </p:cNvPr>
          <p:cNvPicPr>
            <a:picLocks noChangeAspect="1"/>
          </p:cNvPicPr>
          <p:nvPr/>
        </p:nvPicPr>
        <p:blipFill>
          <a:blip r:embed="rId7"/>
          <a:stretch>
            <a:fillRect/>
          </a:stretch>
        </p:blipFill>
        <p:spPr>
          <a:xfrm>
            <a:off x="5483717" y="1062133"/>
            <a:ext cx="5469466" cy="4594340"/>
          </a:xfrm>
          <a:prstGeom prst="rect">
            <a:avLst/>
          </a:prstGeom>
          <a:ln w="57150" cmpd="thickThin">
            <a:solidFill>
              <a:srgbClr val="7F7F7F"/>
            </a:solidFill>
            <a:miter lim="800000"/>
          </a:ln>
        </p:spPr>
      </p:pic>
    </p:spTree>
    <p:extLst>
      <p:ext uri="{BB962C8B-B14F-4D97-AF65-F5344CB8AC3E}">
        <p14:creationId xmlns:p14="http://schemas.microsoft.com/office/powerpoint/2010/main" val="3993511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28" name="Picture 27">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9" name="Rectangle 28">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30" name="Picture 29">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1" name="Picture 30">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3" name="Straight Connector 32">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B9E560A7-5A94-493D-8EAB-1F7D80CE986E}"/>
              </a:ext>
            </a:extLst>
          </p:cNvPr>
          <p:cNvSpPr>
            <a:spLocks noGrp="1"/>
          </p:cNvSpPr>
          <p:nvPr>
            <p:ph type="title"/>
          </p:nvPr>
        </p:nvSpPr>
        <p:spPr>
          <a:xfrm>
            <a:off x="845437" y="611867"/>
            <a:ext cx="3073940" cy="5834198"/>
          </a:xfrm>
        </p:spPr>
        <p:txBody>
          <a:bodyPr vert="horz" lIns="91440" tIns="45720" rIns="91440" bIns="45720" rtlCol="0" anchor="b">
            <a:noAutofit/>
          </a:bodyPr>
          <a:lstStyle/>
          <a:p>
            <a:pPr>
              <a:lnSpc>
                <a:spcPct val="90000"/>
              </a:lnSpc>
            </a:pPr>
            <a:endParaRPr lang="en-US" sz="1100">
              <a:solidFill>
                <a:srgbClr val="262626"/>
              </a:solidFill>
            </a:endParaRPr>
          </a:p>
          <a:p>
            <a:pPr>
              <a:lnSpc>
                <a:spcPct val="90000"/>
              </a:lnSpc>
            </a:pPr>
            <a:r>
              <a:rPr lang="en-US" sz="1700" b="1" dirty="0" err="1">
                <a:solidFill>
                  <a:srgbClr val="262626"/>
                </a:solidFill>
              </a:rPr>
              <a:t>Памятник</a:t>
            </a:r>
            <a:r>
              <a:rPr lang="en-US" sz="1700" dirty="0">
                <a:solidFill>
                  <a:srgbClr val="262626"/>
                </a:solidFill>
              </a:rPr>
              <a:t> </a:t>
            </a:r>
            <a:r>
              <a:rPr lang="en-US" sz="1700" b="1" dirty="0" err="1">
                <a:solidFill>
                  <a:srgbClr val="262626"/>
                </a:solidFill>
              </a:rPr>
              <a:t>Сулейману</a:t>
            </a:r>
            <a:r>
              <a:rPr lang="en-US" sz="1700" dirty="0">
                <a:solidFill>
                  <a:srgbClr val="262626"/>
                </a:solidFill>
              </a:rPr>
              <a:t> </a:t>
            </a:r>
            <a:r>
              <a:rPr lang="en-US" sz="1700" dirty="0" err="1">
                <a:solidFill>
                  <a:srgbClr val="262626"/>
                </a:solidFill>
              </a:rPr>
              <a:t>Стальскому</a:t>
            </a:r>
            <a:r>
              <a:rPr lang="en-US" sz="1700" dirty="0">
                <a:solidFill>
                  <a:srgbClr val="262626"/>
                </a:solidFill>
              </a:rPr>
              <a:t>. </a:t>
            </a:r>
            <a:r>
              <a:rPr lang="en-US" sz="1700" b="1" dirty="0" err="1">
                <a:solidFill>
                  <a:srgbClr val="262626"/>
                </a:solidFill>
              </a:rPr>
              <a:t>Сулейман</a:t>
            </a:r>
            <a:r>
              <a:rPr lang="en-US" sz="1700" dirty="0">
                <a:solidFill>
                  <a:srgbClr val="262626"/>
                </a:solidFill>
              </a:rPr>
              <a:t> </a:t>
            </a:r>
            <a:r>
              <a:rPr lang="en-US" sz="1700" dirty="0" err="1">
                <a:solidFill>
                  <a:srgbClr val="262626"/>
                </a:solidFill>
              </a:rPr>
              <a:t>Стальский</a:t>
            </a:r>
            <a:r>
              <a:rPr lang="en-US" sz="1700" dirty="0">
                <a:solidFill>
                  <a:srgbClr val="262626"/>
                </a:solidFill>
              </a:rPr>
              <a:t> (</a:t>
            </a:r>
            <a:r>
              <a:rPr lang="en-US" sz="1700" dirty="0" err="1">
                <a:solidFill>
                  <a:srgbClr val="262626"/>
                </a:solidFill>
              </a:rPr>
              <a:t>сын</a:t>
            </a:r>
            <a:r>
              <a:rPr lang="en-US" sz="1700" dirty="0">
                <a:solidFill>
                  <a:srgbClr val="262626"/>
                </a:solidFill>
              </a:rPr>
              <a:t> </a:t>
            </a:r>
            <a:r>
              <a:rPr lang="en-US" sz="1700" dirty="0" err="1">
                <a:solidFill>
                  <a:srgbClr val="262626"/>
                </a:solidFill>
              </a:rPr>
              <a:t>Гасанбега</a:t>
            </a:r>
            <a:r>
              <a:rPr lang="en-US" sz="1700" dirty="0">
                <a:solidFill>
                  <a:srgbClr val="262626"/>
                </a:solidFill>
              </a:rPr>
              <a:t>) — </a:t>
            </a:r>
            <a:r>
              <a:rPr lang="en-US" sz="1700" dirty="0" err="1">
                <a:solidFill>
                  <a:srgbClr val="262626"/>
                </a:solidFill>
              </a:rPr>
              <a:t>лезгинский</a:t>
            </a:r>
            <a:r>
              <a:rPr lang="en-US" sz="1700" dirty="0">
                <a:solidFill>
                  <a:srgbClr val="262626"/>
                </a:solidFill>
              </a:rPr>
              <a:t> </a:t>
            </a:r>
            <a:r>
              <a:rPr lang="en-US" sz="1700" dirty="0" err="1">
                <a:solidFill>
                  <a:srgbClr val="262626"/>
                </a:solidFill>
              </a:rPr>
              <a:t>поэт</a:t>
            </a:r>
            <a:r>
              <a:rPr lang="en-US" sz="1700" dirty="0">
                <a:solidFill>
                  <a:srgbClr val="262626"/>
                </a:solidFill>
              </a:rPr>
              <a:t>, </a:t>
            </a:r>
            <a:r>
              <a:rPr lang="en-US" sz="1700" dirty="0" err="1">
                <a:solidFill>
                  <a:srgbClr val="262626"/>
                </a:solidFill>
              </a:rPr>
              <a:t>один</a:t>
            </a:r>
            <a:r>
              <a:rPr lang="en-US" sz="1700" dirty="0">
                <a:solidFill>
                  <a:srgbClr val="262626"/>
                </a:solidFill>
              </a:rPr>
              <a:t> </a:t>
            </a:r>
            <a:r>
              <a:rPr lang="en-US" sz="1700" dirty="0" err="1">
                <a:solidFill>
                  <a:srgbClr val="262626"/>
                </a:solidFill>
              </a:rPr>
              <a:t>из</a:t>
            </a:r>
            <a:r>
              <a:rPr lang="en-US" sz="1700" dirty="0">
                <a:solidFill>
                  <a:srgbClr val="262626"/>
                </a:solidFill>
              </a:rPr>
              <a:t> </a:t>
            </a:r>
            <a:r>
              <a:rPr lang="en-US" sz="1700" dirty="0" err="1">
                <a:solidFill>
                  <a:srgbClr val="262626"/>
                </a:solidFill>
              </a:rPr>
              <a:t>представителей</a:t>
            </a:r>
            <a:r>
              <a:rPr lang="en-US" sz="1700" dirty="0">
                <a:solidFill>
                  <a:srgbClr val="262626"/>
                </a:solidFill>
              </a:rPr>
              <a:t> </a:t>
            </a:r>
            <a:r>
              <a:rPr lang="en-US" sz="1700" dirty="0" err="1">
                <a:solidFill>
                  <a:srgbClr val="262626"/>
                </a:solidFill>
              </a:rPr>
              <a:t>устной</a:t>
            </a:r>
            <a:r>
              <a:rPr lang="en-US" sz="1700" dirty="0">
                <a:solidFill>
                  <a:srgbClr val="262626"/>
                </a:solidFill>
              </a:rPr>
              <a:t> </a:t>
            </a:r>
            <a:r>
              <a:rPr lang="en-US" sz="1700" dirty="0" err="1">
                <a:solidFill>
                  <a:srgbClr val="262626"/>
                </a:solidFill>
              </a:rPr>
              <a:t>дагестанской</a:t>
            </a:r>
            <a:r>
              <a:rPr lang="en-US" sz="1700" dirty="0">
                <a:solidFill>
                  <a:srgbClr val="262626"/>
                </a:solidFill>
              </a:rPr>
              <a:t> </a:t>
            </a:r>
            <a:r>
              <a:rPr lang="en-US" sz="1700" dirty="0" err="1">
                <a:solidFill>
                  <a:srgbClr val="262626"/>
                </a:solidFill>
              </a:rPr>
              <a:t>поэзии</a:t>
            </a:r>
            <a:r>
              <a:rPr lang="en-US" sz="1700" dirty="0">
                <a:solidFill>
                  <a:srgbClr val="262626"/>
                </a:solidFill>
              </a:rPr>
              <a:t>. </a:t>
            </a:r>
            <a:r>
              <a:rPr lang="en-US" sz="1700" dirty="0" err="1">
                <a:solidFill>
                  <a:srgbClr val="262626"/>
                </a:solidFill>
              </a:rPr>
              <a:t>Литературная</a:t>
            </a:r>
            <a:r>
              <a:rPr lang="en-US" sz="1700" dirty="0">
                <a:solidFill>
                  <a:srgbClr val="262626"/>
                </a:solidFill>
              </a:rPr>
              <a:t> и </a:t>
            </a:r>
            <a:r>
              <a:rPr lang="en-US" sz="1700" dirty="0" err="1">
                <a:solidFill>
                  <a:srgbClr val="262626"/>
                </a:solidFill>
              </a:rPr>
              <a:t>читательская</a:t>
            </a:r>
            <a:r>
              <a:rPr lang="en-US" sz="1700" dirty="0">
                <a:solidFill>
                  <a:srgbClr val="262626"/>
                </a:solidFill>
              </a:rPr>
              <a:t> </a:t>
            </a:r>
            <a:r>
              <a:rPr lang="en-US" sz="1700" dirty="0" err="1">
                <a:solidFill>
                  <a:srgbClr val="262626"/>
                </a:solidFill>
              </a:rPr>
              <a:t>общественность</a:t>
            </a:r>
            <a:r>
              <a:rPr lang="en-US" sz="1700" dirty="0">
                <a:solidFill>
                  <a:srgbClr val="262626"/>
                </a:solidFill>
              </a:rPr>
              <a:t> </a:t>
            </a:r>
            <a:r>
              <a:rPr lang="en-US" sz="1700" dirty="0" err="1">
                <a:solidFill>
                  <a:srgbClr val="262626"/>
                </a:solidFill>
              </a:rPr>
              <a:t>Дагестана</a:t>
            </a:r>
            <a:r>
              <a:rPr lang="en-US" sz="1700" dirty="0">
                <a:solidFill>
                  <a:srgbClr val="262626"/>
                </a:solidFill>
              </a:rPr>
              <a:t> и </a:t>
            </a:r>
            <a:r>
              <a:rPr lang="en-US" sz="1700" dirty="0" err="1">
                <a:solidFill>
                  <a:srgbClr val="262626"/>
                </a:solidFill>
              </a:rPr>
              <a:t>всей</a:t>
            </a:r>
            <a:r>
              <a:rPr lang="en-US" sz="1700" dirty="0">
                <a:solidFill>
                  <a:srgbClr val="262626"/>
                </a:solidFill>
              </a:rPr>
              <a:t> </a:t>
            </a:r>
            <a:r>
              <a:rPr lang="en-US" sz="1700" dirty="0" err="1">
                <a:solidFill>
                  <a:srgbClr val="262626"/>
                </a:solidFill>
              </a:rPr>
              <a:t>страны</a:t>
            </a:r>
            <a:r>
              <a:rPr lang="en-US" sz="1700" dirty="0">
                <a:solidFill>
                  <a:srgbClr val="262626"/>
                </a:solidFill>
              </a:rPr>
              <a:t> </a:t>
            </a:r>
            <a:r>
              <a:rPr lang="en-US" sz="1700" dirty="0" err="1">
                <a:solidFill>
                  <a:srgbClr val="262626"/>
                </a:solidFill>
              </a:rPr>
              <a:t>любовно</a:t>
            </a:r>
            <a:r>
              <a:rPr lang="en-US" sz="1700" dirty="0">
                <a:solidFill>
                  <a:srgbClr val="262626"/>
                </a:solidFill>
              </a:rPr>
              <a:t> </a:t>
            </a:r>
            <a:r>
              <a:rPr lang="en-US" sz="1700" dirty="0" err="1">
                <a:solidFill>
                  <a:srgbClr val="262626"/>
                </a:solidFill>
              </a:rPr>
              <a:t>чтит</a:t>
            </a:r>
            <a:r>
              <a:rPr lang="en-US" sz="1700" dirty="0">
                <a:solidFill>
                  <a:srgbClr val="262626"/>
                </a:solidFill>
              </a:rPr>
              <a:t> </a:t>
            </a:r>
            <a:r>
              <a:rPr lang="en-US" sz="1700" dirty="0" err="1">
                <a:solidFill>
                  <a:srgbClr val="262626"/>
                </a:solidFill>
              </a:rPr>
              <a:t>память</a:t>
            </a:r>
            <a:r>
              <a:rPr lang="en-US" sz="1700" dirty="0">
                <a:solidFill>
                  <a:srgbClr val="262626"/>
                </a:solidFill>
              </a:rPr>
              <a:t> о </a:t>
            </a:r>
            <a:r>
              <a:rPr lang="en-US" sz="1700" dirty="0" err="1">
                <a:solidFill>
                  <a:srgbClr val="262626"/>
                </a:solidFill>
              </a:rPr>
              <a:t>великом</a:t>
            </a:r>
            <a:r>
              <a:rPr lang="en-US" sz="1700" dirty="0">
                <a:solidFill>
                  <a:srgbClr val="262626"/>
                </a:solidFill>
              </a:rPr>
              <a:t> </a:t>
            </a:r>
            <a:r>
              <a:rPr lang="en-US" sz="1700" dirty="0" err="1">
                <a:solidFill>
                  <a:srgbClr val="262626"/>
                </a:solidFill>
              </a:rPr>
              <a:t>ашуге</a:t>
            </a:r>
            <a:r>
              <a:rPr lang="en-US" sz="1700" dirty="0">
                <a:solidFill>
                  <a:srgbClr val="262626"/>
                </a:solidFill>
              </a:rPr>
              <a:t>, </a:t>
            </a:r>
            <a:r>
              <a:rPr lang="en-US" sz="1700" dirty="0" err="1">
                <a:solidFill>
                  <a:srgbClr val="262626"/>
                </a:solidFill>
              </a:rPr>
              <a:t>народном</a:t>
            </a:r>
            <a:r>
              <a:rPr lang="en-US" sz="1700" dirty="0">
                <a:solidFill>
                  <a:srgbClr val="262626"/>
                </a:solidFill>
              </a:rPr>
              <a:t> </a:t>
            </a:r>
            <a:r>
              <a:rPr lang="en-US" sz="1700" dirty="0" err="1">
                <a:solidFill>
                  <a:srgbClr val="262626"/>
                </a:solidFill>
              </a:rPr>
              <a:t>поэте</a:t>
            </a:r>
            <a:r>
              <a:rPr lang="en-US" sz="1700" dirty="0">
                <a:solidFill>
                  <a:srgbClr val="262626"/>
                </a:solidFill>
              </a:rPr>
              <a:t> </a:t>
            </a:r>
            <a:r>
              <a:rPr lang="en-US" sz="1700" dirty="0" err="1">
                <a:solidFill>
                  <a:srgbClr val="262626"/>
                </a:solidFill>
              </a:rPr>
              <a:t>Дагестана</a:t>
            </a:r>
            <a:r>
              <a:rPr lang="en-US" sz="1700" dirty="0">
                <a:solidFill>
                  <a:srgbClr val="262626"/>
                </a:solidFill>
              </a:rPr>
              <a:t> </a:t>
            </a:r>
            <a:r>
              <a:rPr lang="en-US" sz="1700" b="1" dirty="0" err="1">
                <a:solidFill>
                  <a:srgbClr val="262626"/>
                </a:solidFill>
              </a:rPr>
              <a:t>Сулеймане</a:t>
            </a:r>
            <a:r>
              <a:rPr lang="en-US" sz="1700" dirty="0">
                <a:solidFill>
                  <a:srgbClr val="262626"/>
                </a:solidFill>
              </a:rPr>
              <a:t> </a:t>
            </a:r>
            <a:r>
              <a:rPr lang="en-US" sz="1700" dirty="0" err="1">
                <a:solidFill>
                  <a:srgbClr val="262626"/>
                </a:solidFill>
              </a:rPr>
              <a:t>Стальском</a:t>
            </a:r>
            <a:r>
              <a:rPr lang="en-US" sz="1700" dirty="0">
                <a:solidFill>
                  <a:srgbClr val="262626"/>
                </a:solidFill>
              </a:rPr>
              <a:t>. </a:t>
            </a:r>
            <a:r>
              <a:rPr lang="en-US" sz="1700" dirty="0" err="1">
                <a:solidFill>
                  <a:srgbClr val="262626"/>
                </a:solidFill>
              </a:rPr>
              <a:t>Ежегодно</a:t>
            </a:r>
            <a:r>
              <a:rPr lang="en-US" sz="1700" dirty="0">
                <a:solidFill>
                  <a:srgbClr val="262626"/>
                </a:solidFill>
              </a:rPr>
              <a:t> в </a:t>
            </a:r>
            <a:r>
              <a:rPr lang="en-US" sz="1700" b="1" dirty="0" err="1">
                <a:solidFill>
                  <a:srgbClr val="262626"/>
                </a:solidFill>
              </a:rPr>
              <a:t>Махачкале</a:t>
            </a:r>
            <a:r>
              <a:rPr lang="en-US" sz="1700" dirty="0">
                <a:solidFill>
                  <a:srgbClr val="262626"/>
                </a:solidFill>
              </a:rPr>
              <a:t>, в </a:t>
            </a:r>
            <a:r>
              <a:rPr lang="en-US" sz="1700" dirty="0" err="1">
                <a:solidFill>
                  <a:srgbClr val="262626"/>
                </a:solidFill>
              </a:rPr>
              <a:t>день</a:t>
            </a:r>
            <a:r>
              <a:rPr lang="en-US" sz="1700" dirty="0">
                <a:solidFill>
                  <a:srgbClr val="262626"/>
                </a:solidFill>
              </a:rPr>
              <a:t> </a:t>
            </a:r>
            <a:r>
              <a:rPr lang="en-US" sz="1700" dirty="0" err="1">
                <a:solidFill>
                  <a:srgbClr val="262626"/>
                </a:solidFill>
              </a:rPr>
              <a:t>его</a:t>
            </a:r>
            <a:r>
              <a:rPr lang="en-US" sz="1700" dirty="0">
                <a:solidFill>
                  <a:srgbClr val="262626"/>
                </a:solidFill>
              </a:rPr>
              <a:t> </a:t>
            </a:r>
            <a:r>
              <a:rPr lang="en-US" sz="1700" dirty="0" err="1">
                <a:solidFill>
                  <a:srgbClr val="262626"/>
                </a:solidFill>
              </a:rPr>
              <a:t>рождения</a:t>
            </a:r>
            <a:r>
              <a:rPr lang="en-US" sz="1700" dirty="0">
                <a:solidFill>
                  <a:srgbClr val="262626"/>
                </a:solidFill>
              </a:rPr>
              <a:t> 18 </a:t>
            </a:r>
            <a:r>
              <a:rPr lang="en-US" sz="1700" dirty="0" err="1">
                <a:solidFill>
                  <a:srgbClr val="262626"/>
                </a:solidFill>
              </a:rPr>
              <a:t>мая</a:t>
            </a:r>
            <a:r>
              <a:rPr lang="en-US" sz="1700" dirty="0">
                <a:solidFill>
                  <a:srgbClr val="262626"/>
                </a:solidFill>
              </a:rPr>
              <a:t>, в </a:t>
            </a:r>
            <a:r>
              <a:rPr lang="en-US" sz="1700" dirty="0" err="1">
                <a:solidFill>
                  <a:srgbClr val="262626"/>
                </a:solidFill>
              </a:rPr>
              <a:t>сквере</a:t>
            </a:r>
            <a:r>
              <a:rPr lang="en-US" sz="1700" dirty="0">
                <a:solidFill>
                  <a:srgbClr val="262626"/>
                </a:solidFill>
              </a:rPr>
              <a:t> у </a:t>
            </a:r>
            <a:r>
              <a:rPr lang="en-US" sz="1700" dirty="0" err="1">
                <a:solidFill>
                  <a:srgbClr val="262626"/>
                </a:solidFill>
              </a:rPr>
              <a:t>его</a:t>
            </a:r>
            <a:r>
              <a:rPr lang="en-US" sz="1700" dirty="0">
                <a:solidFill>
                  <a:srgbClr val="262626"/>
                </a:solidFill>
              </a:rPr>
              <a:t> </a:t>
            </a:r>
            <a:r>
              <a:rPr lang="en-US" sz="1700" b="1" dirty="0" err="1">
                <a:solidFill>
                  <a:srgbClr val="262626"/>
                </a:solidFill>
              </a:rPr>
              <a:t>памятника</a:t>
            </a:r>
            <a:r>
              <a:rPr lang="en-US" sz="1700" dirty="0">
                <a:solidFill>
                  <a:srgbClr val="262626"/>
                </a:solidFill>
              </a:rPr>
              <a:t> </a:t>
            </a:r>
            <a:r>
              <a:rPr lang="en-US" sz="1700" dirty="0" err="1">
                <a:solidFill>
                  <a:srgbClr val="262626"/>
                </a:solidFill>
              </a:rPr>
              <a:t>проходит</a:t>
            </a:r>
            <a:r>
              <a:rPr lang="en-US" sz="1700" dirty="0">
                <a:solidFill>
                  <a:srgbClr val="262626"/>
                </a:solidFill>
              </a:rPr>
              <a:t> </a:t>
            </a:r>
            <a:r>
              <a:rPr lang="en-US" sz="1700" dirty="0" err="1">
                <a:solidFill>
                  <a:srgbClr val="262626"/>
                </a:solidFill>
              </a:rPr>
              <a:t>традиционный</a:t>
            </a:r>
            <a:r>
              <a:rPr lang="en-US" sz="1700" dirty="0">
                <a:solidFill>
                  <a:srgbClr val="262626"/>
                </a:solidFill>
              </a:rPr>
              <a:t> </a:t>
            </a:r>
            <a:r>
              <a:rPr lang="en-US" sz="1700" dirty="0" err="1">
                <a:solidFill>
                  <a:srgbClr val="262626"/>
                </a:solidFill>
              </a:rPr>
              <a:t>День</a:t>
            </a:r>
            <a:r>
              <a:rPr lang="en-US" sz="1700" dirty="0">
                <a:solidFill>
                  <a:srgbClr val="262626"/>
                </a:solidFill>
              </a:rPr>
              <a:t> </a:t>
            </a:r>
            <a:r>
              <a:rPr lang="en-US" sz="1700" dirty="0" err="1">
                <a:solidFill>
                  <a:srgbClr val="262626"/>
                </a:solidFill>
              </a:rPr>
              <a:t>дагестанской</a:t>
            </a:r>
            <a:r>
              <a:rPr lang="en-US" sz="1700" dirty="0">
                <a:solidFill>
                  <a:srgbClr val="262626"/>
                </a:solidFill>
              </a:rPr>
              <a:t> </a:t>
            </a:r>
            <a:r>
              <a:rPr lang="en-US" sz="1700" dirty="0" err="1">
                <a:solidFill>
                  <a:srgbClr val="262626"/>
                </a:solidFill>
              </a:rPr>
              <a:t>поэзии</a:t>
            </a:r>
            <a:r>
              <a:rPr lang="en-US" sz="1700" dirty="0">
                <a:solidFill>
                  <a:srgbClr val="262626"/>
                </a:solidFill>
              </a:rPr>
              <a:t>. ... </a:t>
            </a:r>
            <a:r>
              <a:rPr lang="en-US" sz="1700" b="1" dirty="0" err="1">
                <a:solidFill>
                  <a:srgbClr val="262626"/>
                </a:solidFill>
              </a:rPr>
              <a:t>Памятник</a:t>
            </a:r>
            <a:r>
              <a:rPr lang="en-US" sz="1700" dirty="0">
                <a:solidFill>
                  <a:srgbClr val="262626"/>
                </a:solidFill>
              </a:rPr>
              <a:t> </a:t>
            </a:r>
            <a:r>
              <a:rPr lang="en-US" sz="1700" dirty="0" err="1">
                <a:solidFill>
                  <a:srgbClr val="262626"/>
                </a:solidFill>
              </a:rPr>
              <a:t>представляет</a:t>
            </a:r>
            <a:r>
              <a:rPr lang="en-US" sz="1700" dirty="0">
                <a:solidFill>
                  <a:srgbClr val="262626"/>
                </a:solidFill>
              </a:rPr>
              <a:t> </a:t>
            </a:r>
            <a:r>
              <a:rPr lang="en-US" sz="1700" dirty="0" err="1">
                <a:solidFill>
                  <a:srgbClr val="262626"/>
                </a:solidFill>
              </a:rPr>
              <a:t>собой</a:t>
            </a:r>
            <a:r>
              <a:rPr lang="en-US" sz="1700" dirty="0">
                <a:solidFill>
                  <a:srgbClr val="262626"/>
                </a:solidFill>
              </a:rPr>
              <a:t> </a:t>
            </a:r>
            <a:r>
              <a:rPr lang="en-US" sz="1700" dirty="0" err="1">
                <a:solidFill>
                  <a:srgbClr val="262626"/>
                </a:solidFill>
              </a:rPr>
              <a:t>бюст</a:t>
            </a:r>
            <a:r>
              <a:rPr lang="en-US" sz="1700" dirty="0">
                <a:solidFill>
                  <a:srgbClr val="262626"/>
                </a:solidFill>
              </a:rPr>
              <a:t> </a:t>
            </a:r>
            <a:r>
              <a:rPr lang="en-US" sz="1700" b="1" dirty="0" err="1">
                <a:solidFill>
                  <a:srgbClr val="262626"/>
                </a:solidFill>
              </a:rPr>
              <a:t>Сулеймана</a:t>
            </a:r>
            <a:r>
              <a:rPr lang="en-US" sz="1700" dirty="0">
                <a:solidFill>
                  <a:srgbClr val="262626"/>
                </a:solidFill>
              </a:rPr>
              <a:t> </a:t>
            </a:r>
            <a:r>
              <a:rPr lang="en-US" sz="1700" dirty="0" err="1">
                <a:solidFill>
                  <a:srgbClr val="262626"/>
                </a:solidFill>
              </a:rPr>
              <a:t>Стальского</a:t>
            </a:r>
            <a:r>
              <a:rPr lang="en-US" sz="1700" dirty="0">
                <a:solidFill>
                  <a:srgbClr val="262626"/>
                </a:solidFill>
              </a:rPr>
              <a:t>, </a:t>
            </a:r>
            <a:r>
              <a:rPr lang="en-US" sz="1700" dirty="0" err="1">
                <a:solidFill>
                  <a:srgbClr val="262626"/>
                </a:solidFill>
              </a:rPr>
              <a:t>установлен</a:t>
            </a:r>
            <a:r>
              <a:rPr lang="en-US" sz="1700" dirty="0">
                <a:solidFill>
                  <a:srgbClr val="262626"/>
                </a:solidFill>
              </a:rPr>
              <a:t> в 1949 </a:t>
            </a:r>
            <a:r>
              <a:rPr lang="en-US" sz="1700" dirty="0" err="1">
                <a:solidFill>
                  <a:srgbClr val="262626"/>
                </a:solidFill>
              </a:rPr>
              <a:t>году</a:t>
            </a:r>
            <a:r>
              <a:rPr lang="en-US" sz="1700" dirty="0">
                <a:solidFill>
                  <a:srgbClr val="262626"/>
                </a:solidFill>
              </a:rPr>
              <a:t> в </a:t>
            </a:r>
            <a:r>
              <a:rPr lang="en-US" sz="1700" b="1" dirty="0" err="1">
                <a:solidFill>
                  <a:srgbClr val="262626"/>
                </a:solidFill>
              </a:rPr>
              <a:t>Махачкале</a:t>
            </a:r>
            <a:r>
              <a:rPr lang="en-US" sz="1700" dirty="0">
                <a:solidFill>
                  <a:srgbClr val="262626"/>
                </a:solidFill>
              </a:rPr>
              <a:t> </a:t>
            </a:r>
            <a:r>
              <a:rPr lang="en-US" sz="1700" dirty="0" err="1">
                <a:solidFill>
                  <a:srgbClr val="262626"/>
                </a:solidFill>
              </a:rPr>
              <a:t>на</a:t>
            </a:r>
            <a:r>
              <a:rPr lang="en-US" sz="1700" dirty="0">
                <a:solidFill>
                  <a:srgbClr val="262626"/>
                </a:solidFill>
              </a:rPr>
              <a:t> </a:t>
            </a:r>
            <a:r>
              <a:rPr lang="en-US" sz="1700" b="1" dirty="0" err="1">
                <a:solidFill>
                  <a:srgbClr val="262626"/>
                </a:solidFill>
              </a:rPr>
              <a:t>Родопском</a:t>
            </a:r>
            <a:r>
              <a:rPr lang="en-US" sz="1700" dirty="0">
                <a:solidFill>
                  <a:srgbClr val="262626"/>
                </a:solidFill>
              </a:rPr>
              <a:t> </a:t>
            </a:r>
            <a:r>
              <a:rPr lang="en-US" sz="1700" b="1" dirty="0" err="1">
                <a:solidFill>
                  <a:srgbClr val="262626"/>
                </a:solidFill>
              </a:rPr>
              <a:t>бульваре</a:t>
            </a:r>
            <a:r>
              <a:rPr lang="en-US" sz="1700" dirty="0">
                <a:solidFill>
                  <a:srgbClr val="262626"/>
                </a:solidFill>
              </a:rPr>
              <a:t> </a:t>
            </a:r>
            <a:r>
              <a:rPr lang="en-US" sz="1400" dirty="0">
                <a:solidFill>
                  <a:srgbClr val="262626"/>
                </a:solidFill>
              </a:rPr>
              <a:t>(</a:t>
            </a:r>
            <a:r>
              <a:rPr lang="en-US" sz="1400" dirty="0" err="1">
                <a:solidFill>
                  <a:srgbClr val="262626"/>
                </a:solidFill>
              </a:rPr>
              <a:t>сквер</a:t>
            </a:r>
            <a:r>
              <a:rPr lang="en-US" sz="1400" dirty="0">
                <a:solidFill>
                  <a:srgbClr val="262626"/>
                </a:solidFill>
              </a:rPr>
              <a:t> С. </a:t>
            </a:r>
            <a:r>
              <a:rPr lang="en-US" sz="1400" dirty="0" err="1">
                <a:solidFill>
                  <a:srgbClr val="262626"/>
                </a:solidFill>
              </a:rPr>
              <a:t>Стальского</a:t>
            </a:r>
            <a:r>
              <a:rPr lang="en-US" sz="1400" dirty="0">
                <a:solidFill>
                  <a:srgbClr val="262626"/>
                </a:solidFill>
              </a:rPr>
              <a:t>). </a:t>
            </a:r>
            <a:r>
              <a:rPr lang="en-US" sz="1400" dirty="0" err="1">
                <a:solidFill>
                  <a:srgbClr val="262626"/>
                </a:solidFill>
              </a:rPr>
              <a:t>Скульптор</a:t>
            </a:r>
            <a:r>
              <a:rPr lang="en-US" sz="1400" dirty="0">
                <a:solidFill>
                  <a:srgbClr val="262626"/>
                </a:solidFill>
              </a:rPr>
              <a:t> Х.Н. </a:t>
            </a:r>
            <a:r>
              <a:rPr lang="en-US" sz="1400" dirty="0" err="1">
                <a:solidFill>
                  <a:srgbClr val="262626"/>
                </a:solidFill>
              </a:rPr>
              <a:t>Аскар-Сарыджа</a:t>
            </a:r>
            <a:r>
              <a:rPr lang="en-US" sz="1400" dirty="0">
                <a:solidFill>
                  <a:srgbClr val="262626"/>
                </a:solidFill>
              </a:rPr>
              <a:t>, </a:t>
            </a:r>
            <a:r>
              <a:rPr lang="en-US" sz="1400" dirty="0" err="1">
                <a:solidFill>
                  <a:srgbClr val="262626"/>
                </a:solidFill>
              </a:rPr>
              <a:t>архитектор</a:t>
            </a:r>
            <a:r>
              <a:rPr lang="en-US" sz="1400" dirty="0">
                <a:solidFill>
                  <a:srgbClr val="262626"/>
                </a:solidFill>
              </a:rPr>
              <a:t> А.М. </a:t>
            </a:r>
            <a:r>
              <a:rPr lang="en-US" sz="1400" dirty="0" err="1">
                <a:solidFill>
                  <a:srgbClr val="262626"/>
                </a:solidFill>
              </a:rPr>
              <a:t>Алхазов</a:t>
            </a:r>
            <a:endParaRPr lang="en-US" sz="1400"/>
          </a:p>
        </p:txBody>
      </p:sp>
      <p:sp useBgFill="1">
        <p:nvSpPr>
          <p:cNvPr id="41" name="Rectangle 40">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Рисунок 3" descr="Изображение выглядит как дерево, внешний, небо, здание&#10;&#10;Автоматически созданное описание">
            <a:extLst>
              <a:ext uri="{FF2B5EF4-FFF2-40B4-BE49-F238E27FC236}">
                <a16:creationId xmlns:a16="http://schemas.microsoft.com/office/drawing/2014/main" id="{40DF8360-479F-4476-AAFC-34D71FBD813E}"/>
              </a:ext>
            </a:extLst>
          </p:cNvPr>
          <p:cNvPicPr>
            <a:picLocks noChangeAspect="1"/>
          </p:cNvPicPr>
          <p:nvPr/>
        </p:nvPicPr>
        <p:blipFill>
          <a:blip r:embed="rId5"/>
          <a:stretch>
            <a:fillRect/>
          </a:stretch>
        </p:blipFill>
        <p:spPr>
          <a:xfrm>
            <a:off x="5435910" y="1368255"/>
            <a:ext cx="6098041" cy="4070442"/>
          </a:xfrm>
          <a:prstGeom prst="rect">
            <a:avLst/>
          </a:prstGeom>
        </p:spPr>
      </p:pic>
    </p:spTree>
    <p:extLst>
      <p:ext uri="{BB962C8B-B14F-4D97-AF65-F5344CB8AC3E}">
        <p14:creationId xmlns:p14="http://schemas.microsoft.com/office/powerpoint/2010/main" val="2433645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19" name="Picture 18">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Заголовок 1">
            <a:extLst>
              <a:ext uri="{FF2B5EF4-FFF2-40B4-BE49-F238E27FC236}">
                <a16:creationId xmlns:a16="http://schemas.microsoft.com/office/drawing/2014/main" id="{DE48F580-2D2A-4DA5-9372-8236FCA5F2A7}"/>
              </a:ext>
            </a:extLst>
          </p:cNvPr>
          <p:cNvSpPr>
            <a:spLocks noGrp="1"/>
          </p:cNvSpPr>
          <p:nvPr>
            <p:ph type="title"/>
          </p:nvPr>
        </p:nvSpPr>
        <p:spPr>
          <a:xfrm>
            <a:off x="839552" y="824157"/>
            <a:ext cx="4094017" cy="5230683"/>
          </a:xfrm>
        </p:spPr>
        <p:txBody>
          <a:bodyPr vert="horz" lIns="91440" tIns="45720" rIns="91440" bIns="45720" rtlCol="0" anchor="b">
            <a:noAutofit/>
          </a:bodyPr>
          <a:lstStyle/>
          <a:p>
            <a:endParaRPr lang="en-US" sz="1800">
              <a:solidFill>
                <a:srgbClr val="262626"/>
              </a:solidFill>
            </a:endParaRPr>
          </a:p>
          <a:p>
            <a:r>
              <a:rPr lang="ru-RU" sz="1800" b="1" dirty="0">
                <a:latin typeface="Times New Roman"/>
                <a:ea typeface="+mj-lt"/>
                <a:cs typeface="Times New Roman"/>
              </a:rPr>
              <a:t>Аварский</a:t>
            </a:r>
            <a:r>
              <a:rPr lang="ru-RU" sz="1800" dirty="0">
                <a:latin typeface="Times New Roman"/>
                <a:ea typeface="+mj-lt"/>
                <a:cs typeface="Times New Roman"/>
              </a:rPr>
              <a:t> музыкально-драматический </a:t>
            </a:r>
            <a:r>
              <a:rPr lang="ru-RU" sz="1800" b="1" dirty="0">
                <a:latin typeface="Times New Roman"/>
                <a:ea typeface="+mj-lt"/>
                <a:cs typeface="Times New Roman"/>
              </a:rPr>
              <a:t>театр</a:t>
            </a:r>
            <a:r>
              <a:rPr lang="ru-RU" sz="1800" dirty="0">
                <a:latin typeface="Times New Roman"/>
                <a:ea typeface="+mj-lt"/>
                <a:cs typeface="Times New Roman"/>
              </a:rPr>
              <a:t> был основан в 1935 г. в селении Хунзах Хунзахского района Дагестанской АССР, но своеобразным творческим фундаментом в создании профессионального </a:t>
            </a:r>
            <a:r>
              <a:rPr lang="ru-RU" sz="1800" b="1" dirty="0">
                <a:latin typeface="Times New Roman"/>
                <a:ea typeface="+mj-lt"/>
                <a:cs typeface="Times New Roman"/>
              </a:rPr>
              <a:t>театра</a:t>
            </a:r>
            <a:r>
              <a:rPr lang="ru-RU" sz="1800" dirty="0">
                <a:latin typeface="Times New Roman"/>
                <a:ea typeface="+mj-lt"/>
                <a:cs typeface="Times New Roman"/>
              </a:rPr>
              <a:t> можно считать кружок художественной самодеятельности, который в послереволюционные годы начал свою деятельность при Хунзахском военном гарнизоне.</a:t>
            </a:r>
            <a:br>
              <a:rPr lang="ru-RU" sz="1800" dirty="0">
                <a:latin typeface="Times New Roman"/>
                <a:ea typeface="+mj-lt"/>
                <a:cs typeface="Times New Roman"/>
              </a:rPr>
            </a:br>
            <a:r>
              <a:rPr lang="ru-RU" sz="1800" dirty="0">
                <a:latin typeface="Times New Roman"/>
                <a:ea typeface="+mj-lt"/>
                <a:cs typeface="+mj-lt"/>
              </a:rPr>
              <a:t>В 1968 году </a:t>
            </a:r>
            <a:r>
              <a:rPr lang="ru-RU" sz="1800" b="1" dirty="0">
                <a:latin typeface="Times New Roman"/>
                <a:ea typeface="+mj-lt"/>
                <a:cs typeface="+mj-lt"/>
              </a:rPr>
              <a:t>театр</a:t>
            </a:r>
            <a:r>
              <a:rPr lang="ru-RU" sz="1800" dirty="0">
                <a:latin typeface="Times New Roman"/>
                <a:ea typeface="+mj-lt"/>
                <a:cs typeface="+mj-lt"/>
              </a:rPr>
              <a:t> переехал в новое здание в столице республики г. </a:t>
            </a:r>
            <a:r>
              <a:rPr lang="ru-RU" sz="1800" b="1" dirty="0">
                <a:latin typeface="Times New Roman"/>
                <a:ea typeface="+mj-lt"/>
                <a:cs typeface="+mj-lt"/>
              </a:rPr>
              <a:t>Махачкала</a:t>
            </a:r>
            <a:r>
              <a:rPr lang="ru-RU" sz="1800" dirty="0">
                <a:latin typeface="Times New Roman"/>
                <a:ea typeface="+mj-lt"/>
                <a:cs typeface="+mj-lt"/>
              </a:rPr>
              <a:t>. На истоках творческого становления. Первыми основателями и режиссерами </a:t>
            </a:r>
            <a:r>
              <a:rPr lang="ru-RU" sz="1800" b="1" dirty="0">
                <a:latin typeface="Times New Roman"/>
                <a:ea typeface="+mj-lt"/>
                <a:cs typeface="+mj-lt"/>
              </a:rPr>
              <a:t>театра</a:t>
            </a:r>
            <a:r>
              <a:rPr lang="ru-RU" sz="1800" dirty="0">
                <a:latin typeface="Times New Roman"/>
                <a:ea typeface="+mj-lt"/>
                <a:cs typeface="+mj-lt"/>
              </a:rPr>
              <a:t> были А.М. </a:t>
            </a:r>
            <a:r>
              <a:rPr lang="ru-RU" sz="1800" dirty="0" err="1">
                <a:latin typeface="Times New Roman"/>
                <a:ea typeface="+mj-lt"/>
                <a:cs typeface="+mj-lt"/>
              </a:rPr>
              <a:t>Магаев</a:t>
            </a:r>
            <a:r>
              <a:rPr lang="ru-RU" sz="1800" dirty="0">
                <a:latin typeface="Times New Roman"/>
                <a:ea typeface="+mj-lt"/>
                <a:cs typeface="+mj-lt"/>
              </a:rPr>
              <a:t>, П. </a:t>
            </a:r>
            <a:r>
              <a:rPr lang="ru-RU" sz="1800" dirty="0" err="1">
                <a:latin typeface="Times New Roman"/>
                <a:ea typeface="+mj-lt"/>
                <a:cs typeface="+mj-lt"/>
              </a:rPr>
              <a:t>Шияновский</a:t>
            </a:r>
            <a:r>
              <a:rPr lang="ru-RU" sz="1800" dirty="0">
                <a:latin typeface="Times New Roman"/>
                <a:ea typeface="+mj-lt"/>
                <a:cs typeface="+mj-lt"/>
              </a:rPr>
              <a:t>, А. Артемьев. </a:t>
            </a:r>
            <a:endParaRPr lang="ru-RU" sz="1800" dirty="0">
              <a:latin typeface="Times New Roman"/>
              <a:cs typeface="Times New Roman"/>
            </a:endParaRPr>
          </a:p>
        </p:txBody>
      </p:sp>
      <p:pic>
        <p:nvPicPr>
          <p:cNvPr id="3" name="Рисунок 3" descr="Изображение выглядит как текст, здание, внешний&#10;&#10;Автоматически созданное описание">
            <a:extLst>
              <a:ext uri="{FF2B5EF4-FFF2-40B4-BE49-F238E27FC236}">
                <a16:creationId xmlns:a16="http://schemas.microsoft.com/office/drawing/2014/main" id="{40C0DFFF-4D6E-45B4-97DA-52A5A0604406}"/>
              </a:ext>
            </a:extLst>
          </p:cNvPr>
          <p:cNvPicPr>
            <a:picLocks noChangeAspect="1"/>
          </p:cNvPicPr>
          <p:nvPr/>
        </p:nvPicPr>
        <p:blipFill>
          <a:blip r:embed="rId7"/>
          <a:stretch>
            <a:fillRect/>
          </a:stretch>
        </p:blipFill>
        <p:spPr>
          <a:xfrm>
            <a:off x="5418668" y="2000101"/>
            <a:ext cx="5469466" cy="2857795"/>
          </a:xfrm>
          <a:prstGeom prst="rect">
            <a:avLst/>
          </a:prstGeom>
          <a:ln w="57150" cmpd="thickThin">
            <a:solidFill>
              <a:srgbClr val="7F7F7F"/>
            </a:solidFill>
            <a:miter lim="800000"/>
          </a:ln>
        </p:spPr>
      </p:pic>
    </p:spTree>
    <p:extLst>
      <p:ext uri="{BB962C8B-B14F-4D97-AF65-F5344CB8AC3E}">
        <p14:creationId xmlns:p14="http://schemas.microsoft.com/office/powerpoint/2010/main" val="2189785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19" name="Picture 18">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Заголовок 1">
            <a:extLst>
              <a:ext uri="{FF2B5EF4-FFF2-40B4-BE49-F238E27FC236}">
                <a16:creationId xmlns:a16="http://schemas.microsoft.com/office/drawing/2014/main" id="{40C7E3AE-69A4-42EF-9AF2-EBF38C1418C3}"/>
              </a:ext>
            </a:extLst>
          </p:cNvPr>
          <p:cNvSpPr>
            <a:spLocks noGrp="1"/>
          </p:cNvSpPr>
          <p:nvPr>
            <p:ph type="title"/>
          </p:nvPr>
        </p:nvSpPr>
        <p:spPr>
          <a:xfrm>
            <a:off x="997528" y="786986"/>
            <a:ext cx="4094017" cy="4775342"/>
          </a:xfrm>
        </p:spPr>
        <p:txBody>
          <a:bodyPr vert="horz" lIns="91440" tIns="45720" rIns="91440" bIns="45720" rtlCol="0" anchor="b">
            <a:noAutofit/>
          </a:bodyPr>
          <a:lstStyle/>
          <a:p>
            <a:pPr>
              <a:lnSpc>
                <a:spcPct val="90000"/>
              </a:lnSpc>
            </a:pPr>
            <a:r>
              <a:rPr lang="en-US" sz="2000" dirty="0" err="1">
                <a:solidFill>
                  <a:srgbClr val="262626"/>
                </a:solidFill>
              </a:rPr>
              <a:t>Республиканский</a:t>
            </a:r>
            <a:r>
              <a:rPr lang="en-US" sz="2000" dirty="0">
                <a:solidFill>
                  <a:srgbClr val="262626"/>
                </a:solidFill>
              </a:rPr>
              <a:t> </a:t>
            </a:r>
            <a:r>
              <a:rPr lang="en-US" sz="2000" b="1" dirty="0" err="1">
                <a:solidFill>
                  <a:srgbClr val="262626"/>
                </a:solidFill>
              </a:rPr>
              <a:t>Русский</a:t>
            </a:r>
            <a:r>
              <a:rPr lang="en-US" sz="2000" dirty="0">
                <a:solidFill>
                  <a:srgbClr val="262626"/>
                </a:solidFill>
              </a:rPr>
              <a:t> </a:t>
            </a:r>
            <a:br>
              <a:rPr lang="en-US" sz="2000" dirty="0">
                <a:solidFill>
                  <a:srgbClr val="262626"/>
                </a:solidFill>
              </a:rPr>
            </a:br>
            <a:r>
              <a:rPr lang="en-US" sz="2000" dirty="0" err="1">
                <a:solidFill>
                  <a:srgbClr val="262626"/>
                </a:solidFill>
              </a:rPr>
              <a:t>драматический</a:t>
            </a:r>
            <a:r>
              <a:rPr lang="en-US" sz="2000" dirty="0">
                <a:solidFill>
                  <a:srgbClr val="262626"/>
                </a:solidFill>
              </a:rPr>
              <a:t> </a:t>
            </a:r>
            <a:br>
              <a:rPr lang="en-US" sz="2000" dirty="0"/>
            </a:br>
            <a:r>
              <a:rPr lang="en-US" sz="2000" b="1" dirty="0" err="1">
                <a:solidFill>
                  <a:srgbClr val="262626"/>
                </a:solidFill>
              </a:rPr>
              <a:t>театр</a:t>
            </a:r>
            <a:r>
              <a:rPr lang="en-US" sz="2000" dirty="0">
                <a:solidFill>
                  <a:srgbClr val="262626"/>
                </a:solidFill>
              </a:rPr>
              <a:t> </a:t>
            </a:r>
            <a:r>
              <a:rPr lang="en-US" sz="2000" dirty="0" err="1">
                <a:solidFill>
                  <a:srgbClr val="262626"/>
                </a:solidFill>
              </a:rPr>
              <a:t>им</a:t>
            </a:r>
            <a:r>
              <a:rPr lang="en-US" sz="2000" dirty="0">
                <a:solidFill>
                  <a:srgbClr val="262626"/>
                </a:solidFill>
              </a:rPr>
              <a:t>. </a:t>
            </a:r>
            <a:r>
              <a:rPr lang="en-US" sz="2000" dirty="0" err="1">
                <a:solidFill>
                  <a:srgbClr val="262626"/>
                </a:solidFill>
              </a:rPr>
              <a:t>М.Горького</a:t>
            </a:r>
            <a:r>
              <a:rPr lang="en-US" sz="2000" dirty="0">
                <a:solidFill>
                  <a:srgbClr val="262626"/>
                </a:solidFill>
              </a:rPr>
              <a:t> – </a:t>
            </a:r>
            <a:r>
              <a:rPr lang="en-US" sz="2000" dirty="0" err="1">
                <a:solidFill>
                  <a:srgbClr val="262626"/>
                </a:solidFill>
              </a:rPr>
              <a:t>первый</a:t>
            </a:r>
            <a:r>
              <a:rPr lang="en-US" sz="2000" dirty="0">
                <a:solidFill>
                  <a:srgbClr val="262626"/>
                </a:solidFill>
              </a:rPr>
              <a:t> </a:t>
            </a:r>
            <a:r>
              <a:rPr lang="en-US" sz="2000" dirty="0" err="1">
                <a:solidFill>
                  <a:srgbClr val="262626"/>
                </a:solidFill>
              </a:rPr>
              <a:t>профессиональный</a:t>
            </a:r>
            <a:r>
              <a:rPr lang="en-US" sz="2000" dirty="0">
                <a:solidFill>
                  <a:srgbClr val="262626"/>
                </a:solidFill>
              </a:rPr>
              <a:t> </a:t>
            </a:r>
            <a:r>
              <a:rPr lang="en-US" sz="2000" b="1" dirty="0" err="1">
                <a:solidFill>
                  <a:srgbClr val="262626"/>
                </a:solidFill>
              </a:rPr>
              <a:t>театр</a:t>
            </a:r>
            <a:r>
              <a:rPr lang="en-US" sz="2000" dirty="0">
                <a:solidFill>
                  <a:srgbClr val="262626"/>
                </a:solidFill>
              </a:rPr>
              <a:t> </a:t>
            </a:r>
            <a:r>
              <a:rPr lang="en-US" sz="2000" dirty="0" err="1">
                <a:solidFill>
                  <a:srgbClr val="262626"/>
                </a:solidFill>
              </a:rPr>
              <a:t>республики</a:t>
            </a:r>
            <a:r>
              <a:rPr lang="en-US" sz="2000" dirty="0">
                <a:solidFill>
                  <a:srgbClr val="262626"/>
                </a:solidFill>
              </a:rPr>
              <a:t>. </a:t>
            </a:r>
            <a:r>
              <a:rPr lang="en-US" sz="2000" dirty="0" err="1">
                <a:solidFill>
                  <a:srgbClr val="262626"/>
                </a:solidFill>
              </a:rPr>
              <a:t>Этот</a:t>
            </a:r>
            <a:r>
              <a:rPr lang="en-US" sz="2000" dirty="0">
                <a:solidFill>
                  <a:srgbClr val="262626"/>
                </a:solidFill>
              </a:rPr>
              <a:t> </a:t>
            </a:r>
            <a:r>
              <a:rPr lang="en-US" sz="2000" b="1" dirty="0" err="1">
                <a:solidFill>
                  <a:srgbClr val="262626"/>
                </a:solidFill>
              </a:rPr>
              <a:t>театр</a:t>
            </a:r>
            <a:r>
              <a:rPr lang="en-US" sz="2000" dirty="0">
                <a:solidFill>
                  <a:srgbClr val="262626"/>
                </a:solidFill>
              </a:rPr>
              <a:t> </a:t>
            </a:r>
            <a:r>
              <a:rPr lang="en-US" sz="2000" dirty="0" err="1">
                <a:solidFill>
                  <a:srgbClr val="262626"/>
                </a:solidFill>
              </a:rPr>
              <a:t>был</a:t>
            </a:r>
            <a:r>
              <a:rPr lang="en-US" sz="2000" dirty="0">
                <a:solidFill>
                  <a:srgbClr val="262626"/>
                </a:solidFill>
              </a:rPr>
              <a:t> </a:t>
            </a:r>
            <a:r>
              <a:rPr lang="en-US" sz="2000" dirty="0" err="1">
                <a:solidFill>
                  <a:srgbClr val="262626"/>
                </a:solidFill>
              </a:rPr>
              <a:t>открыт</a:t>
            </a:r>
            <a:r>
              <a:rPr lang="en-US" sz="2000" dirty="0">
                <a:solidFill>
                  <a:srgbClr val="262626"/>
                </a:solidFill>
              </a:rPr>
              <a:t> в </a:t>
            </a:r>
            <a:r>
              <a:rPr lang="en-US" sz="2000" dirty="0" err="1">
                <a:solidFill>
                  <a:srgbClr val="262626"/>
                </a:solidFill>
              </a:rPr>
              <a:t>октябре</a:t>
            </a:r>
            <a:r>
              <a:rPr lang="en-US" sz="2000" dirty="0">
                <a:solidFill>
                  <a:srgbClr val="262626"/>
                </a:solidFill>
              </a:rPr>
              <a:t> 1925 </a:t>
            </a:r>
            <a:r>
              <a:rPr lang="en-US" sz="2000" dirty="0" err="1">
                <a:solidFill>
                  <a:srgbClr val="262626"/>
                </a:solidFill>
              </a:rPr>
              <a:t>года</a:t>
            </a:r>
            <a:r>
              <a:rPr lang="en-US" sz="2000" dirty="0">
                <a:solidFill>
                  <a:srgbClr val="262626"/>
                </a:solidFill>
              </a:rPr>
              <a:t> </a:t>
            </a:r>
            <a:r>
              <a:rPr lang="en-US" sz="2000" dirty="0" err="1">
                <a:solidFill>
                  <a:srgbClr val="262626"/>
                </a:solidFill>
              </a:rPr>
              <a:t>по</a:t>
            </a:r>
            <a:r>
              <a:rPr lang="en-US" sz="2000" dirty="0">
                <a:solidFill>
                  <a:srgbClr val="262626"/>
                </a:solidFill>
              </a:rPr>
              <a:t> </a:t>
            </a:r>
            <a:r>
              <a:rPr lang="en-US" sz="2000" dirty="0" err="1">
                <a:solidFill>
                  <a:srgbClr val="262626"/>
                </a:solidFill>
              </a:rPr>
              <a:t>решению</a:t>
            </a:r>
            <a:r>
              <a:rPr lang="en-US" sz="2000" dirty="0">
                <a:solidFill>
                  <a:srgbClr val="262626"/>
                </a:solidFill>
              </a:rPr>
              <a:t> </a:t>
            </a:r>
            <a:r>
              <a:rPr lang="en-US" sz="2000" dirty="0" err="1">
                <a:solidFill>
                  <a:srgbClr val="262626"/>
                </a:solidFill>
              </a:rPr>
              <a:t>Наркомпроса</a:t>
            </a:r>
            <a:r>
              <a:rPr lang="en-US" sz="2000" dirty="0">
                <a:solidFill>
                  <a:srgbClr val="262626"/>
                </a:solidFill>
              </a:rPr>
              <a:t> </a:t>
            </a:r>
            <a:r>
              <a:rPr lang="en-US" sz="2000" dirty="0" err="1">
                <a:solidFill>
                  <a:srgbClr val="262626"/>
                </a:solidFill>
              </a:rPr>
              <a:t>Дагестана</a:t>
            </a:r>
            <a:r>
              <a:rPr lang="en-US" sz="2000" dirty="0">
                <a:solidFill>
                  <a:srgbClr val="262626"/>
                </a:solidFill>
              </a:rPr>
              <a:t>. ... </a:t>
            </a:r>
            <a:r>
              <a:rPr lang="en-US" sz="2000" dirty="0" err="1">
                <a:solidFill>
                  <a:srgbClr val="262626"/>
                </a:solidFill>
              </a:rPr>
              <a:t>По</a:t>
            </a:r>
            <a:r>
              <a:rPr lang="en-US" sz="2000" dirty="0">
                <a:solidFill>
                  <a:srgbClr val="262626"/>
                </a:solidFill>
              </a:rPr>
              <a:t> </a:t>
            </a:r>
            <a:r>
              <a:rPr lang="en-US" sz="2000" dirty="0" err="1">
                <a:solidFill>
                  <a:srgbClr val="262626"/>
                </a:solidFill>
              </a:rPr>
              <a:t>инициативе</a:t>
            </a:r>
            <a:r>
              <a:rPr lang="en-US" sz="2000" dirty="0">
                <a:solidFill>
                  <a:srgbClr val="262626"/>
                </a:solidFill>
              </a:rPr>
              <a:t> и </a:t>
            </a:r>
            <a:r>
              <a:rPr lang="en-US" sz="2000" dirty="0" err="1">
                <a:solidFill>
                  <a:srgbClr val="262626"/>
                </a:solidFill>
              </a:rPr>
              <a:t>непосредственном</a:t>
            </a:r>
            <a:r>
              <a:rPr lang="en-US" sz="2000" dirty="0">
                <a:solidFill>
                  <a:srgbClr val="262626"/>
                </a:solidFill>
              </a:rPr>
              <a:t> </a:t>
            </a:r>
            <a:r>
              <a:rPr lang="en-US" sz="2000" dirty="0" err="1">
                <a:solidFill>
                  <a:srgbClr val="262626"/>
                </a:solidFill>
              </a:rPr>
              <a:t>участие</a:t>
            </a:r>
            <a:r>
              <a:rPr lang="en-US" sz="2000" dirty="0">
                <a:solidFill>
                  <a:srgbClr val="262626"/>
                </a:solidFill>
              </a:rPr>
              <a:t> </a:t>
            </a:r>
            <a:r>
              <a:rPr lang="en-US" sz="2000" dirty="0" err="1">
                <a:solidFill>
                  <a:srgbClr val="262626"/>
                </a:solidFill>
              </a:rPr>
              <a:t>художественного</a:t>
            </a:r>
            <a:r>
              <a:rPr lang="en-US" sz="2000" dirty="0">
                <a:solidFill>
                  <a:srgbClr val="262626"/>
                </a:solidFill>
              </a:rPr>
              <a:t> </a:t>
            </a:r>
            <a:r>
              <a:rPr lang="en-US" sz="2000" dirty="0" err="1">
                <a:solidFill>
                  <a:srgbClr val="262626"/>
                </a:solidFill>
              </a:rPr>
              <a:t>руководителя</a:t>
            </a:r>
            <a:r>
              <a:rPr lang="en-US" sz="2000" dirty="0">
                <a:solidFill>
                  <a:srgbClr val="262626"/>
                </a:solidFill>
              </a:rPr>
              <a:t> </a:t>
            </a:r>
            <a:r>
              <a:rPr lang="en-US" sz="2000" b="1" dirty="0" err="1">
                <a:solidFill>
                  <a:srgbClr val="262626"/>
                </a:solidFill>
              </a:rPr>
              <a:t>театра</a:t>
            </a:r>
            <a:r>
              <a:rPr lang="en-US" sz="2000" dirty="0">
                <a:solidFill>
                  <a:srgbClr val="262626"/>
                </a:solidFill>
              </a:rPr>
              <a:t> С. </a:t>
            </a:r>
            <a:r>
              <a:rPr lang="en-US" sz="2000" dirty="0" err="1">
                <a:solidFill>
                  <a:srgbClr val="262626"/>
                </a:solidFill>
              </a:rPr>
              <a:t>Тулпарова</a:t>
            </a:r>
            <a:r>
              <a:rPr lang="en-US" sz="2000" dirty="0">
                <a:solidFill>
                  <a:srgbClr val="262626"/>
                </a:solidFill>
              </a:rPr>
              <a:t> </a:t>
            </a:r>
            <a:r>
              <a:rPr lang="en-US" sz="2000" b="1" dirty="0">
                <a:solidFill>
                  <a:srgbClr val="262626"/>
                </a:solidFill>
              </a:rPr>
              <a:t>в</a:t>
            </a:r>
            <a:r>
              <a:rPr lang="en-US" sz="2000" dirty="0">
                <a:solidFill>
                  <a:srgbClr val="262626"/>
                </a:solidFill>
              </a:rPr>
              <a:t> </a:t>
            </a:r>
            <a:r>
              <a:rPr lang="en-US" sz="2000" b="1" dirty="0" err="1">
                <a:solidFill>
                  <a:srgbClr val="262626"/>
                </a:solidFill>
              </a:rPr>
              <a:t>Махачкале</a:t>
            </a:r>
            <a:r>
              <a:rPr lang="en-US" sz="2000" dirty="0">
                <a:solidFill>
                  <a:srgbClr val="262626"/>
                </a:solidFill>
              </a:rPr>
              <a:t> с 2007 </a:t>
            </a:r>
            <a:r>
              <a:rPr lang="en-US" sz="2000" dirty="0" err="1">
                <a:solidFill>
                  <a:srgbClr val="262626"/>
                </a:solidFill>
              </a:rPr>
              <a:t>года</a:t>
            </a:r>
            <a:r>
              <a:rPr lang="en-US" sz="2000" dirty="0">
                <a:solidFill>
                  <a:srgbClr val="262626"/>
                </a:solidFill>
              </a:rPr>
              <a:t> </a:t>
            </a:r>
            <a:r>
              <a:rPr lang="en-US" sz="2000" dirty="0" err="1">
                <a:solidFill>
                  <a:srgbClr val="262626"/>
                </a:solidFill>
              </a:rPr>
              <a:t>проводится</a:t>
            </a:r>
            <a:r>
              <a:rPr lang="en-US" sz="2000" dirty="0">
                <a:solidFill>
                  <a:srgbClr val="262626"/>
                </a:solidFill>
              </a:rPr>
              <a:t> </a:t>
            </a:r>
            <a:r>
              <a:rPr lang="en-US" sz="2000" dirty="0" err="1">
                <a:solidFill>
                  <a:srgbClr val="262626"/>
                </a:solidFill>
              </a:rPr>
              <a:t>Международный</a:t>
            </a:r>
            <a:r>
              <a:rPr lang="en-US" sz="2000" dirty="0">
                <a:solidFill>
                  <a:srgbClr val="262626"/>
                </a:solidFill>
              </a:rPr>
              <a:t> </a:t>
            </a:r>
            <a:r>
              <a:rPr lang="en-US" sz="2000" dirty="0" err="1">
                <a:solidFill>
                  <a:srgbClr val="262626"/>
                </a:solidFill>
              </a:rPr>
              <a:t>фестиваль</a:t>
            </a:r>
            <a:r>
              <a:rPr lang="en-US" sz="2000" dirty="0">
                <a:solidFill>
                  <a:srgbClr val="262626"/>
                </a:solidFill>
              </a:rPr>
              <a:t> </a:t>
            </a:r>
            <a:r>
              <a:rPr lang="en-US" sz="2000" b="1" dirty="0" err="1">
                <a:solidFill>
                  <a:srgbClr val="262626"/>
                </a:solidFill>
              </a:rPr>
              <a:t>русских</a:t>
            </a:r>
            <a:r>
              <a:rPr lang="en-US" sz="2000" dirty="0">
                <a:solidFill>
                  <a:srgbClr val="262626"/>
                </a:solidFill>
              </a:rPr>
              <a:t> </a:t>
            </a:r>
            <a:r>
              <a:rPr lang="en-US" sz="2000" b="1" dirty="0" err="1">
                <a:solidFill>
                  <a:srgbClr val="262626"/>
                </a:solidFill>
              </a:rPr>
              <a:t>театров</a:t>
            </a:r>
            <a:r>
              <a:rPr lang="en-US" sz="2000" dirty="0">
                <a:solidFill>
                  <a:srgbClr val="262626"/>
                </a:solidFill>
              </a:rPr>
              <a:t>, </a:t>
            </a:r>
            <a:r>
              <a:rPr lang="en-US" sz="2000" dirty="0" err="1">
                <a:solidFill>
                  <a:srgbClr val="262626"/>
                </a:solidFill>
              </a:rPr>
              <a:t>республик</a:t>
            </a:r>
            <a:r>
              <a:rPr lang="en-US" sz="2000" dirty="0">
                <a:solidFill>
                  <a:srgbClr val="262626"/>
                </a:solidFill>
              </a:rPr>
              <a:t> </a:t>
            </a:r>
            <a:r>
              <a:rPr lang="en-US" sz="2000" dirty="0" err="1">
                <a:solidFill>
                  <a:srgbClr val="262626"/>
                </a:solidFill>
              </a:rPr>
              <a:t>Северного</a:t>
            </a:r>
            <a:r>
              <a:rPr lang="en-US" sz="2000" dirty="0">
                <a:solidFill>
                  <a:srgbClr val="262626"/>
                </a:solidFill>
              </a:rPr>
              <a:t> </a:t>
            </a:r>
            <a:r>
              <a:rPr lang="en-US" sz="2000" dirty="0" err="1">
                <a:solidFill>
                  <a:srgbClr val="262626"/>
                </a:solidFill>
              </a:rPr>
              <a:t>Кавказа</a:t>
            </a:r>
            <a:r>
              <a:rPr lang="en-US" sz="2000" dirty="0">
                <a:solidFill>
                  <a:srgbClr val="262626"/>
                </a:solidFill>
              </a:rPr>
              <a:t> и </a:t>
            </a:r>
            <a:r>
              <a:rPr lang="en-US" sz="2000" dirty="0" err="1">
                <a:solidFill>
                  <a:srgbClr val="262626"/>
                </a:solidFill>
              </a:rPr>
              <a:t>стран</a:t>
            </a:r>
            <a:r>
              <a:rPr lang="en-US" sz="2000" dirty="0">
                <a:solidFill>
                  <a:srgbClr val="262626"/>
                </a:solidFill>
              </a:rPr>
              <a:t> </a:t>
            </a:r>
            <a:r>
              <a:rPr lang="en-US" sz="2000" dirty="0" err="1">
                <a:solidFill>
                  <a:srgbClr val="262626"/>
                </a:solidFill>
              </a:rPr>
              <a:t>Черноморско-Каспийского</a:t>
            </a:r>
            <a:r>
              <a:rPr lang="en-US" sz="2000" dirty="0">
                <a:solidFill>
                  <a:srgbClr val="262626"/>
                </a:solidFill>
              </a:rPr>
              <a:t> </a:t>
            </a:r>
            <a:r>
              <a:rPr lang="en-US" sz="2000" dirty="0" err="1">
                <a:solidFill>
                  <a:srgbClr val="262626"/>
                </a:solidFill>
              </a:rPr>
              <a:t>региона</a:t>
            </a:r>
            <a:r>
              <a:rPr lang="en-US" sz="2000" dirty="0">
                <a:solidFill>
                  <a:srgbClr val="262626"/>
                </a:solidFill>
              </a:rPr>
              <a:t>.</a:t>
            </a:r>
          </a:p>
        </p:txBody>
      </p:sp>
      <p:pic>
        <p:nvPicPr>
          <p:cNvPr id="3" name="Рисунок 3" descr="Изображение выглядит как текст, здание, внешний, дорога&#10;&#10;Автоматически созданное описание">
            <a:extLst>
              <a:ext uri="{FF2B5EF4-FFF2-40B4-BE49-F238E27FC236}">
                <a16:creationId xmlns:a16="http://schemas.microsoft.com/office/drawing/2014/main" id="{C5F53B09-3F31-463E-9031-DB83CBAFDE04}"/>
              </a:ext>
            </a:extLst>
          </p:cNvPr>
          <p:cNvPicPr>
            <a:picLocks noChangeAspect="1"/>
          </p:cNvPicPr>
          <p:nvPr/>
        </p:nvPicPr>
        <p:blipFill>
          <a:blip r:embed="rId7"/>
          <a:stretch>
            <a:fillRect/>
          </a:stretch>
        </p:blipFill>
        <p:spPr>
          <a:xfrm>
            <a:off x="5418668" y="1148223"/>
            <a:ext cx="5469466" cy="4106209"/>
          </a:xfrm>
          <a:prstGeom prst="rect">
            <a:avLst/>
          </a:prstGeom>
          <a:ln w="57150" cmpd="thickThin">
            <a:solidFill>
              <a:srgbClr val="7F7F7F"/>
            </a:solidFill>
            <a:miter lim="800000"/>
          </a:ln>
        </p:spPr>
      </p:pic>
    </p:spTree>
    <p:extLst>
      <p:ext uri="{BB962C8B-B14F-4D97-AF65-F5344CB8AC3E}">
        <p14:creationId xmlns:p14="http://schemas.microsoft.com/office/powerpoint/2010/main" val="1685585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19" name="Picture 18">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Заголовок 1">
            <a:extLst>
              <a:ext uri="{FF2B5EF4-FFF2-40B4-BE49-F238E27FC236}">
                <a16:creationId xmlns:a16="http://schemas.microsoft.com/office/drawing/2014/main" id="{92D2D544-3CE4-4C48-A5BF-41E71C31C472}"/>
              </a:ext>
            </a:extLst>
          </p:cNvPr>
          <p:cNvSpPr>
            <a:spLocks noGrp="1"/>
          </p:cNvSpPr>
          <p:nvPr>
            <p:ph type="title" idx="4294967295"/>
          </p:nvPr>
        </p:nvSpPr>
        <p:spPr>
          <a:xfrm>
            <a:off x="997528" y="982132"/>
            <a:ext cx="4094017" cy="4515148"/>
          </a:xfrm>
        </p:spPr>
        <p:txBody>
          <a:bodyPr vert="horz" lIns="91440" tIns="45720" rIns="91440" bIns="45720" rtlCol="0" anchor="b">
            <a:noAutofit/>
          </a:bodyPr>
          <a:lstStyle/>
          <a:p>
            <a:pPr>
              <a:lnSpc>
                <a:spcPct val="90000"/>
              </a:lnSpc>
            </a:pPr>
            <a:r>
              <a:rPr lang="en-US" sz="1800" b="1">
                <a:solidFill>
                  <a:srgbClr val="262626"/>
                </a:solidFill>
                <a:latin typeface="Times New Roman"/>
                <a:cs typeface="Times New Roman"/>
              </a:rPr>
              <a:t>История</a:t>
            </a:r>
            <a:r>
              <a:rPr lang="en-US" sz="1800">
                <a:solidFill>
                  <a:srgbClr val="262626"/>
                </a:solidFill>
                <a:latin typeface="Times New Roman"/>
                <a:cs typeface="Times New Roman"/>
              </a:rPr>
              <a:t> </a:t>
            </a:r>
            <a:r>
              <a:rPr lang="en-US" sz="1800" b="1">
                <a:solidFill>
                  <a:srgbClr val="262626"/>
                </a:solidFill>
                <a:latin typeface="Times New Roman"/>
                <a:cs typeface="Times New Roman"/>
              </a:rPr>
              <a:t>театра</a:t>
            </a:r>
            <a:r>
              <a:rPr lang="en-US" sz="1800">
                <a:solidFill>
                  <a:srgbClr val="262626"/>
                </a:solidFill>
                <a:latin typeface="Times New Roman"/>
                <a:cs typeface="Times New Roman"/>
              </a:rPr>
              <a:t>. 29 октября 1930 году протокол № 36 Совет Народных Комиссаров ДАССР принял постановление о создании </a:t>
            </a:r>
            <a:r>
              <a:rPr lang="en-US" sz="1800" b="1">
                <a:solidFill>
                  <a:srgbClr val="262626"/>
                </a:solidFill>
                <a:latin typeface="Times New Roman"/>
                <a:cs typeface="Times New Roman"/>
              </a:rPr>
              <a:t>Кумыкской</a:t>
            </a:r>
            <a:r>
              <a:rPr lang="en-US" sz="1800">
                <a:solidFill>
                  <a:srgbClr val="262626"/>
                </a:solidFill>
                <a:latin typeface="Times New Roman"/>
                <a:cs typeface="Times New Roman"/>
              </a:rPr>
              <a:t> национальной театральной студии из числа одаренной молодежи. ... 1942 году по просьбе коллектива и руководства из города Буйнакск, </a:t>
            </a:r>
            <a:r>
              <a:rPr lang="en-US" sz="1800" b="1">
                <a:solidFill>
                  <a:srgbClr val="262626"/>
                </a:solidFill>
                <a:latin typeface="Times New Roman"/>
                <a:cs typeface="Times New Roman"/>
              </a:rPr>
              <a:t>театр</a:t>
            </a:r>
            <a:r>
              <a:rPr lang="en-US" sz="1800">
                <a:solidFill>
                  <a:srgbClr val="262626"/>
                </a:solidFill>
                <a:latin typeface="Times New Roman"/>
                <a:cs typeface="Times New Roman"/>
              </a:rPr>
              <a:t> переводится в прифронтовой город </a:t>
            </a:r>
            <a:r>
              <a:rPr lang="en-US" sz="1800" b="1">
                <a:solidFill>
                  <a:srgbClr val="262626"/>
                </a:solidFill>
                <a:latin typeface="Times New Roman"/>
                <a:cs typeface="Times New Roman"/>
              </a:rPr>
              <a:t>Махачкала</a:t>
            </a:r>
            <a:r>
              <a:rPr lang="en-US" sz="1800">
                <a:solidFill>
                  <a:srgbClr val="262626"/>
                </a:solidFill>
                <a:latin typeface="Times New Roman"/>
                <a:cs typeface="Times New Roman"/>
              </a:rPr>
              <a:t>. ... В октябре 2000 года </a:t>
            </a:r>
            <a:r>
              <a:rPr lang="en-US" sz="1800" b="1">
                <a:solidFill>
                  <a:srgbClr val="262626"/>
                </a:solidFill>
                <a:latin typeface="Times New Roman"/>
                <a:cs typeface="Times New Roman"/>
              </a:rPr>
              <a:t>Кумыкский</a:t>
            </a:r>
            <a:r>
              <a:rPr lang="en-US" sz="1800">
                <a:solidFill>
                  <a:srgbClr val="262626"/>
                </a:solidFill>
                <a:latin typeface="Times New Roman"/>
                <a:cs typeface="Times New Roman"/>
              </a:rPr>
              <a:t> </a:t>
            </a:r>
            <a:r>
              <a:rPr lang="en-US" sz="1800" b="1">
                <a:solidFill>
                  <a:srgbClr val="262626"/>
                </a:solidFill>
                <a:latin typeface="Times New Roman"/>
                <a:cs typeface="Times New Roman"/>
              </a:rPr>
              <a:t>театр</a:t>
            </a:r>
            <a:r>
              <a:rPr lang="en-US" sz="1800">
                <a:solidFill>
                  <a:srgbClr val="262626"/>
                </a:solidFill>
                <a:latin typeface="Times New Roman"/>
                <a:cs typeface="Times New Roman"/>
              </a:rPr>
              <a:t> принимал участие на фестивале театрального искусства Национальных </a:t>
            </a:r>
            <a:r>
              <a:rPr lang="en-US" sz="1800" b="1">
                <a:solidFill>
                  <a:srgbClr val="262626"/>
                </a:solidFill>
                <a:latin typeface="Times New Roman"/>
                <a:cs typeface="Times New Roman"/>
              </a:rPr>
              <a:t>театров</a:t>
            </a:r>
            <a:r>
              <a:rPr lang="en-US" sz="1800">
                <a:solidFill>
                  <a:srgbClr val="262626"/>
                </a:solidFill>
                <a:latin typeface="Times New Roman"/>
                <a:cs typeface="Times New Roman"/>
              </a:rPr>
              <a:t> Северного Кавказа «Сцена без границ», который проходил в г.Владикавказ</a:t>
            </a:r>
          </a:p>
        </p:txBody>
      </p:sp>
      <p:pic>
        <p:nvPicPr>
          <p:cNvPr id="3" name="Рисунок 3" descr="Изображение выглядит как внешний, здание&#10;&#10;Автоматически созданное описание">
            <a:extLst>
              <a:ext uri="{FF2B5EF4-FFF2-40B4-BE49-F238E27FC236}">
                <a16:creationId xmlns:a16="http://schemas.microsoft.com/office/drawing/2014/main" id="{63CBCB78-5829-4128-BD10-7D160DFC9332}"/>
              </a:ext>
            </a:extLst>
          </p:cNvPr>
          <p:cNvPicPr>
            <a:picLocks noChangeAspect="1"/>
          </p:cNvPicPr>
          <p:nvPr/>
        </p:nvPicPr>
        <p:blipFill>
          <a:blip r:embed="rId7"/>
          <a:stretch>
            <a:fillRect/>
          </a:stretch>
        </p:blipFill>
        <p:spPr>
          <a:xfrm>
            <a:off x="5418668" y="1405296"/>
            <a:ext cx="5469466" cy="4047404"/>
          </a:xfrm>
          <a:prstGeom prst="rect">
            <a:avLst/>
          </a:prstGeom>
          <a:ln w="57150" cmpd="thickThin">
            <a:solidFill>
              <a:srgbClr val="7F7F7F"/>
            </a:solidFill>
            <a:miter lim="800000"/>
          </a:ln>
        </p:spPr>
      </p:pic>
    </p:spTree>
    <p:extLst>
      <p:ext uri="{BB962C8B-B14F-4D97-AF65-F5344CB8AC3E}">
        <p14:creationId xmlns:p14="http://schemas.microsoft.com/office/powerpoint/2010/main" val="429293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9F1F6E2E-E2E7-4689-9E5D-51F37CB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B728A18-FF26-43E9-AF31-9608EBA3D5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19" name="Picture 18">
              <a:extLst>
                <a:ext uri="{FF2B5EF4-FFF2-40B4-BE49-F238E27FC236}">
                  <a16:creationId xmlns:a16="http://schemas.microsoft.com/office/drawing/2014/main" id="{D418D479-7A49-4E09-A270-87C36ABE505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F55AC523-B142-409D-BB68-747EDDCE6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98FD6A06-A68E-49C5-8F1D-8945DD8C004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A6794A3D-A7E9-4DC9-98E4-02104E24AC3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Заголовок 1">
            <a:extLst>
              <a:ext uri="{FF2B5EF4-FFF2-40B4-BE49-F238E27FC236}">
                <a16:creationId xmlns:a16="http://schemas.microsoft.com/office/drawing/2014/main" id="{6701B8E0-B72D-44E1-B0CB-B2E35C35C138}"/>
              </a:ext>
            </a:extLst>
          </p:cNvPr>
          <p:cNvSpPr>
            <a:spLocks noGrp="1"/>
          </p:cNvSpPr>
          <p:nvPr>
            <p:ph type="title" idx="4294967295"/>
          </p:nvPr>
        </p:nvSpPr>
        <p:spPr>
          <a:xfrm>
            <a:off x="6553770" y="734743"/>
            <a:ext cx="4519941" cy="2837775"/>
          </a:xfrm>
        </p:spPr>
        <p:txBody>
          <a:bodyPr vert="horz" lIns="91440" tIns="45720" rIns="91440" bIns="45720" rtlCol="0" anchor="b">
            <a:noAutofit/>
          </a:bodyPr>
          <a:lstStyle/>
          <a:p>
            <a:pPr>
              <a:lnSpc>
                <a:spcPct val="90000"/>
              </a:lnSpc>
            </a:pPr>
            <a:r>
              <a:rPr lang="en-US" sz="2000" dirty="0" err="1">
                <a:latin typeface="Times New Roman"/>
                <a:cs typeface="Times New Roman"/>
              </a:rPr>
              <a:t>Дагестанский</a:t>
            </a:r>
            <a:r>
              <a:rPr lang="en-US" sz="2000" dirty="0">
                <a:latin typeface="Times New Roman"/>
                <a:cs typeface="Times New Roman"/>
              </a:rPr>
              <a:t> </a:t>
            </a:r>
            <a:r>
              <a:rPr lang="en-US" sz="2000" dirty="0" err="1">
                <a:latin typeface="Times New Roman"/>
                <a:cs typeface="Times New Roman"/>
              </a:rPr>
              <a:t>государственный</a:t>
            </a:r>
            <a:r>
              <a:rPr lang="en-US" sz="2000" dirty="0">
                <a:latin typeface="Times New Roman"/>
                <a:cs typeface="Times New Roman"/>
              </a:rPr>
              <a:t> </a:t>
            </a:r>
            <a:r>
              <a:rPr lang="en-US" sz="2000" b="1" dirty="0" err="1">
                <a:latin typeface="Times New Roman"/>
                <a:cs typeface="Times New Roman"/>
              </a:rPr>
              <a:t>театр</a:t>
            </a:r>
            <a:r>
              <a:rPr lang="en-US" sz="2000" dirty="0">
                <a:latin typeface="Times New Roman"/>
                <a:cs typeface="Times New Roman"/>
              </a:rPr>
              <a:t> </a:t>
            </a:r>
            <a:r>
              <a:rPr lang="en-US" sz="2000" b="1" dirty="0" err="1">
                <a:latin typeface="Times New Roman"/>
                <a:cs typeface="Times New Roman"/>
              </a:rPr>
              <a:t>кукол</a:t>
            </a:r>
            <a:r>
              <a:rPr lang="en-US" sz="2000" dirty="0">
                <a:latin typeface="Times New Roman"/>
                <a:cs typeface="Times New Roman"/>
              </a:rPr>
              <a:t> — </a:t>
            </a:r>
            <a:r>
              <a:rPr lang="en-US" sz="2000" b="1" dirty="0" err="1">
                <a:latin typeface="Times New Roman"/>
                <a:cs typeface="Times New Roman"/>
              </a:rPr>
              <a:t>кукольный</a:t>
            </a:r>
            <a:r>
              <a:rPr lang="en-US" sz="2000" dirty="0">
                <a:latin typeface="Times New Roman"/>
                <a:cs typeface="Times New Roman"/>
              </a:rPr>
              <a:t> </a:t>
            </a:r>
            <a:r>
              <a:rPr lang="en-US" sz="2000" b="1" dirty="0" err="1">
                <a:latin typeface="Times New Roman"/>
                <a:cs typeface="Times New Roman"/>
              </a:rPr>
              <a:t>театр</a:t>
            </a:r>
            <a:r>
              <a:rPr lang="en-US" sz="2000" dirty="0">
                <a:latin typeface="Times New Roman"/>
                <a:cs typeface="Times New Roman"/>
              </a:rPr>
              <a:t> в </a:t>
            </a:r>
            <a:r>
              <a:rPr lang="en-US" sz="2000" dirty="0" err="1">
                <a:latin typeface="Times New Roman"/>
                <a:cs typeface="Times New Roman"/>
              </a:rPr>
              <a:t>городе</a:t>
            </a:r>
            <a:r>
              <a:rPr lang="en-US" sz="2000" dirty="0">
                <a:latin typeface="Times New Roman"/>
                <a:cs typeface="Times New Roman"/>
              </a:rPr>
              <a:t> </a:t>
            </a:r>
            <a:r>
              <a:rPr lang="en-US" sz="2000" b="1" dirty="0" err="1">
                <a:latin typeface="Times New Roman"/>
                <a:cs typeface="Times New Roman"/>
              </a:rPr>
              <a:t>Махачкала</a:t>
            </a:r>
            <a:r>
              <a:rPr lang="en-US" sz="2000" dirty="0">
                <a:latin typeface="Times New Roman"/>
                <a:cs typeface="Times New Roman"/>
              </a:rPr>
              <a:t>. </a:t>
            </a:r>
            <a:r>
              <a:rPr lang="en-US" sz="2000" dirty="0" err="1">
                <a:latin typeface="Times New Roman"/>
                <a:cs typeface="Times New Roman"/>
              </a:rPr>
              <a:t>Фактическое</a:t>
            </a:r>
            <a:r>
              <a:rPr lang="en-US" sz="2000" dirty="0">
                <a:latin typeface="Times New Roman"/>
                <a:cs typeface="Times New Roman"/>
              </a:rPr>
              <a:t> </a:t>
            </a:r>
            <a:r>
              <a:rPr lang="en-US" sz="2000" dirty="0" err="1">
                <a:latin typeface="Times New Roman"/>
                <a:cs typeface="Times New Roman"/>
              </a:rPr>
              <a:t>открытие</a:t>
            </a:r>
            <a:r>
              <a:rPr lang="en-US" sz="2000" dirty="0">
                <a:latin typeface="Times New Roman"/>
                <a:cs typeface="Times New Roman"/>
              </a:rPr>
              <a:t> </a:t>
            </a:r>
            <a:r>
              <a:rPr lang="en-US" sz="2000" b="1" dirty="0" err="1">
                <a:latin typeface="Times New Roman"/>
                <a:cs typeface="Times New Roman"/>
              </a:rPr>
              <a:t>Театра</a:t>
            </a:r>
            <a:r>
              <a:rPr lang="en-US" sz="2000" dirty="0">
                <a:latin typeface="Times New Roman"/>
                <a:cs typeface="Times New Roman"/>
              </a:rPr>
              <a:t> </a:t>
            </a:r>
            <a:r>
              <a:rPr lang="en-US" sz="2000" b="1" dirty="0" err="1">
                <a:latin typeface="Times New Roman"/>
                <a:cs typeface="Times New Roman"/>
              </a:rPr>
              <a:t>кукол</a:t>
            </a:r>
            <a:r>
              <a:rPr lang="en-US" sz="2000" dirty="0">
                <a:latin typeface="Times New Roman"/>
                <a:cs typeface="Times New Roman"/>
              </a:rPr>
              <a:t> </a:t>
            </a:r>
            <a:r>
              <a:rPr lang="en-US" sz="2000" dirty="0" err="1">
                <a:latin typeface="Times New Roman"/>
                <a:cs typeface="Times New Roman"/>
              </a:rPr>
              <a:t>состоялось</a:t>
            </a:r>
            <a:r>
              <a:rPr lang="en-US" sz="2000" dirty="0">
                <a:latin typeface="Times New Roman"/>
                <a:cs typeface="Times New Roman"/>
              </a:rPr>
              <a:t> </a:t>
            </a:r>
            <a:r>
              <a:rPr lang="en-US" sz="2000" dirty="0" err="1">
                <a:latin typeface="Times New Roman"/>
                <a:cs typeface="Times New Roman"/>
              </a:rPr>
              <a:t>перед</a:t>
            </a:r>
            <a:r>
              <a:rPr lang="en-US" sz="2000" dirty="0">
                <a:latin typeface="Times New Roman"/>
                <a:cs typeface="Times New Roman"/>
              </a:rPr>
              <a:t> </a:t>
            </a:r>
            <a:r>
              <a:rPr lang="en-US" sz="2000" dirty="0" err="1">
                <a:latin typeface="Times New Roman"/>
                <a:cs typeface="Times New Roman"/>
              </a:rPr>
              <a:t>самой</a:t>
            </a:r>
            <a:r>
              <a:rPr lang="en-US" sz="2000" dirty="0">
                <a:latin typeface="Times New Roman"/>
                <a:cs typeface="Times New Roman"/>
              </a:rPr>
              <a:t> </a:t>
            </a:r>
            <a:r>
              <a:rPr lang="en-US" sz="2000" dirty="0" err="1">
                <a:latin typeface="Times New Roman"/>
                <a:cs typeface="Times New Roman"/>
              </a:rPr>
              <a:t>Великой</a:t>
            </a:r>
            <a:r>
              <a:rPr lang="en-US" sz="2000" dirty="0">
                <a:latin typeface="Times New Roman"/>
                <a:cs typeface="Times New Roman"/>
              </a:rPr>
              <a:t> </a:t>
            </a:r>
            <a:r>
              <a:rPr lang="en-US" sz="2000" dirty="0" err="1">
                <a:latin typeface="Times New Roman"/>
                <a:cs typeface="Times New Roman"/>
              </a:rPr>
              <a:t>Отечественной</a:t>
            </a:r>
            <a:r>
              <a:rPr lang="en-US" sz="2000" dirty="0">
                <a:latin typeface="Times New Roman"/>
                <a:cs typeface="Times New Roman"/>
              </a:rPr>
              <a:t> </a:t>
            </a:r>
            <a:r>
              <a:rPr lang="en-US" sz="2000" dirty="0" err="1">
                <a:latin typeface="Times New Roman"/>
                <a:cs typeface="Times New Roman"/>
              </a:rPr>
              <a:t>войной</a:t>
            </a:r>
            <a:r>
              <a:rPr lang="en-US" sz="2000" dirty="0">
                <a:latin typeface="Times New Roman"/>
                <a:cs typeface="Times New Roman"/>
              </a:rPr>
              <a:t> — 30 </a:t>
            </a:r>
            <a:r>
              <a:rPr lang="en-US" sz="2000" dirty="0" err="1">
                <a:latin typeface="Times New Roman"/>
                <a:cs typeface="Times New Roman"/>
              </a:rPr>
              <a:t>апреля</a:t>
            </a:r>
            <a:r>
              <a:rPr lang="en-US" sz="2000" dirty="0">
                <a:latin typeface="Times New Roman"/>
                <a:cs typeface="Times New Roman"/>
              </a:rPr>
              <a:t> 1941 </a:t>
            </a:r>
            <a:r>
              <a:rPr lang="en-US" sz="2000" dirty="0" err="1">
                <a:latin typeface="Times New Roman"/>
                <a:cs typeface="Times New Roman"/>
              </a:rPr>
              <a:t>года</a:t>
            </a:r>
            <a:r>
              <a:rPr lang="en-US" sz="2000" dirty="0">
                <a:latin typeface="Times New Roman"/>
                <a:cs typeface="Times New Roman"/>
              </a:rPr>
              <a:t>. А в </a:t>
            </a:r>
            <a:r>
              <a:rPr lang="en-US" sz="2000" dirty="0" err="1">
                <a:latin typeface="Times New Roman"/>
                <a:cs typeface="Times New Roman"/>
              </a:rPr>
              <a:t>августе</a:t>
            </a:r>
            <a:r>
              <a:rPr lang="en-US" sz="2000" dirty="0">
                <a:latin typeface="Times New Roman"/>
                <a:cs typeface="Times New Roman"/>
              </a:rPr>
              <a:t> </a:t>
            </a:r>
            <a:r>
              <a:rPr lang="en-US" sz="2000" dirty="0" err="1">
                <a:latin typeface="Times New Roman"/>
                <a:cs typeface="Times New Roman"/>
              </a:rPr>
              <a:t>того</a:t>
            </a:r>
            <a:r>
              <a:rPr lang="en-US" sz="2000" dirty="0">
                <a:latin typeface="Times New Roman"/>
                <a:cs typeface="Times New Roman"/>
              </a:rPr>
              <a:t> </a:t>
            </a:r>
            <a:r>
              <a:rPr lang="en-US" sz="2000" dirty="0" err="1">
                <a:latin typeface="Times New Roman"/>
                <a:cs typeface="Times New Roman"/>
              </a:rPr>
              <a:t>же</a:t>
            </a:r>
            <a:r>
              <a:rPr lang="en-US" sz="2000" dirty="0">
                <a:latin typeface="Times New Roman"/>
                <a:cs typeface="Times New Roman"/>
              </a:rPr>
              <a:t> </a:t>
            </a:r>
            <a:r>
              <a:rPr lang="en-US" sz="2000" dirty="0" err="1">
                <a:latin typeface="Times New Roman"/>
                <a:cs typeface="Times New Roman"/>
              </a:rPr>
              <a:t>года</a:t>
            </a:r>
            <a:r>
              <a:rPr lang="en-US" sz="2000" dirty="0">
                <a:latin typeface="Times New Roman"/>
                <a:cs typeface="Times New Roman"/>
              </a:rPr>
              <a:t> </a:t>
            </a:r>
            <a:r>
              <a:rPr lang="en-US" sz="2000" dirty="0" err="1">
                <a:latin typeface="Times New Roman"/>
                <a:cs typeface="Times New Roman"/>
              </a:rPr>
              <a:t>вышел</a:t>
            </a:r>
            <a:r>
              <a:rPr lang="en-US" sz="2000" dirty="0">
                <a:latin typeface="Times New Roman"/>
                <a:cs typeface="Times New Roman"/>
              </a:rPr>
              <a:t> </a:t>
            </a:r>
            <a:r>
              <a:rPr lang="en-US" sz="2000" dirty="0" err="1">
                <a:latin typeface="Times New Roman"/>
                <a:cs typeface="Times New Roman"/>
              </a:rPr>
              <a:t>Указ</a:t>
            </a:r>
            <a:r>
              <a:rPr lang="en-US" sz="2000" dirty="0">
                <a:latin typeface="Times New Roman"/>
                <a:cs typeface="Times New Roman"/>
              </a:rPr>
              <a:t> </a:t>
            </a:r>
            <a:r>
              <a:rPr lang="en-US" sz="2000" dirty="0" err="1">
                <a:latin typeface="Times New Roman"/>
                <a:cs typeface="Times New Roman"/>
              </a:rPr>
              <a:t>Правительства</a:t>
            </a:r>
            <a:r>
              <a:rPr lang="en-US" sz="2000" dirty="0">
                <a:latin typeface="Times New Roman"/>
                <a:cs typeface="Times New Roman"/>
              </a:rPr>
              <a:t> ДАССР </a:t>
            </a:r>
            <a:r>
              <a:rPr lang="en-US" sz="2000" dirty="0" err="1">
                <a:latin typeface="Times New Roman"/>
                <a:cs typeface="Times New Roman"/>
              </a:rPr>
              <a:t>об</a:t>
            </a:r>
            <a:r>
              <a:rPr lang="en-US" sz="2000" dirty="0">
                <a:latin typeface="Times New Roman"/>
                <a:cs typeface="Times New Roman"/>
              </a:rPr>
              <a:t> </a:t>
            </a:r>
            <a:r>
              <a:rPr lang="en-US" sz="2000" dirty="0" err="1">
                <a:latin typeface="Times New Roman"/>
                <a:cs typeface="Times New Roman"/>
              </a:rPr>
              <a:t>открытии</a:t>
            </a:r>
            <a:r>
              <a:rPr lang="en-US" sz="2000" dirty="0">
                <a:latin typeface="Times New Roman"/>
                <a:cs typeface="Times New Roman"/>
              </a:rPr>
              <a:t> </a:t>
            </a:r>
            <a:r>
              <a:rPr lang="en-US" sz="2000" b="1" dirty="0" err="1">
                <a:latin typeface="Times New Roman"/>
                <a:cs typeface="Times New Roman"/>
              </a:rPr>
              <a:t>Театра</a:t>
            </a:r>
            <a:r>
              <a:rPr lang="en-US" sz="2000" dirty="0">
                <a:latin typeface="Times New Roman"/>
                <a:cs typeface="Times New Roman"/>
              </a:rPr>
              <a:t> </a:t>
            </a:r>
            <a:r>
              <a:rPr lang="en-US" sz="2000" b="1" dirty="0" err="1">
                <a:latin typeface="Times New Roman"/>
                <a:cs typeface="Times New Roman"/>
              </a:rPr>
              <a:t>кукол</a:t>
            </a:r>
            <a:r>
              <a:rPr lang="en-US" sz="2000" dirty="0">
                <a:latin typeface="Times New Roman"/>
                <a:cs typeface="Times New Roman"/>
              </a:rPr>
              <a:t>. </a:t>
            </a:r>
          </a:p>
        </p:txBody>
      </p:sp>
      <p:sp>
        <p:nvSpPr>
          <p:cNvPr id="24" name="Rectangle 23">
            <a:extLst>
              <a:ext uri="{FF2B5EF4-FFF2-40B4-BE49-F238E27FC236}">
                <a16:creationId xmlns:a16="http://schemas.microsoft.com/office/drawing/2014/main" id="{7731DD8B-7A0A-47A0-BF6B-EBB4F970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4976494"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Рисунок 3" descr="Изображение выглядит как дерево, внешний&#10;&#10;Автоматически созданное описание">
            <a:extLst>
              <a:ext uri="{FF2B5EF4-FFF2-40B4-BE49-F238E27FC236}">
                <a16:creationId xmlns:a16="http://schemas.microsoft.com/office/drawing/2014/main" id="{606E4AC6-F2D5-4448-8D51-AD6EC6054DC7}"/>
              </a:ext>
            </a:extLst>
          </p:cNvPr>
          <p:cNvPicPr>
            <a:picLocks noChangeAspect="1"/>
          </p:cNvPicPr>
          <p:nvPr/>
        </p:nvPicPr>
        <p:blipFill rotWithShape="1">
          <a:blip r:embed="rId7"/>
          <a:srcRect l="11606" r="487" b="1"/>
          <a:stretch/>
        </p:blipFill>
        <p:spPr>
          <a:xfrm>
            <a:off x="1412683" y="1410208"/>
            <a:ext cx="4348925" cy="3858780"/>
          </a:xfrm>
          <a:prstGeom prst="rect">
            <a:avLst/>
          </a:prstGeom>
        </p:spPr>
      </p:pic>
      <p:cxnSp>
        <p:nvCxnSpPr>
          <p:cNvPr id="26" name="Straight Connector 25">
            <a:extLst>
              <a:ext uri="{FF2B5EF4-FFF2-40B4-BE49-F238E27FC236}">
                <a16:creationId xmlns:a16="http://schemas.microsoft.com/office/drawing/2014/main" id="{10A370BF-9768-4FA0-8887-C3777F3A9C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770" y="3522131"/>
            <a:ext cx="452063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4096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27" name="Picture 26">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8" name="Rectangle 27">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29" name="Picture 28">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0" name="Picture 29">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2" name="Straight Connector 31">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34" name="Rectangle 33">
            <a:extLst>
              <a:ext uri="{FF2B5EF4-FFF2-40B4-BE49-F238E27FC236}">
                <a16:creationId xmlns:a16="http://schemas.microsoft.com/office/drawing/2014/main" id="{575E71FA-50BD-43F8-8C98-04339283A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CF1AA7F6-A589-4BC8-BC72-2CA6DC9083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7" name="Picture 36">
              <a:extLst>
                <a:ext uri="{FF2B5EF4-FFF2-40B4-BE49-F238E27FC236}">
                  <a16:creationId xmlns:a16="http://schemas.microsoft.com/office/drawing/2014/main" id="{53F5243F-7E41-439E-8991-C4F246D88F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8" name="Rectangle 37">
              <a:extLst>
                <a:ext uri="{FF2B5EF4-FFF2-40B4-BE49-F238E27FC236}">
                  <a16:creationId xmlns:a16="http://schemas.microsoft.com/office/drawing/2014/main" id="{401A6B5F-1CF1-43AD-9E85-94E187210C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9" name="Picture 38">
              <a:extLst>
                <a:ext uri="{FF2B5EF4-FFF2-40B4-BE49-F238E27FC236}">
                  <a16:creationId xmlns:a16="http://schemas.microsoft.com/office/drawing/2014/main" id="{2F682A59-7E20-407C-A7F8-582295AC687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0" name="Picture 39">
              <a:extLst>
                <a:ext uri="{FF2B5EF4-FFF2-40B4-BE49-F238E27FC236}">
                  <a16:creationId xmlns:a16="http://schemas.microsoft.com/office/drawing/2014/main" id="{5E4AC24E-0670-406E-822F-AAA6DA2010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Заголовок 1">
            <a:extLst>
              <a:ext uri="{FF2B5EF4-FFF2-40B4-BE49-F238E27FC236}">
                <a16:creationId xmlns:a16="http://schemas.microsoft.com/office/drawing/2014/main" id="{AAC0A35A-47A3-4E78-B377-D1849F1763E0}"/>
              </a:ext>
            </a:extLst>
          </p:cNvPr>
          <p:cNvSpPr>
            <a:spLocks noGrp="1"/>
          </p:cNvSpPr>
          <p:nvPr>
            <p:ph type="title"/>
          </p:nvPr>
        </p:nvSpPr>
        <p:spPr>
          <a:xfrm>
            <a:off x="8013290" y="1041401"/>
            <a:ext cx="3079006" cy="2345264"/>
          </a:xfrm>
        </p:spPr>
        <p:txBody>
          <a:bodyPr vert="horz" lIns="91440" tIns="45720" rIns="91440" bIns="45720" rtlCol="0" anchor="b">
            <a:normAutofit/>
          </a:bodyPr>
          <a:lstStyle/>
          <a:p>
            <a:r>
              <a:rPr lang="en-US">
                <a:solidFill>
                  <a:srgbClr val="262626"/>
                </a:solidFill>
              </a:rPr>
              <a:t>Дом Дружбы!</a:t>
            </a:r>
          </a:p>
        </p:txBody>
      </p:sp>
      <p:sp>
        <p:nvSpPr>
          <p:cNvPr id="42" name="Rectangle 41">
            <a:extLst>
              <a:ext uri="{FF2B5EF4-FFF2-40B4-BE49-F238E27FC236}">
                <a16:creationId xmlns:a16="http://schemas.microsoft.com/office/drawing/2014/main" id="{E89B1776-F953-4C0F-8E85-E9C66B1EF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6432130"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Рисунок 3" descr="Изображение выглядит как текст, небо, внешний&#10;&#10;Автоматически созданное описание">
            <a:extLst>
              <a:ext uri="{FF2B5EF4-FFF2-40B4-BE49-F238E27FC236}">
                <a16:creationId xmlns:a16="http://schemas.microsoft.com/office/drawing/2014/main" id="{540F3A2E-30F9-419A-ACF0-D02A82A5D42D}"/>
              </a:ext>
            </a:extLst>
          </p:cNvPr>
          <p:cNvPicPr>
            <a:picLocks noChangeAspect="1"/>
          </p:cNvPicPr>
          <p:nvPr/>
        </p:nvPicPr>
        <p:blipFill>
          <a:blip r:embed="rId7"/>
          <a:stretch>
            <a:fillRect/>
          </a:stretch>
        </p:blipFill>
        <p:spPr>
          <a:xfrm>
            <a:off x="1412683" y="1416390"/>
            <a:ext cx="5784083" cy="3846415"/>
          </a:xfrm>
          <a:prstGeom prst="rect">
            <a:avLst/>
          </a:prstGeom>
        </p:spPr>
      </p:pic>
      <p:cxnSp>
        <p:nvCxnSpPr>
          <p:cNvPr id="44" name="Straight Connector 43">
            <a:extLst>
              <a:ext uri="{FF2B5EF4-FFF2-40B4-BE49-F238E27FC236}">
                <a16:creationId xmlns:a16="http://schemas.microsoft.com/office/drawing/2014/main" id="{997356D0-D934-42B9-8291-DF34A3AC0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9431" y="3509772"/>
            <a:ext cx="3074977" cy="1235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6226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3" name="Рисунок 3" descr="Изображение выглядит как внешний, трава, человек, парк&#10;&#10;Автоматически созданное описание">
            <a:extLst>
              <a:ext uri="{FF2B5EF4-FFF2-40B4-BE49-F238E27FC236}">
                <a16:creationId xmlns:a16="http://schemas.microsoft.com/office/drawing/2014/main" id="{90EA0D95-6796-490D-8C29-07E8606E4034}"/>
              </a:ext>
            </a:extLst>
          </p:cNvPr>
          <p:cNvPicPr>
            <a:picLocks noChangeAspect="1"/>
          </p:cNvPicPr>
          <p:nvPr/>
        </p:nvPicPr>
        <p:blipFill>
          <a:blip r:embed="rId3"/>
          <a:stretch>
            <a:fillRect/>
          </a:stretch>
        </p:blipFill>
        <p:spPr>
          <a:xfrm>
            <a:off x="1343151" y="1975212"/>
            <a:ext cx="4522438" cy="3836844"/>
          </a:xfrm>
          <a:prstGeom prst="rect">
            <a:avLst/>
          </a:prstGeom>
        </p:spPr>
      </p:pic>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D570307-1E78-4BFE-BE6E-D88B3FF86430}"/>
              </a:ext>
            </a:extLst>
          </p:cNvPr>
          <p:cNvPicPr>
            <a:picLocks noChangeAspect="1"/>
          </p:cNvPicPr>
          <p:nvPr/>
        </p:nvPicPr>
        <p:blipFill>
          <a:blip r:embed="rId4"/>
          <a:stretch>
            <a:fillRect/>
          </a:stretch>
        </p:blipFill>
        <p:spPr>
          <a:xfrm>
            <a:off x="6103544" y="2042945"/>
            <a:ext cx="5395633" cy="3654914"/>
          </a:xfrm>
          <a:prstGeom prst="rect">
            <a:avLst/>
          </a:prstGeom>
        </p:spPr>
      </p:pic>
      <p:sp>
        <p:nvSpPr>
          <p:cNvPr id="12" name="Заголовок 11">
            <a:extLst>
              <a:ext uri="{FF2B5EF4-FFF2-40B4-BE49-F238E27FC236}">
                <a16:creationId xmlns:a16="http://schemas.microsoft.com/office/drawing/2014/main" id="{D3A8FECF-9642-4E88-8A6C-EF1FE30EA688}"/>
              </a:ext>
            </a:extLst>
          </p:cNvPr>
          <p:cNvSpPr>
            <a:spLocks noGrp="1"/>
          </p:cNvSpPr>
          <p:nvPr>
            <p:ph type="title"/>
          </p:nvPr>
        </p:nvSpPr>
        <p:spPr>
          <a:xfrm>
            <a:off x="1295402" y="666183"/>
            <a:ext cx="9601196" cy="829939"/>
          </a:xfrm>
        </p:spPr>
        <p:txBody>
          <a:bodyPr>
            <a:normAutofit fontScale="90000"/>
          </a:bodyPr>
          <a:lstStyle/>
          <a:p>
            <a:br>
              <a:rPr lang="ru-RU" dirty="0"/>
            </a:br>
            <a:endParaRPr lang="ru-RU" dirty="0">
              <a:ea typeface="+mj-lt"/>
              <a:cs typeface="+mj-lt"/>
            </a:endParaRPr>
          </a:p>
          <a:p>
            <a:r>
              <a:rPr lang="ru-RU" sz="2000" b="1" dirty="0">
                <a:ea typeface="+mj-lt"/>
                <a:cs typeface="+mj-lt"/>
              </a:rPr>
              <a:t>Сквер Борцов Революции с 6-ю фигурами  лидеров подпольных организаций.</a:t>
            </a:r>
          </a:p>
          <a:p>
            <a:endParaRPr lang="ru-RU" sz="2000" b="1" dirty="0">
              <a:ea typeface="+mj-lt"/>
              <a:cs typeface="+mj-lt"/>
            </a:endParaRPr>
          </a:p>
          <a:p>
            <a:endParaRPr lang="ru-RU" dirty="0"/>
          </a:p>
          <a:p>
            <a:endParaRPr lang="ru-RU" dirty="0"/>
          </a:p>
        </p:txBody>
      </p:sp>
      <p:sp>
        <p:nvSpPr>
          <p:cNvPr id="14" name="Объект 13">
            <a:extLst>
              <a:ext uri="{FF2B5EF4-FFF2-40B4-BE49-F238E27FC236}">
                <a16:creationId xmlns:a16="http://schemas.microsoft.com/office/drawing/2014/main" id="{4887087C-B7D4-4833-9CF8-EA7C838427CB}"/>
              </a:ext>
            </a:extLst>
          </p:cNvPr>
          <p:cNvSpPr>
            <a:spLocks noGrp="1"/>
          </p:cNvSpPr>
          <p:nvPr>
            <p:ph sz="half" idx="1"/>
          </p:nvPr>
        </p:nvSpPr>
        <p:spPr>
          <a:xfrm>
            <a:off x="1344911" y="1947004"/>
            <a:ext cx="4523159" cy="3802640"/>
          </a:xfrm>
        </p:spPr>
        <p:txBody>
          <a:bodyPr>
            <a:normAutofit/>
          </a:bodyPr>
          <a:lstStyle/>
          <a:p>
            <a:pPr marL="0" indent="0">
              <a:buNone/>
            </a:pPr>
            <a:r>
              <a:rPr lang="ru-RU" sz="800" dirty="0"/>
              <a:t>1</a:t>
            </a:r>
          </a:p>
        </p:txBody>
      </p:sp>
      <p:sp>
        <p:nvSpPr>
          <p:cNvPr id="16" name="Объект 15">
            <a:extLst>
              <a:ext uri="{FF2B5EF4-FFF2-40B4-BE49-F238E27FC236}">
                <a16:creationId xmlns:a16="http://schemas.microsoft.com/office/drawing/2014/main" id="{F383B559-9CFF-48CD-AA06-16FD2803265A}"/>
              </a:ext>
            </a:extLst>
          </p:cNvPr>
          <p:cNvSpPr>
            <a:spLocks noGrp="1"/>
          </p:cNvSpPr>
          <p:nvPr>
            <p:ph sz="half" idx="2"/>
          </p:nvPr>
        </p:nvSpPr>
        <p:spPr>
          <a:xfrm>
            <a:off x="6181344" y="2039930"/>
            <a:ext cx="4718304" cy="3830518"/>
          </a:xfrm>
        </p:spPr>
        <p:txBody>
          <a:bodyPr>
            <a:normAutofit/>
          </a:bodyPr>
          <a:lstStyle/>
          <a:p>
            <a:pPr marL="0" indent="0">
              <a:buNone/>
            </a:pPr>
            <a:r>
              <a:rPr lang="ru-RU" sz="800" dirty="0"/>
              <a:t>2</a:t>
            </a:r>
          </a:p>
        </p:txBody>
      </p:sp>
    </p:spTree>
    <p:extLst>
      <p:ext uri="{BB962C8B-B14F-4D97-AF65-F5344CB8AC3E}">
        <p14:creationId xmlns:p14="http://schemas.microsoft.com/office/powerpoint/2010/main" val="3535441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4FD69AFA-7FBB-4C2C-A827-174F7A632DD7}"/>
              </a:ext>
            </a:extLst>
          </p:cNvPr>
          <p:cNvSpPr>
            <a:spLocks noGrp="1"/>
          </p:cNvSpPr>
          <p:nvPr>
            <p:ph type="title"/>
          </p:nvPr>
        </p:nvSpPr>
        <p:spPr>
          <a:xfrm>
            <a:off x="826852" y="872061"/>
            <a:ext cx="3073940" cy="4904931"/>
          </a:xfrm>
        </p:spPr>
        <p:txBody>
          <a:bodyPr vert="horz" lIns="91440" tIns="45720" rIns="91440" bIns="45720" rtlCol="0" anchor="b">
            <a:noAutofit/>
          </a:bodyPr>
          <a:lstStyle/>
          <a:p>
            <a:pPr>
              <a:lnSpc>
                <a:spcPct val="90000"/>
              </a:lnSpc>
            </a:pPr>
            <a:r>
              <a:rPr lang="en-US" sz="2200" b="1" dirty="0" err="1">
                <a:solidFill>
                  <a:srgbClr val="262626"/>
                </a:solidFill>
                <a:latin typeface="Times New Roman"/>
                <a:cs typeface="Times New Roman"/>
              </a:rPr>
              <a:t>Парк</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несколько</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раз</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менял</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своё</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название</a:t>
            </a:r>
            <a:r>
              <a:rPr lang="en-US" sz="2200" dirty="0">
                <a:solidFill>
                  <a:srgbClr val="262626"/>
                </a:solidFill>
                <a:latin typeface="Times New Roman"/>
                <a:cs typeface="Times New Roman"/>
              </a:rPr>
              <a:t>. В 1946 </a:t>
            </a:r>
            <a:r>
              <a:rPr lang="en-US" sz="2200" dirty="0" err="1">
                <a:solidFill>
                  <a:srgbClr val="262626"/>
                </a:solidFill>
                <a:latin typeface="Times New Roman"/>
                <a:cs typeface="Times New Roman"/>
              </a:rPr>
              <a:t>году</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его</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называют</a:t>
            </a:r>
            <a:r>
              <a:rPr lang="en-US" sz="2200" dirty="0">
                <a:solidFill>
                  <a:srgbClr val="262626"/>
                </a:solidFill>
                <a:latin typeface="Times New Roman"/>
                <a:cs typeface="Times New Roman"/>
              </a:rPr>
              <a:t> </a:t>
            </a:r>
            <a:r>
              <a:rPr lang="en-US" sz="2200" b="1" dirty="0" err="1">
                <a:solidFill>
                  <a:srgbClr val="262626"/>
                </a:solidFill>
                <a:latin typeface="Times New Roman"/>
                <a:cs typeface="Times New Roman"/>
              </a:rPr>
              <a:t>парком</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Нефтяников</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до</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сих</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пор</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одна</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из</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остановок</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общественного</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транспорта</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расположенная</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на</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проспекте</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Карла</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Маркса</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носит</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это</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название</a:t>
            </a:r>
            <a:r>
              <a:rPr lang="en-US" sz="2200" dirty="0">
                <a:solidFill>
                  <a:srgbClr val="262626"/>
                </a:solidFill>
                <a:latin typeface="Times New Roman"/>
                <a:cs typeface="Times New Roman"/>
              </a:rPr>
              <a:t>). В 1963 </a:t>
            </a:r>
            <a:r>
              <a:rPr lang="en-US" sz="2200" dirty="0" err="1">
                <a:solidFill>
                  <a:srgbClr val="262626"/>
                </a:solidFill>
                <a:latin typeface="Times New Roman"/>
                <a:cs typeface="Times New Roman"/>
              </a:rPr>
              <a:t>году</a:t>
            </a:r>
            <a:r>
              <a:rPr lang="en-US" sz="2200" dirty="0">
                <a:solidFill>
                  <a:srgbClr val="262626"/>
                </a:solidFill>
                <a:latin typeface="Times New Roman"/>
                <a:cs typeface="Times New Roman"/>
              </a:rPr>
              <a:t> </a:t>
            </a:r>
            <a:r>
              <a:rPr lang="en-US" sz="2200" b="1" dirty="0" err="1">
                <a:solidFill>
                  <a:srgbClr val="262626"/>
                </a:solidFill>
                <a:latin typeface="Times New Roman"/>
                <a:cs typeface="Times New Roman"/>
              </a:rPr>
              <a:t>парк</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получает</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современное</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название</a:t>
            </a:r>
            <a:r>
              <a:rPr lang="en-US" sz="2200" dirty="0">
                <a:solidFill>
                  <a:srgbClr val="262626"/>
                </a:solidFill>
                <a:latin typeface="Times New Roman"/>
                <a:cs typeface="Times New Roman"/>
              </a:rPr>
              <a:t> — </a:t>
            </a:r>
            <a:r>
              <a:rPr lang="en-US" sz="2200" dirty="0" err="1">
                <a:solidFill>
                  <a:srgbClr val="262626"/>
                </a:solidFill>
                <a:latin typeface="Times New Roman"/>
                <a:cs typeface="Times New Roman"/>
              </a:rPr>
              <a:t>имени</a:t>
            </a:r>
            <a:r>
              <a:rPr lang="en-US" sz="2200" dirty="0">
                <a:solidFill>
                  <a:srgbClr val="262626"/>
                </a:solidFill>
                <a:latin typeface="Times New Roman"/>
                <a:cs typeface="Times New Roman"/>
              </a:rPr>
              <a:t> </a:t>
            </a:r>
            <a:r>
              <a:rPr lang="en-US" sz="2200" b="1" dirty="0" err="1">
                <a:solidFill>
                  <a:srgbClr val="262626"/>
                </a:solidFill>
                <a:latin typeface="Times New Roman"/>
                <a:cs typeface="Times New Roman"/>
              </a:rPr>
              <a:t>Ленинского</a:t>
            </a:r>
            <a:r>
              <a:rPr lang="en-US" sz="2200" dirty="0">
                <a:solidFill>
                  <a:srgbClr val="262626"/>
                </a:solidFill>
                <a:latin typeface="Times New Roman"/>
                <a:cs typeface="Times New Roman"/>
              </a:rPr>
              <a:t> </a:t>
            </a:r>
            <a:r>
              <a:rPr lang="en-US" sz="2200" b="1" dirty="0" err="1">
                <a:solidFill>
                  <a:srgbClr val="262626"/>
                </a:solidFill>
                <a:latin typeface="Times New Roman"/>
                <a:cs typeface="Times New Roman"/>
              </a:rPr>
              <a:t>Комсомола</a:t>
            </a:r>
            <a:r>
              <a:rPr lang="en-US" sz="2200" dirty="0">
                <a:solidFill>
                  <a:srgbClr val="262626"/>
                </a:solidFill>
                <a:latin typeface="Times New Roman"/>
                <a:cs typeface="Times New Roman"/>
              </a:rPr>
              <a:t>.</a:t>
            </a:r>
          </a:p>
        </p:txBody>
      </p:sp>
      <p:sp useBgFill="1">
        <p:nvSpPr>
          <p:cNvPr id="22" name="Rectangle 21">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Рисунок 3" descr="Изображение выглядит как дерево, внешний, небо, дорога&#10;&#10;Автоматически созданное описание">
            <a:extLst>
              <a:ext uri="{FF2B5EF4-FFF2-40B4-BE49-F238E27FC236}">
                <a16:creationId xmlns:a16="http://schemas.microsoft.com/office/drawing/2014/main" id="{3D44A27A-42AB-43DC-A8B6-4E54141AB7E7}"/>
              </a:ext>
            </a:extLst>
          </p:cNvPr>
          <p:cNvPicPr>
            <a:picLocks noChangeAspect="1"/>
          </p:cNvPicPr>
          <p:nvPr/>
        </p:nvPicPr>
        <p:blipFill>
          <a:blip r:embed="rId5"/>
          <a:stretch>
            <a:fillRect/>
          </a:stretch>
        </p:blipFill>
        <p:spPr>
          <a:xfrm>
            <a:off x="5435910" y="1284407"/>
            <a:ext cx="6098041" cy="4238138"/>
          </a:xfrm>
          <a:prstGeom prst="rect">
            <a:avLst/>
          </a:prstGeom>
        </p:spPr>
      </p:pic>
    </p:spTree>
    <p:extLst>
      <p:ext uri="{BB962C8B-B14F-4D97-AF65-F5344CB8AC3E}">
        <p14:creationId xmlns:p14="http://schemas.microsoft.com/office/powerpoint/2010/main" val="3209470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6" name="Straight Connector 13">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Rectangle 15">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3" name="Group 17">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19" name="Picture 18">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9">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21">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Заголовок 1">
            <a:extLst>
              <a:ext uri="{FF2B5EF4-FFF2-40B4-BE49-F238E27FC236}">
                <a16:creationId xmlns:a16="http://schemas.microsoft.com/office/drawing/2014/main" id="{0502D974-C7C3-4925-B266-B5174F491205}"/>
              </a:ext>
            </a:extLst>
          </p:cNvPr>
          <p:cNvSpPr>
            <a:spLocks noGrp="1"/>
          </p:cNvSpPr>
          <p:nvPr>
            <p:ph type="title"/>
          </p:nvPr>
        </p:nvSpPr>
        <p:spPr>
          <a:xfrm>
            <a:off x="997528" y="982132"/>
            <a:ext cx="4094017" cy="3251343"/>
          </a:xfrm>
        </p:spPr>
        <p:txBody>
          <a:bodyPr vert="horz" lIns="91440" tIns="45720" rIns="91440" bIns="45720" rtlCol="0" anchor="b">
            <a:normAutofit/>
          </a:bodyPr>
          <a:lstStyle/>
          <a:p>
            <a:r>
              <a:rPr lang="en-US" sz="4800" b="1" dirty="0" err="1">
                <a:solidFill>
                  <a:srgbClr val="262626"/>
                </a:solidFill>
              </a:rPr>
              <a:t>Аэрапорт</a:t>
            </a:r>
            <a:r>
              <a:rPr lang="en-US" sz="4800" b="1" dirty="0">
                <a:solidFill>
                  <a:srgbClr val="262626"/>
                </a:solidFill>
              </a:rPr>
              <a:t> УЙТАШ!</a:t>
            </a:r>
          </a:p>
        </p:txBody>
      </p:sp>
      <p:pic>
        <p:nvPicPr>
          <p:cNvPr id="3" name="Рисунок 3" descr="Изображение выглядит как текст, внешний, небо, дорога&#10;&#10;Автоматически созданное описание">
            <a:extLst>
              <a:ext uri="{FF2B5EF4-FFF2-40B4-BE49-F238E27FC236}">
                <a16:creationId xmlns:a16="http://schemas.microsoft.com/office/drawing/2014/main" id="{E5A9B2DC-B405-4A9A-AB71-301A6D66F7DD}"/>
              </a:ext>
            </a:extLst>
          </p:cNvPr>
          <p:cNvPicPr>
            <a:picLocks noChangeAspect="1"/>
          </p:cNvPicPr>
          <p:nvPr/>
        </p:nvPicPr>
        <p:blipFill>
          <a:blip r:embed="rId7"/>
          <a:stretch>
            <a:fillRect/>
          </a:stretch>
        </p:blipFill>
        <p:spPr>
          <a:xfrm>
            <a:off x="5418668" y="1306199"/>
            <a:ext cx="5469466" cy="4236306"/>
          </a:xfrm>
          <a:prstGeom prst="rect">
            <a:avLst/>
          </a:prstGeom>
          <a:ln w="57150" cmpd="thickThin">
            <a:solidFill>
              <a:srgbClr val="7F7F7F"/>
            </a:solidFill>
            <a:miter lim="800000"/>
          </a:ln>
        </p:spPr>
      </p:pic>
    </p:spTree>
    <p:extLst>
      <p:ext uri="{BB962C8B-B14F-4D97-AF65-F5344CB8AC3E}">
        <p14:creationId xmlns:p14="http://schemas.microsoft.com/office/powerpoint/2010/main" val="844127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DC1875E5-3E3D-49D0-A84D-62C1DE8DE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45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Рисунок 2" descr="Изображение выглядит как дерево, небо, внешний, сад&#10;&#10;Автоматически созданное описание">
            <a:extLst>
              <a:ext uri="{FF2B5EF4-FFF2-40B4-BE49-F238E27FC236}">
                <a16:creationId xmlns:a16="http://schemas.microsoft.com/office/drawing/2014/main" id="{24ABFCD3-ADD0-4254-AD01-6416DDC2485D}"/>
              </a:ext>
            </a:extLst>
          </p:cNvPr>
          <p:cNvPicPr>
            <a:picLocks noChangeAspect="1"/>
          </p:cNvPicPr>
          <p:nvPr/>
        </p:nvPicPr>
        <p:blipFill rotWithShape="1">
          <a:blip r:embed="rId3"/>
          <a:srcRect r="-1" b="7630"/>
          <a:stretch/>
        </p:blipFill>
        <p:spPr>
          <a:xfrm>
            <a:off x="490728" y="516636"/>
            <a:ext cx="11210544" cy="5824728"/>
          </a:xfrm>
          <a:prstGeom prst="rect">
            <a:avLst/>
          </a:prstGeom>
        </p:spPr>
      </p:pic>
      <p:sp>
        <p:nvSpPr>
          <p:cNvPr id="5" name="Rectangle 8">
            <a:extLst>
              <a:ext uri="{FF2B5EF4-FFF2-40B4-BE49-F238E27FC236}">
                <a16:creationId xmlns:a16="http://schemas.microsoft.com/office/drawing/2014/main" id="{72E3803C-85E6-4CB3-8361-219B2398D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611" y="350556"/>
            <a:ext cx="11542779" cy="6156888"/>
          </a:xfrm>
          <a:prstGeom prst="rect">
            <a:avLst/>
          </a:prstGeom>
          <a:noFill/>
          <a:ln w="25400" cap="flat">
            <a:solidFill>
              <a:srgbClr val="75BCF7"/>
            </a:solidFill>
            <a:miter lim="800000"/>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47804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19" name="Picture 18">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Заголовок 2">
            <a:extLst>
              <a:ext uri="{FF2B5EF4-FFF2-40B4-BE49-F238E27FC236}">
                <a16:creationId xmlns:a16="http://schemas.microsoft.com/office/drawing/2014/main" id="{51CCD99C-FD0C-404E-BB15-4F601B5BF34D}"/>
              </a:ext>
            </a:extLst>
          </p:cNvPr>
          <p:cNvSpPr>
            <a:spLocks noGrp="1"/>
          </p:cNvSpPr>
          <p:nvPr>
            <p:ph type="title" idx="4294967295"/>
          </p:nvPr>
        </p:nvSpPr>
        <p:spPr>
          <a:xfrm>
            <a:off x="997528" y="982132"/>
            <a:ext cx="4094017" cy="5202806"/>
          </a:xfrm>
        </p:spPr>
        <p:txBody>
          <a:bodyPr vert="horz" lIns="91440" tIns="45720" rIns="91440" bIns="45720" rtlCol="0" anchor="b">
            <a:noAutofit/>
          </a:bodyPr>
          <a:lstStyle/>
          <a:p>
            <a:pPr>
              <a:lnSpc>
                <a:spcPct val="90000"/>
              </a:lnSpc>
            </a:pPr>
            <a:r>
              <a:rPr lang="en-US" sz="2000">
                <a:solidFill>
                  <a:srgbClr val="262626"/>
                </a:solidFill>
                <a:latin typeface="Times New Roman"/>
                <a:cs typeface="Times New Roman"/>
              </a:rPr>
              <a:t>Проспекте Имама Шамиля открыта </a:t>
            </a:r>
            <a:r>
              <a:rPr lang="en-US" sz="2000" b="1">
                <a:solidFill>
                  <a:srgbClr val="262626"/>
                </a:solidFill>
                <a:latin typeface="Times New Roman"/>
                <a:cs typeface="Times New Roman"/>
              </a:rPr>
              <a:t>аллея</a:t>
            </a:r>
            <a:r>
              <a:rPr lang="en-US" sz="2000">
                <a:solidFill>
                  <a:srgbClr val="262626"/>
                </a:solidFill>
                <a:latin typeface="Times New Roman"/>
                <a:cs typeface="Times New Roman"/>
              </a:rPr>
              <a:t> ремесленников «Город </a:t>
            </a:r>
            <a:r>
              <a:rPr lang="en-US" sz="2000" b="1">
                <a:solidFill>
                  <a:srgbClr val="262626"/>
                </a:solidFill>
                <a:latin typeface="Times New Roman"/>
                <a:cs typeface="Times New Roman"/>
              </a:rPr>
              <a:t>мастеров</a:t>
            </a:r>
            <a:r>
              <a:rPr lang="en-US" sz="2000">
                <a:solidFill>
                  <a:srgbClr val="262626"/>
                </a:solidFill>
                <a:latin typeface="Times New Roman"/>
                <a:cs typeface="Times New Roman"/>
              </a:rPr>
              <a:t>». </a:t>
            </a:r>
            <a:r>
              <a:rPr lang="en-US" sz="2000" b="1">
                <a:solidFill>
                  <a:srgbClr val="262626"/>
                </a:solidFill>
                <a:latin typeface="Times New Roman"/>
                <a:cs typeface="Times New Roman"/>
              </a:rPr>
              <a:t>Аллея</a:t>
            </a:r>
            <a:r>
              <a:rPr lang="en-US" sz="2000">
                <a:solidFill>
                  <a:srgbClr val="262626"/>
                </a:solidFill>
                <a:latin typeface="Times New Roman"/>
                <a:cs typeface="Times New Roman"/>
              </a:rPr>
              <a:t> представляет собой прогулочную зону, плиточное покрытие которой выполнено в виде традиционного дагестанского ковра, установлены фонтаны в виде балхарских кувшинов и горские башни с журавлями. Кроме того, по всей протяженности новой </a:t>
            </a:r>
            <a:r>
              <a:rPr lang="en-US" sz="2000" b="1">
                <a:solidFill>
                  <a:srgbClr val="262626"/>
                </a:solidFill>
                <a:latin typeface="Times New Roman"/>
                <a:cs typeface="Times New Roman"/>
              </a:rPr>
              <a:t>аллеи</a:t>
            </a:r>
            <a:r>
              <a:rPr lang="en-US" sz="2000">
                <a:solidFill>
                  <a:srgbClr val="262626"/>
                </a:solidFill>
                <a:latin typeface="Times New Roman"/>
                <a:cs typeface="Times New Roman"/>
              </a:rPr>
              <a:t> установлены ремесленные павильоны, где в погожие дни </a:t>
            </a:r>
            <a:r>
              <a:rPr lang="en-US" sz="2000" b="1">
                <a:solidFill>
                  <a:srgbClr val="262626"/>
                </a:solidFill>
                <a:latin typeface="Times New Roman"/>
                <a:cs typeface="Times New Roman"/>
              </a:rPr>
              <a:t>мастера</a:t>
            </a:r>
            <a:r>
              <a:rPr lang="en-US" sz="2000">
                <a:solidFill>
                  <a:srgbClr val="262626"/>
                </a:solidFill>
                <a:latin typeface="Times New Roman"/>
                <a:cs typeface="Times New Roman"/>
              </a:rPr>
              <a:t> проводят </a:t>
            </a:r>
            <a:r>
              <a:rPr lang="en-US" sz="2000" b="1">
                <a:solidFill>
                  <a:srgbClr val="262626"/>
                </a:solidFill>
                <a:latin typeface="Times New Roman"/>
                <a:cs typeface="Times New Roman"/>
              </a:rPr>
              <a:t>мастер</a:t>
            </a:r>
            <a:r>
              <a:rPr lang="en-US" sz="2000">
                <a:solidFill>
                  <a:srgbClr val="262626"/>
                </a:solidFill>
                <a:latin typeface="Times New Roman"/>
                <a:cs typeface="Times New Roman"/>
              </a:rPr>
              <a:t>-классы и продают сувенирную продукцию — ковровые изделия, изделия из серебра и дерева, керамику и ножи.</a:t>
            </a:r>
          </a:p>
        </p:txBody>
      </p:sp>
      <p:pic>
        <p:nvPicPr>
          <p:cNvPr id="2" name="Рисунок 2" descr="Изображение выглядит как здание, внешний, арка, камень&#10;&#10;Автоматически созданное описание">
            <a:extLst>
              <a:ext uri="{FF2B5EF4-FFF2-40B4-BE49-F238E27FC236}">
                <a16:creationId xmlns:a16="http://schemas.microsoft.com/office/drawing/2014/main" id="{92416EDE-C0E7-4B36-8CA3-BBA323A7ECAC}"/>
              </a:ext>
            </a:extLst>
          </p:cNvPr>
          <p:cNvPicPr>
            <a:picLocks noChangeAspect="1"/>
          </p:cNvPicPr>
          <p:nvPr/>
        </p:nvPicPr>
        <p:blipFill>
          <a:blip r:embed="rId7"/>
          <a:stretch>
            <a:fillRect/>
          </a:stretch>
        </p:blipFill>
        <p:spPr>
          <a:xfrm>
            <a:off x="5418668" y="1603564"/>
            <a:ext cx="5469466" cy="3650868"/>
          </a:xfrm>
          <a:prstGeom prst="rect">
            <a:avLst/>
          </a:prstGeom>
          <a:ln w="57150" cmpd="thickThin">
            <a:solidFill>
              <a:srgbClr val="7F7F7F"/>
            </a:solidFill>
            <a:miter lim="800000"/>
          </a:ln>
        </p:spPr>
      </p:pic>
    </p:spTree>
    <p:extLst>
      <p:ext uri="{BB962C8B-B14F-4D97-AF65-F5344CB8AC3E}">
        <p14:creationId xmlns:p14="http://schemas.microsoft.com/office/powerpoint/2010/main" val="3377846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Рисунок 2" descr="Изображение выглядит как небо, внешний, наружный объект&#10;&#10;Автоматически созданное описание">
            <a:extLst>
              <a:ext uri="{FF2B5EF4-FFF2-40B4-BE49-F238E27FC236}">
                <a16:creationId xmlns:a16="http://schemas.microsoft.com/office/drawing/2014/main" id="{E9A02157-9476-4ABF-B8AD-0DCDED16AB88}"/>
              </a:ext>
            </a:extLst>
          </p:cNvPr>
          <p:cNvPicPr>
            <a:picLocks noChangeAspect="1"/>
          </p:cNvPicPr>
          <p:nvPr/>
        </p:nvPicPr>
        <p:blipFill rotWithShape="1">
          <a:blip r:embed="rId3"/>
          <a:srcRect t="25037" r="1" b="35662"/>
          <a:stretch/>
        </p:blipFill>
        <p:spPr>
          <a:xfrm>
            <a:off x="486138" y="488137"/>
            <a:ext cx="11227442" cy="5883295"/>
          </a:xfrm>
          <a:prstGeom prst="rect">
            <a:avLst/>
          </a:prstGeom>
        </p:spPr>
      </p:pic>
      <p:sp>
        <p:nvSpPr>
          <p:cNvPr id="9" name="Rectangle 8">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11" name="Group 10">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2"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3" name="Picture 12">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4"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2339322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19" name="Picture 18">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Заголовок 2">
            <a:extLst>
              <a:ext uri="{FF2B5EF4-FFF2-40B4-BE49-F238E27FC236}">
                <a16:creationId xmlns:a16="http://schemas.microsoft.com/office/drawing/2014/main" id="{487CC7EF-CB9F-4562-BED0-F9BE81F40102}"/>
              </a:ext>
            </a:extLst>
          </p:cNvPr>
          <p:cNvSpPr>
            <a:spLocks noGrp="1"/>
          </p:cNvSpPr>
          <p:nvPr>
            <p:ph type="title"/>
          </p:nvPr>
        </p:nvSpPr>
        <p:spPr>
          <a:xfrm>
            <a:off x="997528" y="982132"/>
            <a:ext cx="4094017" cy="3781026"/>
          </a:xfrm>
        </p:spPr>
        <p:txBody>
          <a:bodyPr vert="horz" lIns="91440" tIns="45720" rIns="91440" bIns="45720" rtlCol="0" anchor="b">
            <a:noAutofit/>
          </a:bodyPr>
          <a:lstStyle/>
          <a:p>
            <a:r>
              <a:rPr lang="ru-RU" sz="2400" b="1" dirty="0"/>
              <a:t>Национальная библиотека Республики Дагестан</a:t>
            </a:r>
          </a:p>
          <a:p>
            <a:r>
              <a:rPr lang="ru-RU" sz="2400" dirty="0">
                <a:latin typeface="Times New Roman"/>
                <a:cs typeface="Times New Roman"/>
              </a:rPr>
              <a:t> была официально открыта в Порт-Петровске (ныне </a:t>
            </a:r>
            <a:r>
              <a:rPr lang="ru-RU" sz="2400" b="1" dirty="0">
                <a:latin typeface="Times New Roman"/>
                <a:cs typeface="Times New Roman"/>
              </a:rPr>
              <a:t>Махачкала</a:t>
            </a:r>
            <a:r>
              <a:rPr lang="ru-RU" sz="2400" dirty="0">
                <a:latin typeface="Times New Roman"/>
                <a:cs typeface="Times New Roman"/>
              </a:rPr>
              <a:t>) 9 мая 1900 года на средства интеллигенции как Петровская городская публичная </a:t>
            </a:r>
            <a:r>
              <a:rPr lang="ru-RU" sz="2400" b="1" dirty="0">
                <a:latin typeface="Times New Roman"/>
                <a:cs typeface="Times New Roman"/>
              </a:rPr>
              <a:t>библиотека</a:t>
            </a:r>
            <a:r>
              <a:rPr lang="ru-RU" sz="2400" dirty="0">
                <a:latin typeface="Times New Roman"/>
                <a:cs typeface="Times New Roman"/>
              </a:rPr>
              <a:t>.</a:t>
            </a:r>
            <a:endParaRPr lang="ru-RU" sz="2400" dirty="0"/>
          </a:p>
        </p:txBody>
      </p:sp>
      <p:pic>
        <p:nvPicPr>
          <p:cNvPr id="2" name="Рисунок 2" descr="Изображение выглядит как трава, внешний, дерево, небо&#10;&#10;Автоматически созданное описание">
            <a:extLst>
              <a:ext uri="{FF2B5EF4-FFF2-40B4-BE49-F238E27FC236}">
                <a16:creationId xmlns:a16="http://schemas.microsoft.com/office/drawing/2014/main" id="{B88116CE-8EB9-46F7-8F33-0345C4B50061}"/>
              </a:ext>
            </a:extLst>
          </p:cNvPr>
          <p:cNvPicPr>
            <a:picLocks noChangeAspect="1"/>
          </p:cNvPicPr>
          <p:nvPr/>
        </p:nvPicPr>
        <p:blipFill>
          <a:blip r:embed="rId7"/>
          <a:stretch>
            <a:fillRect/>
          </a:stretch>
        </p:blipFill>
        <p:spPr>
          <a:xfrm>
            <a:off x="5418668" y="1377949"/>
            <a:ext cx="5469466" cy="4102099"/>
          </a:xfrm>
          <a:prstGeom prst="rect">
            <a:avLst/>
          </a:prstGeom>
          <a:ln w="57150" cmpd="thickThin">
            <a:solidFill>
              <a:srgbClr val="7F7F7F"/>
            </a:solidFill>
            <a:miter lim="800000"/>
          </a:ln>
        </p:spPr>
      </p:pic>
    </p:spTree>
    <p:extLst>
      <p:ext uri="{BB962C8B-B14F-4D97-AF65-F5344CB8AC3E}">
        <p14:creationId xmlns:p14="http://schemas.microsoft.com/office/powerpoint/2010/main" val="52518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BC004D7F-4B2C-49DD-84E7-6685948CA6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E4929BB6-2614-469C-B2DC-14288A41EE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19" name="Picture 18">
              <a:extLst>
                <a:ext uri="{FF2B5EF4-FFF2-40B4-BE49-F238E27FC236}">
                  <a16:creationId xmlns:a16="http://schemas.microsoft.com/office/drawing/2014/main" id="{0F9303EB-6869-4D98-89A4-11F721A73C2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B0B2CEAC-0FA7-40BF-AFDC-86D21BF94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CFC5E682-2A3D-4D7E-A460-0164698D2CB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48343B0D-4B8E-48D5-940C-60507FF437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Заголовок 1">
            <a:extLst>
              <a:ext uri="{FF2B5EF4-FFF2-40B4-BE49-F238E27FC236}">
                <a16:creationId xmlns:a16="http://schemas.microsoft.com/office/drawing/2014/main" id="{51D40CA0-9574-4CFC-AB50-300C896219E1}"/>
              </a:ext>
            </a:extLst>
          </p:cNvPr>
          <p:cNvSpPr>
            <a:spLocks noGrp="1"/>
          </p:cNvSpPr>
          <p:nvPr>
            <p:ph type="title" idx="4294967295"/>
          </p:nvPr>
        </p:nvSpPr>
        <p:spPr>
          <a:xfrm>
            <a:off x="1072267" y="1041401"/>
            <a:ext cx="6528018" cy="2531117"/>
          </a:xfrm>
        </p:spPr>
        <p:txBody>
          <a:bodyPr vert="horz" lIns="91440" tIns="45720" rIns="91440" bIns="45720" rtlCol="0" anchor="b">
            <a:noAutofit/>
          </a:bodyPr>
          <a:lstStyle/>
          <a:p>
            <a:pPr>
              <a:lnSpc>
                <a:spcPct val="90000"/>
              </a:lnSpc>
            </a:pPr>
            <a:r>
              <a:rPr lang="en-US" sz="2000" b="1" dirty="0" err="1">
                <a:solidFill>
                  <a:srgbClr val="262626"/>
                </a:solidFill>
              </a:rPr>
              <a:t>История</a:t>
            </a:r>
            <a:r>
              <a:rPr lang="en-US" sz="2000" dirty="0">
                <a:solidFill>
                  <a:srgbClr val="262626"/>
                </a:solidFill>
              </a:rPr>
              <a:t> </a:t>
            </a:r>
            <a:r>
              <a:rPr lang="en-US" sz="2000" dirty="0" err="1">
                <a:solidFill>
                  <a:srgbClr val="262626"/>
                </a:solidFill>
              </a:rPr>
              <a:t>махачкалинского</a:t>
            </a:r>
            <a:r>
              <a:rPr lang="en-US" sz="2000" dirty="0">
                <a:solidFill>
                  <a:srgbClr val="262626"/>
                </a:solidFill>
              </a:rPr>
              <a:t> </a:t>
            </a:r>
            <a:r>
              <a:rPr lang="en-US" sz="2000" b="1" dirty="0" err="1">
                <a:solidFill>
                  <a:srgbClr val="262626"/>
                </a:solidFill>
              </a:rPr>
              <a:t>маяка</a:t>
            </a:r>
            <a:r>
              <a:rPr lang="en-US" sz="2000" dirty="0">
                <a:solidFill>
                  <a:srgbClr val="262626"/>
                </a:solidFill>
              </a:rPr>
              <a:t> </a:t>
            </a:r>
            <a:r>
              <a:rPr lang="en-US" sz="2000" dirty="0" err="1">
                <a:solidFill>
                  <a:srgbClr val="262626"/>
                </a:solidFill>
              </a:rPr>
              <a:t>неотделима</a:t>
            </a:r>
            <a:r>
              <a:rPr lang="en-US" sz="2000" dirty="0">
                <a:solidFill>
                  <a:srgbClr val="262626"/>
                </a:solidFill>
              </a:rPr>
              <a:t> </a:t>
            </a:r>
            <a:r>
              <a:rPr lang="en-US" sz="2000" dirty="0" err="1">
                <a:solidFill>
                  <a:srgbClr val="262626"/>
                </a:solidFill>
              </a:rPr>
              <a:t>от</a:t>
            </a:r>
            <a:r>
              <a:rPr lang="en-US" sz="2000" dirty="0">
                <a:solidFill>
                  <a:srgbClr val="262626"/>
                </a:solidFill>
              </a:rPr>
              <a:t> </a:t>
            </a:r>
            <a:r>
              <a:rPr lang="en-US" sz="2000" b="1" dirty="0" err="1">
                <a:solidFill>
                  <a:srgbClr val="262626"/>
                </a:solidFill>
              </a:rPr>
              <a:t>истории</a:t>
            </a:r>
            <a:r>
              <a:rPr lang="en-US" sz="2000" dirty="0">
                <a:solidFill>
                  <a:srgbClr val="262626"/>
                </a:solidFill>
              </a:rPr>
              <a:t> </a:t>
            </a:r>
            <a:r>
              <a:rPr lang="en-US" sz="2000" dirty="0" err="1">
                <a:solidFill>
                  <a:srgbClr val="262626"/>
                </a:solidFill>
              </a:rPr>
              <a:t>города</a:t>
            </a:r>
            <a:r>
              <a:rPr lang="en-US" sz="2000" dirty="0">
                <a:solidFill>
                  <a:srgbClr val="262626"/>
                </a:solidFill>
              </a:rPr>
              <a:t>. </a:t>
            </a:r>
            <a:r>
              <a:rPr lang="en-US" sz="2000" dirty="0" err="1">
                <a:solidFill>
                  <a:srgbClr val="262626"/>
                </a:solidFill>
              </a:rPr>
              <a:t>Сооружение</a:t>
            </a:r>
            <a:r>
              <a:rPr lang="en-US" sz="2000" dirty="0">
                <a:solidFill>
                  <a:srgbClr val="262626"/>
                </a:solidFill>
              </a:rPr>
              <a:t> </a:t>
            </a:r>
            <a:r>
              <a:rPr lang="en-US" sz="2000" dirty="0" err="1">
                <a:solidFill>
                  <a:srgbClr val="262626"/>
                </a:solidFill>
              </a:rPr>
              <a:t>младше</a:t>
            </a:r>
            <a:r>
              <a:rPr lang="en-US" sz="2000" dirty="0">
                <a:solidFill>
                  <a:srgbClr val="262626"/>
                </a:solidFill>
              </a:rPr>
              <a:t> </a:t>
            </a:r>
            <a:r>
              <a:rPr lang="en-US" sz="2000" dirty="0" err="1">
                <a:solidFill>
                  <a:srgbClr val="262626"/>
                </a:solidFill>
              </a:rPr>
              <a:t>столицы</a:t>
            </a:r>
            <a:r>
              <a:rPr lang="en-US" sz="2000" dirty="0">
                <a:solidFill>
                  <a:srgbClr val="262626"/>
                </a:solidFill>
              </a:rPr>
              <a:t> </a:t>
            </a:r>
            <a:r>
              <a:rPr lang="en-US" sz="2000" dirty="0" err="1">
                <a:solidFill>
                  <a:srgbClr val="262626"/>
                </a:solidFill>
              </a:rPr>
              <a:t>всего</a:t>
            </a:r>
            <a:r>
              <a:rPr lang="en-US" sz="2000" dirty="0">
                <a:solidFill>
                  <a:srgbClr val="262626"/>
                </a:solidFill>
              </a:rPr>
              <a:t> </a:t>
            </a:r>
            <a:r>
              <a:rPr lang="en-US" sz="2000" dirty="0" err="1">
                <a:solidFill>
                  <a:srgbClr val="262626"/>
                </a:solidFill>
              </a:rPr>
              <a:t>лишь</a:t>
            </a:r>
            <a:r>
              <a:rPr lang="en-US" sz="2000" dirty="0">
                <a:solidFill>
                  <a:srgbClr val="262626"/>
                </a:solidFill>
              </a:rPr>
              <a:t> </a:t>
            </a:r>
            <a:r>
              <a:rPr lang="en-US" sz="2000" dirty="0" err="1">
                <a:solidFill>
                  <a:srgbClr val="262626"/>
                </a:solidFill>
              </a:rPr>
              <a:t>на</a:t>
            </a:r>
            <a:r>
              <a:rPr lang="en-US" sz="2000" dirty="0">
                <a:solidFill>
                  <a:srgbClr val="262626"/>
                </a:solidFill>
              </a:rPr>
              <a:t> </a:t>
            </a:r>
            <a:r>
              <a:rPr lang="en-US" sz="2000" dirty="0" err="1">
                <a:solidFill>
                  <a:srgbClr val="262626"/>
                </a:solidFill>
              </a:rPr>
              <a:t>несколько</a:t>
            </a:r>
            <a:r>
              <a:rPr lang="en-US" sz="2000" dirty="0">
                <a:solidFill>
                  <a:srgbClr val="262626"/>
                </a:solidFill>
              </a:rPr>
              <a:t> </a:t>
            </a:r>
            <a:r>
              <a:rPr lang="en-US" sz="2000" dirty="0" err="1">
                <a:solidFill>
                  <a:srgbClr val="262626"/>
                </a:solidFill>
              </a:rPr>
              <a:t>лет</a:t>
            </a:r>
            <a:r>
              <a:rPr lang="en-US" sz="2000" dirty="0">
                <a:solidFill>
                  <a:srgbClr val="262626"/>
                </a:solidFill>
              </a:rPr>
              <a:t>. В 1841году в </a:t>
            </a:r>
            <a:r>
              <a:rPr lang="en-US" sz="2000" dirty="0" err="1">
                <a:solidFill>
                  <a:srgbClr val="262626"/>
                </a:solidFill>
              </a:rPr>
              <a:t>Петровске</a:t>
            </a:r>
            <a:r>
              <a:rPr lang="en-US" sz="2000" dirty="0">
                <a:solidFill>
                  <a:srgbClr val="262626"/>
                </a:solidFill>
              </a:rPr>
              <a:t> </a:t>
            </a:r>
            <a:r>
              <a:rPr lang="en-US" sz="2000" dirty="0" err="1">
                <a:solidFill>
                  <a:srgbClr val="262626"/>
                </a:solidFill>
              </a:rPr>
              <a:t>было</a:t>
            </a:r>
            <a:r>
              <a:rPr lang="en-US" sz="2000" dirty="0">
                <a:solidFill>
                  <a:srgbClr val="262626"/>
                </a:solidFill>
              </a:rPr>
              <a:t> </a:t>
            </a:r>
            <a:r>
              <a:rPr lang="en-US" sz="2000" dirty="0" err="1">
                <a:solidFill>
                  <a:srgbClr val="262626"/>
                </a:solidFill>
              </a:rPr>
              <a:t>заложено</a:t>
            </a:r>
            <a:r>
              <a:rPr lang="en-US" sz="2000" dirty="0">
                <a:solidFill>
                  <a:srgbClr val="262626"/>
                </a:solidFill>
              </a:rPr>
              <a:t> </a:t>
            </a:r>
            <a:r>
              <a:rPr lang="en-US" sz="2000" dirty="0" err="1">
                <a:solidFill>
                  <a:srgbClr val="262626"/>
                </a:solidFill>
              </a:rPr>
              <a:t>крупное</a:t>
            </a:r>
            <a:r>
              <a:rPr lang="en-US" sz="2000" dirty="0">
                <a:solidFill>
                  <a:srgbClr val="262626"/>
                </a:solidFill>
              </a:rPr>
              <a:t> </a:t>
            </a:r>
            <a:r>
              <a:rPr lang="en-US" sz="2000" dirty="0" err="1">
                <a:solidFill>
                  <a:srgbClr val="262626"/>
                </a:solidFill>
              </a:rPr>
              <a:t>укрепление</a:t>
            </a:r>
            <a:r>
              <a:rPr lang="en-US" sz="2000" dirty="0">
                <a:solidFill>
                  <a:srgbClr val="262626"/>
                </a:solidFill>
              </a:rPr>
              <a:t> – </a:t>
            </a:r>
            <a:r>
              <a:rPr lang="en-US" sz="2000" dirty="0" err="1">
                <a:solidFill>
                  <a:srgbClr val="262626"/>
                </a:solidFill>
              </a:rPr>
              <a:t>порт</a:t>
            </a:r>
            <a:r>
              <a:rPr lang="en-US" sz="2000" dirty="0">
                <a:solidFill>
                  <a:srgbClr val="262626"/>
                </a:solidFill>
              </a:rPr>
              <a:t>, </a:t>
            </a:r>
            <a:r>
              <a:rPr lang="en-US" sz="2000" dirty="0" err="1">
                <a:solidFill>
                  <a:srgbClr val="262626"/>
                </a:solidFill>
              </a:rPr>
              <a:t>через</a:t>
            </a:r>
            <a:r>
              <a:rPr lang="en-US" sz="2000" dirty="0">
                <a:solidFill>
                  <a:srgbClr val="262626"/>
                </a:solidFill>
              </a:rPr>
              <a:t> </a:t>
            </a:r>
            <a:r>
              <a:rPr lang="en-US" sz="2000" dirty="0" err="1">
                <a:solidFill>
                  <a:srgbClr val="262626"/>
                </a:solidFill>
              </a:rPr>
              <a:t>который</a:t>
            </a:r>
            <a:r>
              <a:rPr lang="en-US" sz="2000" dirty="0">
                <a:solidFill>
                  <a:srgbClr val="262626"/>
                </a:solidFill>
              </a:rPr>
              <a:t> </a:t>
            </a:r>
            <a:r>
              <a:rPr lang="en-US" sz="2000" dirty="0" err="1">
                <a:solidFill>
                  <a:srgbClr val="262626"/>
                </a:solidFill>
              </a:rPr>
              <a:t>дешевым</a:t>
            </a:r>
            <a:r>
              <a:rPr lang="en-US" sz="2000" dirty="0">
                <a:solidFill>
                  <a:srgbClr val="262626"/>
                </a:solidFill>
              </a:rPr>
              <a:t> и </a:t>
            </a:r>
            <a:r>
              <a:rPr lang="en-US" sz="2000" dirty="0" err="1">
                <a:solidFill>
                  <a:srgbClr val="262626"/>
                </a:solidFill>
              </a:rPr>
              <a:t>удобным</a:t>
            </a:r>
            <a:r>
              <a:rPr lang="en-US" sz="2000" dirty="0">
                <a:solidFill>
                  <a:srgbClr val="262626"/>
                </a:solidFill>
              </a:rPr>
              <a:t> </a:t>
            </a:r>
            <a:r>
              <a:rPr lang="en-US" sz="2000" dirty="0" err="1">
                <a:solidFill>
                  <a:srgbClr val="262626"/>
                </a:solidFill>
              </a:rPr>
              <a:t>водным</a:t>
            </a:r>
            <a:r>
              <a:rPr lang="en-US" sz="2000" dirty="0">
                <a:solidFill>
                  <a:srgbClr val="262626"/>
                </a:solidFill>
              </a:rPr>
              <a:t> </a:t>
            </a:r>
            <a:r>
              <a:rPr lang="en-US" sz="2000" dirty="0" err="1">
                <a:solidFill>
                  <a:srgbClr val="262626"/>
                </a:solidFill>
              </a:rPr>
              <a:t>путем</a:t>
            </a:r>
            <a:r>
              <a:rPr lang="en-US" sz="2000" dirty="0">
                <a:solidFill>
                  <a:srgbClr val="262626"/>
                </a:solidFill>
              </a:rPr>
              <a:t> с </a:t>
            </a:r>
            <a:r>
              <a:rPr lang="en-US" sz="2000" dirty="0" err="1">
                <a:solidFill>
                  <a:srgbClr val="262626"/>
                </a:solidFill>
              </a:rPr>
              <a:t>Волги</a:t>
            </a:r>
            <a:r>
              <a:rPr lang="en-US" sz="2000" dirty="0">
                <a:solidFill>
                  <a:srgbClr val="262626"/>
                </a:solidFill>
              </a:rPr>
              <a:t> </a:t>
            </a:r>
            <a:r>
              <a:rPr lang="en-US" sz="2000" dirty="0" err="1">
                <a:solidFill>
                  <a:srgbClr val="262626"/>
                </a:solidFill>
              </a:rPr>
              <a:t>шло</a:t>
            </a:r>
            <a:r>
              <a:rPr lang="en-US" sz="2000" dirty="0">
                <a:solidFill>
                  <a:srgbClr val="262626"/>
                </a:solidFill>
              </a:rPr>
              <a:t> </a:t>
            </a:r>
            <a:r>
              <a:rPr lang="en-US" sz="2000" dirty="0" err="1">
                <a:solidFill>
                  <a:srgbClr val="262626"/>
                </a:solidFill>
              </a:rPr>
              <a:t>регулярное</a:t>
            </a:r>
            <a:r>
              <a:rPr lang="en-US" sz="2000" dirty="0">
                <a:solidFill>
                  <a:srgbClr val="262626"/>
                </a:solidFill>
              </a:rPr>
              <a:t> </a:t>
            </a:r>
            <a:r>
              <a:rPr lang="en-US" sz="2000" dirty="0" err="1">
                <a:solidFill>
                  <a:srgbClr val="262626"/>
                </a:solidFill>
              </a:rPr>
              <a:t>снабжение</a:t>
            </a:r>
            <a:r>
              <a:rPr lang="en-US" sz="2000" dirty="0">
                <a:solidFill>
                  <a:srgbClr val="262626"/>
                </a:solidFill>
              </a:rPr>
              <a:t> </a:t>
            </a:r>
            <a:r>
              <a:rPr lang="en-US" sz="2000" dirty="0" err="1">
                <a:solidFill>
                  <a:srgbClr val="262626"/>
                </a:solidFill>
              </a:rPr>
              <a:t>кавказских</a:t>
            </a:r>
            <a:r>
              <a:rPr lang="en-US" sz="2000" dirty="0">
                <a:solidFill>
                  <a:srgbClr val="262626"/>
                </a:solidFill>
              </a:rPr>
              <a:t> </a:t>
            </a:r>
            <a:r>
              <a:rPr lang="en-US" sz="2000" dirty="0" err="1">
                <a:solidFill>
                  <a:srgbClr val="262626"/>
                </a:solidFill>
              </a:rPr>
              <a:t>войск</a:t>
            </a:r>
            <a:r>
              <a:rPr lang="en-US" sz="2000" dirty="0">
                <a:solidFill>
                  <a:srgbClr val="262626"/>
                </a:solidFill>
              </a:rPr>
              <a:t>. В 1852 г. </a:t>
            </a:r>
            <a:r>
              <a:rPr lang="en-US" sz="2000" dirty="0" err="1">
                <a:solidFill>
                  <a:srgbClr val="262626"/>
                </a:solidFill>
              </a:rPr>
              <a:t>был</a:t>
            </a:r>
            <a:r>
              <a:rPr lang="en-US" sz="2000" dirty="0">
                <a:solidFill>
                  <a:srgbClr val="262626"/>
                </a:solidFill>
              </a:rPr>
              <a:t> </a:t>
            </a:r>
            <a:r>
              <a:rPr lang="en-US" sz="2000" dirty="0" err="1">
                <a:solidFill>
                  <a:srgbClr val="262626"/>
                </a:solidFill>
              </a:rPr>
              <a:t>построен</a:t>
            </a:r>
            <a:r>
              <a:rPr lang="en-US" sz="2000" dirty="0">
                <a:solidFill>
                  <a:srgbClr val="262626"/>
                </a:solidFill>
              </a:rPr>
              <a:t> </a:t>
            </a:r>
            <a:r>
              <a:rPr lang="en-US" sz="2000" dirty="0" err="1">
                <a:solidFill>
                  <a:srgbClr val="262626"/>
                </a:solidFill>
              </a:rPr>
              <a:t>Петровский</a:t>
            </a:r>
            <a:r>
              <a:rPr lang="en-US" sz="2000" dirty="0">
                <a:solidFill>
                  <a:srgbClr val="262626"/>
                </a:solidFill>
              </a:rPr>
              <a:t> </a:t>
            </a:r>
            <a:r>
              <a:rPr lang="en-US" sz="2000" b="1" dirty="0" err="1">
                <a:solidFill>
                  <a:srgbClr val="262626"/>
                </a:solidFill>
              </a:rPr>
              <a:t>маяк</a:t>
            </a:r>
            <a:r>
              <a:rPr lang="en-US" sz="2000" dirty="0">
                <a:solidFill>
                  <a:srgbClr val="262626"/>
                </a:solidFill>
              </a:rPr>
              <a:t>, и </a:t>
            </a:r>
            <a:r>
              <a:rPr lang="en-US" sz="2000" dirty="0" err="1">
                <a:solidFill>
                  <a:srgbClr val="262626"/>
                </a:solidFill>
              </a:rPr>
              <a:t>тогда</a:t>
            </a:r>
            <a:r>
              <a:rPr lang="en-US" sz="2000" dirty="0">
                <a:solidFill>
                  <a:srgbClr val="262626"/>
                </a:solidFill>
              </a:rPr>
              <a:t> </a:t>
            </a:r>
            <a:r>
              <a:rPr lang="en-US" sz="2000" dirty="0" err="1">
                <a:solidFill>
                  <a:srgbClr val="262626"/>
                </a:solidFill>
              </a:rPr>
              <a:t>уже</a:t>
            </a:r>
            <a:r>
              <a:rPr lang="en-US" sz="2000" dirty="0">
                <a:solidFill>
                  <a:srgbClr val="262626"/>
                </a:solidFill>
              </a:rPr>
              <a:t> </a:t>
            </a:r>
            <a:r>
              <a:rPr lang="en-US" sz="2000" dirty="0" err="1">
                <a:solidFill>
                  <a:srgbClr val="262626"/>
                </a:solidFill>
              </a:rPr>
              <a:t>существовало</a:t>
            </a:r>
            <a:r>
              <a:rPr lang="en-US" sz="2000" dirty="0">
                <a:solidFill>
                  <a:srgbClr val="262626"/>
                </a:solidFill>
              </a:rPr>
              <a:t> </a:t>
            </a:r>
            <a:r>
              <a:rPr lang="en-US" sz="2000" dirty="0" err="1">
                <a:solidFill>
                  <a:srgbClr val="262626"/>
                </a:solidFill>
              </a:rPr>
              <a:t>два</a:t>
            </a:r>
            <a:r>
              <a:rPr lang="en-US" sz="2000" dirty="0">
                <a:solidFill>
                  <a:srgbClr val="262626"/>
                </a:solidFill>
              </a:rPr>
              <a:t> </a:t>
            </a:r>
            <a:r>
              <a:rPr lang="en-US" sz="2000" dirty="0" err="1">
                <a:solidFill>
                  <a:srgbClr val="262626"/>
                </a:solidFill>
              </a:rPr>
              <a:t>рейда</a:t>
            </a:r>
            <a:r>
              <a:rPr lang="en-US" sz="2000" dirty="0">
                <a:solidFill>
                  <a:srgbClr val="262626"/>
                </a:solidFill>
              </a:rPr>
              <a:t> </a:t>
            </a:r>
            <a:r>
              <a:rPr lang="en-US" sz="2000" dirty="0" err="1">
                <a:solidFill>
                  <a:srgbClr val="262626"/>
                </a:solidFill>
              </a:rPr>
              <a:t>на</a:t>
            </a:r>
            <a:r>
              <a:rPr lang="en-US" sz="2000" dirty="0">
                <a:solidFill>
                  <a:srgbClr val="262626"/>
                </a:solidFill>
              </a:rPr>
              <a:t> </a:t>
            </a:r>
            <a:r>
              <a:rPr lang="en-US" sz="2000" dirty="0" err="1">
                <a:solidFill>
                  <a:srgbClr val="262626"/>
                </a:solidFill>
              </a:rPr>
              <a:t>расстоянии</a:t>
            </a:r>
            <a:r>
              <a:rPr lang="en-US" sz="2000" dirty="0">
                <a:solidFill>
                  <a:srgbClr val="262626"/>
                </a:solidFill>
              </a:rPr>
              <a:t> 2 </a:t>
            </a:r>
            <a:r>
              <a:rPr lang="en-US" sz="2000" dirty="0" err="1">
                <a:solidFill>
                  <a:srgbClr val="262626"/>
                </a:solidFill>
              </a:rPr>
              <a:t>км</a:t>
            </a:r>
            <a:r>
              <a:rPr lang="en-US" sz="2000" dirty="0">
                <a:solidFill>
                  <a:srgbClr val="262626"/>
                </a:solidFill>
              </a:rPr>
              <a:t> </a:t>
            </a:r>
            <a:r>
              <a:rPr lang="en-US" sz="2000" dirty="0" err="1">
                <a:solidFill>
                  <a:srgbClr val="262626"/>
                </a:solidFill>
              </a:rPr>
              <a:t>от</a:t>
            </a:r>
            <a:r>
              <a:rPr lang="en-US" sz="2000" dirty="0">
                <a:solidFill>
                  <a:srgbClr val="262626"/>
                </a:solidFill>
              </a:rPr>
              <a:t> </a:t>
            </a:r>
            <a:r>
              <a:rPr lang="en-US" sz="2000" dirty="0" err="1">
                <a:solidFill>
                  <a:srgbClr val="262626"/>
                </a:solidFill>
              </a:rPr>
              <a:t>берега</a:t>
            </a:r>
            <a:r>
              <a:rPr lang="en-US" sz="2000" dirty="0">
                <a:solidFill>
                  <a:srgbClr val="262626"/>
                </a:solidFill>
              </a:rPr>
              <a:t>: </a:t>
            </a:r>
            <a:r>
              <a:rPr lang="en-US" sz="2000" dirty="0" err="1">
                <a:solidFill>
                  <a:srgbClr val="262626"/>
                </a:solidFill>
              </a:rPr>
              <a:t>казенный</a:t>
            </a:r>
            <a:r>
              <a:rPr lang="en-US" sz="2000" dirty="0">
                <a:solidFill>
                  <a:srgbClr val="262626"/>
                </a:solidFill>
              </a:rPr>
              <a:t> – </a:t>
            </a:r>
            <a:r>
              <a:rPr lang="en-US" sz="2000" dirty="0" err="1">
                <a:solidFill>
                  <a:srgbClr val="262626"/>
                </a:solidFill>
              </a:rPr>
              <a:t>для</a:t>
            </a:r>
            <a:r>
              <a:rPr lang="en-US" sz="2000" dirty="0">
                <a:solidFill>
                  <a:srgbClr val="262626"/>
                </a:solidFill>
              </a:rPr>
              <a:t> </a:t>
            </a:r>
            <a:r>
              <a:rPr lang="en-US" sz="2000" dirty="0" err="1">
                <a:solidFill>
                  <a:srgbClr val="262626"/>
                </a:solidFill>
              </a:rPr>
              <a:t>судов</a:t>
            </a:r>
            <a:r>
              <a:rPr lang="en-US" sz="2000" dirty="0">
                <a:solidFill>
                  <a:srgbClr val="262626"/>
                </a:solidFill>
              </a:rPr>
              <a:t> с </a:t>
            </a:r>
            <a:r>
              <a:rPr lang="en-US" sz="2000" dirty="0" err="1">
                <a:solidFill>
                  <a:srgbClr val="262626"/>
                </a:solidFill>
              </a:rPr>
              <a:t>купеческими</a:t>
            </a:r>
            <a:r>
              <a:rPr lang="en-US" sz="2000" dirty="0">
                <a:solidFill>
                  <a:srgbClr val="262626"/>
                </a:solidFill>
              </a:rPr>
              <a:t> </a:t>
            </a:r>
            <a:r>
              <a:rPr lang="en-US" sz="2000" dirty="0" err="1">
                <a:solidFill>
                  <a:srgbClr val="262626"/>
                </a:solidFill>
              </a:rPr>
              <a:t>товарами</a:t>
            </a:r>
            <a:r>
              <a:rPr lang="en-US" sz="2000" dirty="0">
                <a:solidFill>
                  <a:srgbClr val="262626"/>
                </a:solidFill>
              </a:rPr>
              <a:t> и </a:t>
            </a:r>
            <a:r>
              <a:rPr lang="en-US" sz="2000" dirty="0" err="1">
                <a:solidFill>
                  <a:srgbClr val="262626"/>
                </a:solidFill>
              </a:rPr>
              <a:t>военный</a:t>
            </a:r>
            <a:r>
              <a:rPr lang="en-US" sz="2000" dirty="0">
                <a:solidFill>
                  <a:srgbClr val="262626"/>
                </a:solidFill>
              </a:rPr>
              <a:t> – </a:t>
            </a:r>
            <a:r>
              <a:rPr lang="en-US" sz="2000" dirty="0" err="1">
                <a:solidFill>
                  <a:srgbClr val="262626"/>
                </a:solidFill>
              </a:rPr>
              <a:t>для</a:t>
            </a:r>
            <a:r>
              <a:rPr lang="en-US" sz="2000" dirty="0">
                <a:solidFill>
                  <a:srgbClr val="262626"/>
                </a:solidFill>
              </a:rPr>
              <a:t> </a:t>
            </a:r>
            <a:r>
              <a:rPr lang="en-US" sz="2000" dirty="0" err="1">
                <a:solidFill>
                  <a:srgbClr val="262626"/>
                </a:solidFill>
              </a:rPr>
              <a:t>судов</a:t>
            </a:r>
            <a:r>
              <a:rPr lang="en-US" sz="2000" dirty="0">
                <a:solidFill>
                  <a:srgbClr val="262626"/>
                </a:solidFill>
              </a:rPr>
              <a:t> с </a:t>
            </a:r>
            <a:r>
              <a:rPr lang="en-US" sz="2000" dirty="0" err="1">
                <a:solidFill>
                  <a:srgbClr val="262626"/>
                </a:solidFill>
              </a:rPr>
              <a:t>военными</a:t>
            </a:r>
            <a:r>
              <a:rPr lang="en-US" sz="2000" dirty="0">
                <a:solidFill>
                  <a:srgbClr val="262626"/>
                </a:solidFill>
              </a:rPr>
              <a:t> </a:t>
            </a:r>
            <a:r>
              <a:rPr lang="en-US" sz="2000" dirty="0" err="1">
                <a:solidFill>
                  <a:srgbClr val="262626"/>
                </a:solidFill>
              </a:rPr>
              <a:t>грузами</a:t>
            </a:r>
            <a:r>
              <a:rPr lang="en-US" sz="2000" dirty="0">
                <a:solidFill>
                  <a:srgbClr val="262626"/>
                </a:solidFill>
              </a:rPr>
              <a:t>.</a:t>
            </a:r>
          </a:p>
        </p:txBody>
      </p:sp>
      <p:cxnSp>
        <p:nvCxnSpPr>
          <p:cNvPr id="24" name="Straight Connector 23">
            <a:extLst>
              <a:ext uri="{FF2B5EF4-FFF2-40B4-BE49-F238E27FC236}">
                <a16:creationId xmlns:a16="http://schemas.microsoft.com/office/drawing/2014/main" id="{0EE67EC5-3FEB-443B-8CD7-446D2BBA8D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8045" y="3541181"/>
            <a:ext cx="6492240" cy="0"/>
          </a:xfrm>
          <a:prstGeom prst="line">
            <a:avLst/>
          </a:prstGeom>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D98D9C15-E7B4-462B-9B16-D45AA97C11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4662"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Рисунок 3" descr="Изображение выглядит как вода, внешний, небо, гора&#10;&#10;Автоматически созданное описание">
            <a:extLst>
              <a:ext uri="{FF2B5EF4-FFF2-40B4-BE49-F238E27FC236}">
                <a16:creationId xmlns:a16="http://schemas.microsoft.com/office/drawing/2014/main" id="{FEA96359-5EDE-4011-9478-BCA601A211F8}"/>
              </a:ext>
            </a:extLst>
          </p:cNvPr>
          <p:cNvPicPr>
            <a:picLocks noChangeAspect="1"/>
          </p:cNvPicPr>
          <p:nvPr/>
        </p:nvPicPr>
        <p:blipFill>
          <a:blip r:embed="rId7"/>
          <a:stretch>
            <a:fillRect/>
          </a:stretch>
        </p:blipFill>
        <p:spPr>
          <a:xfrm>
            <a:off x="8058750" y="1129931"/>
            <a:ext cx="3056402" cy="4437918"/>
          </a:xfrm>
          <a:prstGeom prst="rect">
            <a:avLst/>
          </a:prstGeom>
        </p:spPr>
      </p:pic>
      <p:pic>
        <p:nvPicPr>
          <p:cNvPr id="4" name="Рисунок 4" descr="Изображение выглядит как вода, внешний, небо, гора&#10;&#10;Автоматически созданное описание">
            <a:extLst>
              <a:ext uri="{FF2B5EF4-FFF2-40B4-BE49-F238E27FC236}">
                <a16:creationId xmlns:a16="http://schemas.microsoft.com/office/drawing/2014/main" id="{A3BCAB31-08B3-403A-B13C-9D3050CC093D}"/>
              </a:ext>
            </a:extLst>
          </p:cNvPr>
          <p:cNvPicPr>
            <a:picLocks noChangeAspect="1"/>
          </p:cNvPicPr>
          <p:nvPr/>
        </p:nvPicPr>
        <p:blipFill>
          <a:blip r:embed="rId7"/>
          <a:stretch>
            <a:fillRect/>
          </a:stretch>
        </p:blipFill>
        <p:spPr>
          <a:xfrm>
            <a:off x="8088352" y="1133256"/>
            <a:ext cx="2956930" cy="4433512"/>
          </a:xfrm>
          <a:prstGeom prst="rect">
            <a:avLst/>
          </a:prstGeom>
        </p:spPr>
      </p:pic>
    </p:spTree>
    <p:extLst>
      <p:ext uri="{BB962C8B-B14F-4D97-AF65-F5344CB8AC3E}">
        <p14:creationId xmlns:p14="http://schemas.microsoft.com/office/powerpoint/2010/main" val="1488044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1875E5-3E3D-49D0-A84D-62C1DE8DE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D5F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Рисунок 2">
            <a:extLst>
              <a:ext uri="{FF2B5EF4-FFF2-40B4-BE49-F238E27FC236}">
                <a16:creationId xmlns:a16="http://schemas.microsoft.com/office/drawing/2014/main" id="{0C2B3024-F84C-4A8C-9DAE-EBA0EC6CA24A}"/>
              </a:ext>
            </a:extLst>
          </p:cNvPr>
          <p:cNvPicPr>
            <a:picLocks noChangeAspect="1"/>
          </p:cNvPicPr>
          <p:nvPr/>
        </p:nvPicPr>
        <p:blipFill rotWithShape="1">
          <a:blip r:embed="rId3"/>
          <a:srcRect t="22161" r="-1" b="-1"/>
          <a:stretch/>
        </p:blipFill>
        <p:spPr>
          <a:xfrm>
            <a:off x="490728" y="516636"/>
            <a:ext cx="11210544" cy="5824728"/>
          </a:xfrm>
          <a:prstGeom prst="rect">
            <a:avLst/>
          </a:prstGeom>
        </p:spPr>
      </p:pic>
      <p:sp>
        <p:nvSpPr>
          <p:cNvPr id="9" name="Rectangle 8">
            <a:extLst>
              <a:ext uri="{FF2B5EF4-FFF2-40B4-BE49-F238E27FC236}">
                <a16:creationId xmlns:a16="http://schemas.microsoft.com/office/drawing/2014/main" id="{72E3803C-85E6-4CB3-8361-219B2398D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611" y="350556"/>
            <a:ext cx="11542779" cy="6156888"/>
          </a:xfrm>
          <a:prstGeom prst="rect">
            <a:avLst/>
          </a:prstGeom>
          <a:noFill/>
          <a:ln w="25400" cap="flat">
            <a:solidFill>
              <a:srgbClr val="04B2C9"/>
            </a:solidFill>
            <a:miter lim="800000"/>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42664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1875E5-3E3D-49D0-A84D-62C1DE8DE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C5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Рисунок 2" descr="Изображение выглядит как внешний, украшен, толпа&#10;&#10;Автоматически созданное описание">
            <a:extLst>
              <a:ext uri="{FF2B5EF4-FFF2-40B4-BE49-F238E27FC236}">
                <a16:creationId xmlns:a16="http://schemas.microsoft.com/office/drawing/2014/main" id="{DC776A81-276C-4C06-863D-36E1316332BC}"/>
              </a:ext>
            </a:extLst>
          </p:cNvPr>
          <p:cNvPicPr>
            <a:picLocks noChangeAspect="1"/>
          </p:cNvPicPr>
          <p:nvPr/>
        </p:nvPicPr>
        <p:blipFill rotWithShape="1">
          <a:blip r:embed="rId3"/>
          <a:srcRect t="25336" r="-1" b="22181"/>
          <a:stretch/>
        </p:blipFill>
        <p:spPr>
          <a:xfrm>
            <a:off x="490728" y="516636"/>
            <a:ext cx="11210544" cy="5824728"/>
          </a:xfrm>
          <a:prstGeom prst="rect">
            <a:avLst/>
          </a:prstGeom>
        </p:spPr>
      </p:pic>
      <p:sp>
        <p:nvSpPr>
          <p:cNvPr id="9" name="Rectangle 8">
            <a:extLst>
              <a:ext uri="{FF2B5EF4-FFF2-40B4-BE49-F238E27FC236}">
                <a16:creationId xmlns:a16="http://schemas.microsoft.com/office/drawing/2014/main" id="{72E3803C-85E6-4CB3-8361-219B2398D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611" y="350556"/>
            <a:ext cx="11542779" cy="6156888"/>
          </a:xfrm>
          <a:prstGeom prst="rect">
            <a:avLst/>
          </a:prstGeom>
          <a:noFill/>
          <a:ln w="25400" cap="flat">
            <a:solidFill>
              <a:srgbClr val="4C7DB4"/>
            </a:solidFill>
            <a:miter lim="800000"/>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05088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9F1F6E2E-E2E7-4689-9E5D-51F37CB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B728A18-FF26-43E9-AF31-9608EBA3D5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19" name="Picture 18">
              <a:extLst>
                <a:ext uri="{FF2B5EF4-FFF2-40B4-BE49-F238E27FC236}">
                  <a16:creationId xmlns:a16="http://schemas.microsoft.com/office/drawing/2014/main" id="{D418D479-7A49-4E09-A270-87C36ABE505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F55AC523-B142-409D-BB68-747EDDCE6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98FD6A06-A68E-49C5-8F1D-8945DD8C004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A6794A3D-A7E9-4DC9-98E4-02104E24AC3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Заголовок 1">
            <a:extLst>
              <a:ext uri="{FF2B5EF4-FFF2-40B4-BE49-F238E27FC236}">
                <a16:creationId xmlns:a16="http://schemas.microsoft.com/office/drawing/2014/main" id="{21D109E1-5D97-4D14-BFB9-CC0A2CF93F14}"/>
              </a:ext>
            </a:extLst>
          </p:cNvPr>
          <p:cNvSpPr>
            <a:spLocks noGrp="1"/>
          </p:cNvSpPr>
          <p:nvPr>
            <p:ph type="title" idx="4294967295"/>
          </p:nvPr>
        </p:nvSpPr>
        <p:spPr>
          <a:xfrm>
            <a:off x="6553770" y="1041401"/>
            <a:ext cx="4519941" cy="2558995"/>
          </a:xfrm>
        </p:spPr>
        <p:txBody>
          <a:bodyPr vert="horz" lIns="91440" tIns="45720" rIns="91440" bIns="45720" rtlCol="0" anchor="b">
            <a:normAutofit/>
          </a:bodyPr>
          <a:lstStyle/>
          <a:p>
            <a:pPr>
              <a:lnSpc>
                <a:spcPct val="90000"/>
              </a:lnSpc>
            </a:pPr>
            <a:r>
              <a:rPr lang="en-US" sz="2400" b="1" dirty="0" err="1"/>
              <a:t>Парк</a:t>
            </a:r>
            <a:r>
              <a:rPr lang="en-US" sz="2400" dirty="0"/>
              <a:t> </a:t>
            </a:r>
            <a:r>
              <a:rPr lang="en-US" sz="2400" dirty="0" err="1"/>
              <a:t>имени</a:t>
            </a:r>
            <a:r>
              <a:rPr lang="en-US" sz="2400" dirty="0"/>
              <a:t> 50 </a:t>
            </a:r>
            <a:r>
              <a:rPr lang="en-US" sz="2400" dirty="0" err="1"/>
              <a:t>летия</a:t>
            </a:r>
            <a:r>
              <a:rPr lang="en-US" sz="2400" dirty="0"/>
              <a:t> </a:t>
            </a:r>
            <a:r>
              <a:rPr lang="en-US" sz="2400" dirty="0" err="1"/>
              <a:t>Октября</a:t>
            </a:r>
            <a:r>
              <a:rPr lang="en-US" sz="2400" dirty="0"/>
              <a:t>, </a:t>
            </a:r>
            <a:r>
              <a:rPr lang="en-US" sz="2400" dirty="0" err="1"/>
              <a:t>также</a:t>
            </a:r>
            <a:r>
              <a:rPr lang="en-US" sz="2400" dirty="0"/>
              <a:t> </a:t>
            </a:r>
            <a:r>
              <a:rPr lang="en-US" sz="2400" dirty="0" err="1"/>
              <a:t>называемый</a:t>
            </a:r>
            <a:r>
              <a:rPr lang="en-US" sz="2400" dirty="0"/>
              <a:t> </a:t>
            </a:r>
            <a:r>
              <a:rPr lang="en-US" sz="2400" b="1" dirty="0" err="1"/>
              <a:t>собачьим</a:t>
            </a:r>
            <a:r>
              <a:rPr lang="en-US" sz="2400" dirty="0"/>
              <a:t> </a:t>
            </a:r>
            <a:r>
              <a:rPr lang="en-US" sz="2400" b="1" dirty="0" err="1"/>
              <a:t>парком</a:t>
            </a:r>
            <a:r>
              <a:rPr lang="en-US" sz="2400" dirty="0"/>
              <a:t>.</a:t>
            </a:r>
            <a:br>
              <a:rPr lang="en-US" sz="2400" dirty="0"/>
            </a:br>
            <a:r>
              <a:rPr lang="en-US" sz="2400" dirty="0"/>
              <a:t> В </a:t>
            </a:r>
            <a:r>
              <a:rPr lang="en-US" sz="2400" dirty="0" err="1"/>
              <a:t>центре</a:t>
            </a:r>
            <a:r>
              <a:rPr lang="en-US" sz="2400" dirty="0"/>
              <a:t> </a:t>
            </a:r>
            <a:r>
              <a:rPr lang="en-US" sz="2400" b="1" dirty="0" err="1"/>
              <a:t>парка</a:t>
            </a:r>
            <a:r>
              <a:rPr lang="en-US" sz="2400" dirty="0"/>
              <a:t> </a:t>
            </a:r>
            <a:r>
              <a:rPr lang="en-US" sz="2400" dirty="0" err="1"/>
              <a:t>памятник</a:t>
            </a:r>
            <a:r>
              <a:rPr lang="en-US" sz="2400" dirty="0"/>
              <a:t>, </a:t>
            </a:r>
            <a:r>
              <a:rPr lang="en-US" sz="2400" dirty="0" err="1"/>
              <a:t>стелла</a:t>
            </a:r>
            <a:r>
              <a:rPr lang="en-US" sz="2400" dirty="0"/>
              <a:t>. </a:t>
            </a:r>
            <a:r>
              <a:rPr lang="en-US" sz="2400" dirty="0" err="1"/>
              <a:t>По</a:t>
            </a:r>
            <a:r>
              <a:rPr lang="en-US" sz="2400" dirty="0"/>
              <a:t> </a:t>
            </a:r>
            <a:r>
              <a:rPr lang="en-US" sz="2400" dirty="0" err="1"/>
              <a:t>бокам</a:t>
            </a:r>
            <a:r>
              <a:rPr lang="en-US" sz="2400" dirty="0"/>
              <a:t> </a:t>
            </a:r>
            <a:r>
              <a:rPr lang="en-US" sz="2400" b="1" dirty="0" err="1"/>
              <a:t>парка</a:t>
            </a:r>
            <a:r>
              <a:rPr lang="en-US" sz="2400" dirty="0"/>
              <a:t> </a:t>
            </a:r>
            <a:r>
              <a:rPr lang="en-US" sz="2400" dirty="0" err="1"/>
              <a:t>расположены</a:t>
            </a:r>
            <a:r>
              <a:rPr lang="en-US" sz="2400" dirty="0"/>
              <a:t> </a:t>
            </a:r>
            <a:r>
              <a:rPr lang="en-US" sz="2400" dirty="0" err="1"/>
              <a:t>корпуса</a:t>
            </a:r>
            <a:r>
              <a:rPr lang="en-US" sz="2400" dirty="0"/>
              <a:t> ДГТУ.</a:t>
            </a:r>
          </a:p>
        </p:txBody>
      </p:sp>
      <p:sp>
        <p:nvSpPr>
          <p:cNvPr id="24" name="Rectangle 23">
            <a:extLst>
              <a:ext uri="{FF2B5EF4-FFF2-40B4-BE49-F238E27FC236}">
                <a16:creationId xmlns:a16="http://schemas.microsoft.com/office/drawing/2014/main" id="{7731DD8B-7A0A-47A0-BF6B-EBB4F970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4976494"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Рисунок 3" descr="Изображение выглядит как дерево, внешний, растение, сад&#10;&#10;Автоматически созданное описание">
            <a:extLst>
              <a:ext uri="{FF2B5EF4-FFF2-40B4-BE49-F238E27FC236}">
                <a16:creationId xmlns:a16="http://schemas.microsoft.com/office/drawing/2014/main" id="{CB863332-EF9C-43F9-95E2-EAFA247D8D00}"/>
              </a:ext>
            </a:extLst>
          </p:cNvPr>
          <p:cNvPicPr>
            <a:picLocks noChangeAspect="1"/>
          </p:cNvPicPr>
          <p:nvPr/>
        </p:nvPicPr>
        <p:blipFill rotWithShape="1">
          <a:blip r:embed="rId7"/>
          <a:srcRect l="31447" r="17838" b="2"/>
          <a:stretch/>
        </p:blipFill>
        <p:spPr>
          <a:xfrm>
            <a:off x="1412683" y="1410208"/>
            <a:ext cx="4348925" cy="3858780"/>
          </a:xfrm>
          <a:prstGeom prst="rect">
            <a:avLst/>
          </a:prstGeom>
        </p:spPr>
      </p:pic>
      <p:cxnSp>
        <p:nvCxnSpPr>
          <p:cNvPr id="26" name="Straight Connector 25">
            <a:extLst>
              <a:ext uri="{FF2B5EF4-FFF2-40B4-BE49-F238E27FC236}">
                <a16:creationId xmlns:a16="http://schemas.microsoft.com/office/drawing/2014/main" id="{10A370BF-9768-4FA0-8887-C3777F3A9C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770" y="3522131"/>
            <a:ext cx="452063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9191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7A73C1F2-BB15-47FD-9C83-F78EFBDA19D9}"/>
              </a:ext>
            </a:extLst>
          </p:cNvPr>
          <p:cNvSpPr>
            <a:spLocks noGrp="1"/>
          </p:cNvSpPr>
          <p:nvPr>
            <p:ph type="title"/>
          </p:nvPr>
        </p:nvSpPr>
        <p:spPr>
          <a:xfrm>
            <a:off x="826852" y="872061"/>
            <a:ext cx="3073940" cy="3436688"/>
          </a:xfrm>
        </p:spPr>
        <p:txBody>
          <a:bodyPr vert="horz" lIns="91440" tIns="45720" rIns="91440" bIns="45720" rtlCol="0" anchor="b">
            <a:normAutofit/>
          </a:bodyPr>
          <a:lstStyle/>
          <a:p>
            <a:r>
              <a:rPr lang="en-US" sz="4100" dirty="0" err="1">
                <a:solidFill>
                  <a:srgbClr val="262626"/>
                </a:solidFill>
              </a:rPr>
              <a:t>Парк</a:t>
            </a:r>
            <a:r>
              <a:rPr lang="en-US" sz="4100" dirty="0">
                <a:solidFill>
                  <a:srgbClr val="262626"/>
                </a:solidFill>
              </a:rPr>
              <a:t> </a:t>
            </a:r>
            <a:r>
              <a:rPr lang="en-US" sz="4100" b="1" dirty="0">
                <a:solidFill>
                  <a:srgbClr val="262626"/>
                </a:solidFill>
              </a:rPr>
              <a:t>"</a:t>
            </a:r>
            <a:r>
              <a:rPr lang="en-US" sz="4100" b="1" dirty="0" err="1">
                <a:solidFill>
                  <a:srgbClr val="262626"/>
                </a:solidFill>
              </a:rPr>
              <a:t>Дракон</a:t>
            </a:r>
            <a:r>
              <a:rPr lang="en-US" sz="4100" b="1" dirty="0">
                <a:solidFill>
                  <a:srgbClr val="262626"/>
                </a:solidFill>
              </a:rPr>
              <a:t>"</a:t>
            </a:r>
            <a:r>
              <a:rPr lang="en-US" sz="4100" dirty="0">
                <a:solidFill>
                  <a:srgbClr val="262626"/>
                </a:solidFill>
              </a:rPr>
              <a:t> </a:t>
            </a:r>
            <a:r>
              <a:rPr lang="en-US" sz="4100" dirty="0" err="1">
                <a:solidFill>
                  <a:srgbClr val="262626"/>
                </a:solidFill>
              </a:rPr>
              <a:t>редукторный</a:t>
            </a:r>
            <a:r>
              <a:rPr lang="en-US" sz="4100" dirty="0">
                <a:solidFill>
                  <a:srgbClr val="262626"/>
                </a:solidFill>
              </a:rPr>
              <a:t> </a:t>
            </a:r>
            <a:r>
              <a:rPr lang="en-US" sz="4100" dirty="0" err="1">
                <a:solidFill>
                  <a:srgbClr val="262626"/>
                </a:solidFill>
              </a:rPr>
              <a:t>посёлок</a:t>
            </a:r>
            <a:r>
              <a:rPr lang="en-US" sz="4100" dirty="0">
                <a:solidFill>
                  <a:srgbClr val="262626"/>
                </a:solidFill>
              </a:rPr>
              <a:t>.</a:t>
            </a:r>
          </a:p>
        </p:txBody>
      </p:sp>
      <p:sp useBgFill="1">
        <p:nvSpPr>
          <p:cNvPr id="22" name="Rectangle 21">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Рисунок 3">
            <a:extLst>
              <a:ext uri="{FF2B5EF4-FFF2-40B4-BE49-F238E27FC236}">
                <a16:creationId xmlns:a16="http://schemas.microsoft.com/office/drawing/2014/main" id="{B16F6A34-8138-4116-95EB-A0EC42B40D75}"/>
              </a:ext>
            </a:extLst>
          </p:cNvPr>
          <p:cNvPicPr>
            <a:picLocks noChangeAspect="1"/>
          </p:cNvPicPr>
          <p:nvPr/>
        </p:nvPicPr>
        <p:blipFill>
          <a:blip r:embed="rId5"/>
          <a:stretch>
            <a:fillRect/>
          </a:stretch>
        </p:blipFill>
        <p:spPr>
          <a:xfrm>
            <a:off x="4896934" y="605614"/>
            <a:ext cx="6739236" cy="5530676"/>
          </a:xfrm>
          <a:prstGeom prst="rect">
            <a:avLst/>
          </a:prstGeom>
        </p:spPr>
      </p:pic>
    </p:spTree>
    <p:extLst>
      <p:ext uri="{BB962C8B-B14F-4D97-AF65-F5344CB8AC3E}">
        <p14:creationId xmlns:p14="http://schemas.microsoft.com/office/powerpoint/2010/main" val="3514576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19" name="Picture 18">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Заголовок 1">
            <a:extLst>
              <a:ext uri="{FF2B5EF4-FFF2-40B4-BE49-F238E27FC236}">
                <a16:creationId xmlns:a16="http://schemas.microsoft.com/office/drawing/2014/main" id="{FF7C6090-94F5-4945-956C-D1A743704766}"/>
              </a:ext>
            </a:extLst>
          </p:cNvPr>
          <p:cNvSpPr>
            <a:spLocks noGrp="1"/>
          </p:cNvSpPr>
          <p:nvPr>
            <p:ph type="title"/>
          </p:nvPr>
        </p:nvSpPr>
        <p:spPr>
          <a:xfrm>
            <a:off x="997528" y="982132"/>
            <a:ext cx="4094017" cy="4282831"/>
          </a:xfrm>
        </p:spPr>
        <p:txBody>
          <a:bodyPr vert="horz" lIns="91440" tIns="45720" rIns="91440" bIns="45720" rtlCol="0" anchor="b">
            <a:normAutofit/>
          </a:bodyPr>
          <a:lstStyle/>
          <a:p>
            <a:r>
              <a:rPr lang="en-US" sz="2000" dirty="0" err="1">
                <a:ea typeface="+mj-lt"/>
                <a:cs typeface="+mj-lt"/>
              </a:rPr>
              <a:t>Из</a:t>
            </a:r>
            <a:r>
              <a:rPr lang="en-US" sz="2000" dirty="0">
                <a:ea typeface="+mj-lt"/>
                <a:cs typeface="+mj-lt"/>
              </a:rPr>
              <a:t> </a:t>
            </a:r>
            <a:r>
              <a:rPr lang="en-US" sz="2000" b="1" dirty="0" err="1">
                <a:ea typeface="+mj-lt"/>
                <a:cs typeface="+mj-lt"/>
              </a:rPr>
              <a:t>истории</a:t>
            </a:r>
            <a:r>
              <a:rPr lang="en-US" sz="2000" dirty="0">
                <a:ea typeface="+mj-lt"/>
                <a:cs typeface="+mj-lt"/>
              </a:rPr>
              <a:t> </a:t>
            </a:r>
            <a:r>
              <a:rPr lang="en-US" sz="2000" b="1" dirty="0" err="1">
                <a:ea typeface="+mj-lt"/>
                <a:cs typeface="+mj-lt"/>
              </a:rPr>
              <a:t>музея</a:t>
            </a:r>
            <a:r>
              <a:rPr lang="en-US" sz="2000" dirty="0">
                <a:ea typeface="+mj-lt"/>
                <a:cs typeface="+mj-lt"/>
              </a:rPr>
              <a:t>. </a:t>
            </a:r>
            <a:r>
              <a:rPr lang="en-US" sz="2000" b="1" dirty="0" err="1">
                <a:ea typeface="+mj-lt"/>
                <a:cs typeface="+mj-lt"/>
              </a:rPr>
              <a:t>История</a:t>
            </a:r>
            <a:r>
              <a:rPr lang="en-US" sz="2000" dirty="0">
                <a:ea typeface="+mj-lt"/>
                <a:cs typeface="+mj-lt"/>
              </a:rPr>
              <a:t> </a:t>
            </a:r>
            <a:br>
              <a:rPr lang="en-US" sz="2000" dirty="0">
                <a:ea typeface="+mj-lt"/>
                <a:cs typeface="+mj-lt"/>
              </a:rPr>
            </a:br>
            <a:r>
              <a:rPr lang="en-US" sz="2000" dirty="0" err="1">
                <a:ea typeface="+mj-lt"/>
                <a:cs typeface="+mj-lt"/>
              </a:rPr>
              <a:t>создания</a:t>
            </a:r>
            <a:r>
              <a:rPr lang="en-US" sz="2000" dirty="0">
                <a:ea typeface="+mj-lt"/>
                <a:cs typeface="+mj-lt"/>
              </a:rPr>
              <a:t> </a:t>
            </a:r>
            <a:r>
              <a:rPr lang="en-US" sz="2000" dirty="0" err="1">
                <a:ea typeface="+mj-lt"/>
                <a:cs typeface="+mj-lt"/>
              </a:rPr>
              <a:t>Дагестанского</a:t>
            </a:r>
            <a:r>
              <a:rPr lang="en-US" sz="2000" dirty="0">
                <a:ea typeface="+mj-lt"/>
                <a:cs typeface="+mj-lt"/>
              </a:rPr>
              <a:t> </a:t>
            </a:r>
            <a:r>
              <a:rPr lang="en-US" sz="2000" b="1" dirty="0" err="1">
                <a:ea typeface="+mj-lt"/>
                <a:cs typeface="+mj-lt"/>
              </a:rPr>
              <a:t>музея</a:t>
            </a:r>
            <a:r>
              <a:rPr lang="en-US" sz="2000" dirty="0">
                <a:ea typeface="+mj-lt"/>
                <a:cs typeface="+mj-lt"/>
              </a:rPr>
              <a:t> </a:t>
            </a:r>
            <a:r>
              <a:rPr lang="en-US" sz="2000" dirty="0" err="1">
                <a:ea typeface="+mj-lt"/>
                <a:cs typeface="+mj-lt"/>
              </a:rPr>
              <a:t>изобразительных</a:t>
            </a:r>
            <a:r>
              <a:rPr lang="en-US" sz="2000" dirty="0">
                <a:ea typeface="+mj-lt"/>
                <a:cs typeface="+mj-lt"/>
              </a:rPr>
              <a:t> </a:t>
            </a:r>
            <a:r>
              <a:rPr lang="en-US" sz="2000" dirty="0" err="1">
                <a:ea typeface="+mj-lt"/>
                <a:cs typeface="+mj-lt"/>
              </a:rPr>
              <a:t>искусств</a:t>
            </a:r>
            <a:r>
              <a:rPr lang="en-US" sz="2000" dirty="0">
                <a:ea typeface="+mj-lt"/>
                <a:cs typeface="+mj-lt"/>
              </a:rPr>
              <a:t> </a:t>
            </a:r>
            <a:r>
              <a:rPr lang="en-US" sz="2000" dirty="0" err="1">
                <a:ea typeface="+mj-lt"/>
                <a:cs typeface="+mj-lt"/>
              </a:rPr>
              <a:t>ведет</a:t>
            </a:r>
            <a:r>
              <a:rPr lang="en-US" sz="2000" dirty="0">
                <a:ea typeface="+mj-lt"/>
                <a:cs typeface="+mj-lt"/>
              </a:rPr>
              <a:t> </a:t>
            </a:r>
            <a:r>
              <a:rPr lang="en-US" sz="2000" dirty="0" err="1">
                <a:ea typeface="+mj-lt"/>
                <a:cs typeface="+mj-lt"/>
              </a:rPr>
              <a:t>свое</a:t>
            </a:r>
            <a:r>
              <a:rPr lang="en-US" sz="2000" dirty="0">
                <a:ea typeface="+mj-lt"/>
                <a:cs typeface="+mj-lt"/>
              </a:rPr>
              <a:t> </a:t>
            </a:r>
            <a:r>
              <a:rPr lang="en-US" sz="2000" dirty="0" err="1">
                <a:ea typeface="+mj-lt"/>
                <a:cs typeface="+mj-lt"/>
              </a:rPr>
              <a:t>начало</a:t>
            </a:r>
            <a:r>
              <a:rPr lang="en-US" sz="2000" dirty="0">
                <a:ea typeface="+mj-lt"/>
                <a:cs typeface="+mj-lt"/>
              </a:rPr>
              <a:t> </a:t>
            </a:r>
            <a:r>
              <a:rPr lang="en-US" sz="2000" dirty="0" err="1">
                <a:ea typeface="+mj-lt"/>
                <a:cs typeface="+mj-lt"/>
              </a:rPr>
              <a:t>еще</a:t>
            </a:r>
            <a:r>
              <a:rPr lang="en-US" sz="2000" dirty="0">
                <a:ea typeface="+mj-lt"/>
                <a:cs typeface="+mj-lt"/>
              </a:rPr>
              <a:t> </a:t>
            </a:r>
            <a:r>
              <a:rPr lang="en-US" sz="2000" dirty="0" err="1">
                <a:ea typeface="+mj-lt"/>
                <a:cs typeface="+mj-lt"/>
              </a:rPr>
              <a:t>со</a:t>
            </a:r>
            <a:r>
              <a:rPr lang="en-US" sz="2000" dirty="0">
                <a:ea typeface="+mj-lt"/>
                <a:cs typeface="+mj-lt"/>
              </a:rPr>
              <a:t> </a:t>
            </a:r>
            <a:r>
              <a:rPr lang="en-US" sz="2000" dirty="0" err="1">
                <a:ea typeface="+mj-lt"/>
                <a:cs typeface="+mj-lt"/>
              </a:rPr>
              <a:t>второй</a:t>
            </a:r>
            <a:r>
              <a:rPr lang="en-US" sz="2000" dirty="0">
                <a:ea typeface="+mj-lt"/>
                <a:cs typeface="+mj-lt"/>
              </a:rPr>
              <a:t> </a:t>
            </a:r>
            <a:r>
              <a:rPr lang="en-US" sz="2000" dirty="0" err="1">
                <a:ea typeface="+mj-lt"/>
                <a:cs typeface="+mj-lt"/>
              </a:rPr>
              <a:t>половины</a:t>
            </a:r>
            <a:r>
              <a:rPr lang="en-US" sz="2000" dirty="0">
                <a:ea typeface="+mj-lt"/>
                <a:cs typeface="+mj-lt"/>
              </a:rPr>
              <a:t> XIX </a:t>
            </a:r>
            <a:r>
              <a:rPr lang="en-US" sz="2000" dirty="0" err="1">
                <a:ea typeface="+mj-lt"/>
                <a:cs typeface="+mj-lt"/>
              </a:rPr>
              <a:t>века</a:t>
            </a:r>
            <a:r>
              <a:rPr lang="en-US" sz="2000" dirty="0">
                <a:ea typeface="+mj-lt"/>
                <a:cs typeface="+mj-lt"/>
              </a:rPr>
              <a:t>, </a:t>
            </a:r>
            <a:r>
              <a:rPr lang="en-US" sz="2000" dirty="0" err="1">
                <a:ea typeface="+mj-lt"/>
                <a:cs typeface="+mj-lt"/>
              </a:rPr>
              <a:t>хотя</a:t>
            </a:r>
            <a:r>
              <a:rPr lang="en-US" sz="2000" dirty="0">
                <a:ea typeface="+mj-lt"/>
                <a:cs typeface="+mj-lt"/>
              </a:rPr>
              <a:t> </a:t>
            </a:r>
            <a:r>
              <a:rPr lang="en-US" sz="2000" dirty="0" err="1">
                <a:ea typeface="+mj-lt"/>
                <a:cs typeface="+mj-lt"/>
              </a:rPr>
              <a:t>датой</a:t>
            </a:r>
            <a:r>
              <a:rPr lang="en-US" sz="2000" dirty="0">
                <a:ea typeface="+mj-lt"/>
                <a:cs typeface="+mj-lt"/>
              </a:rPr>
              <a:t> </a:t>
            </a:r>
            <a:r>
              <a:rPr lang="en-US" sz="2000" dirty="0" err="1">
                <a:ea typeface="+mj-lt"/>
                <a:cs typeface="+mj-lt"/>
              </a:rPr>
              <a:t>официального</a:t>
            </a:r>
            <a:r>
              <a:rPr lang="en-US" sz="2000" dirty="0">
                <a:ea typeface="+mj-lt"/>
                <a:cs typeface="+mj-lt"/>
              </a:rPr>
              <a:t> </a:t>
            </a:r>
            <a:r>
              <a:rPr lang="en-US" sz="2000" dirty="0" err="1">
                <a:ea typeface="+mj-lt"/>
                <a:cs typeface="+mj-lt"/>
              </a:rPr>
              <a:t>открытия</a:t>
            </a:r>
            <a:r>
              <a:rPr lang="en-US" sz="2000" dirty="0">
                <a:ea typeface="+mj-lt"/>
                <a:cs typeface="+mj-lt"/>
              </a:rPr>
              <a:t> </a:t>
            </a:r>
            <a:r>
              <a:rPr lang="en-US" sz="2000" dirty="0" err="1">
                <a:ea typeface="+mj-lt"/>
                <a:cs typeface="+mj-lt"/>
              </a:rPr>
              <a:t>считается</a:t>
            </a:r>
            <a:r>
              <a:rPr lang="en-US" sz="2000" dirty="0">
                <a:ea typeface="+mj-lt"/>
                <a:cs typeface="+mj-lt"/>
              </a:rPr>
              <a:t> 1958 </a:t>
            </a:r>
            <a:r>
              <a:rPr lang="en-US" sz="2000" dirty="0" err="1">
                <a:ea typeface="+mj-lt"/>
                <a:cs typeface="+mj-lt"/>
              </a:rPr>
              <a:t>год</a:t>
            </a:r>
            <a:r>
              <a:rPr lang="en-US" sz="2000" dirty="0">
                <a:ea typeface="+mj-lt"/>
                <a:cs typeface="+mj-lt"/>
              </a:rPr>
              <a:t>, </a:t>
            </a:r>
            <a:r>
              <a:rPr lang="en-US" sz="2000" dirty="0" err="1">
                <a:ea typeface="+mj-lt"/>
                <a:cs typeface="+mj-lt"/>
              </a:rPr>
              <a:t>когда</a:t>
            </a:r>
            <a:r>
              <a:rPr lang="en-US" sz="2000" dirty="0">
                <a:ea typeface="+mj-lt"/>
                <a:cs typeface="+mj-lt"/>
              </a:rPr>
              <a:t> </a:t>
            </a:r>
            <a:r>
              <a:rPr lang="en-US" sz="2000" dirty="0" err="1">
                <a:ea typeface="+mj-lt"/>
                <a:cs typeface="+mj-lt"/>
              </a:rPr>
              <a:t>по</a:t>
            </a:r>
            <a:r>
              <a:rPr lang="en-US" sz="2000" dirty="0">
                <a:ea typeface="+mj-lt"/>
                <a:cs typeface="+mj-lt"/>
              </a:rPr>
              <a:t> </a:t>
            </a:r>
            <a:r>
              <a:rPr lang="en-US" sz="2000" dirty="0" err="1">
                <a:ea typeface="+mj-lt"/>
                <a:cs typeface="+mj-lt"/>
              </a:rPr>
              <a:t>приказу</a:t>
            </a:r>
            <a:r>
              <a:rPr lang="en-US" sz="2000" dirty="0">
                <a:ea typeface="+mj-lt"/>
                <a:cs typeface="+mj-lt"/>
              </a:rPr>
              <a:t> </a:t>
            </a:r>
            <a:r>
              <a:rPr lang="en-US" sz="2000" dirty="0" err="1">
                <a:ea typeface="+mj-lt"/>
                <a:cs typeface="+mj-lt"/>
              </a:rPr>
              <a:t>Министерства</a:t>
            </a:r>
            <a:r>
              <a:rPr lang="en-US" sz="2000" dirty="0">
                <a:ea typeface="+mj-lt"/>
                <a:cs typeface="+mj-lt"/>
              </a:rPr>
              <a:t> </a:t>
            </a:r>
            <a:r>
              <a:rPr lang="en-US" sz="2000" dirty="0" err="1">
                <a:ea typeface="+mj-lt"/>
                <a:cs typeface="+mj-lt"/>
              </a:rPr>
              <a:t>культуры</a:t>
            </a:r>
            <a:r>
              <a:rPr lang="en-US" sz="2000" dirty="0">
                <a:ea typeface="+mj-lt"/>
                <a:cs typeface="+mj-lt"/>
              </a:rPr>
              <a:t> РСФСР </a:t>
            </a:r>
            <a:r>
              <a:rPr lang="en-US" sz="2000" dirty="0" err="1">
                <a:ea typeface="+mj-lt"/>
                <a:cs typeface="+mj-lt"/>
              </a:rPr>
              <a:t>был</a:t>
            </a:r>
            <a:r>
              <a:rPr lang="en-US" sz="2000" dirty="0">
                <a:ea typeface="+mj-lt"/>
                <a:cs typeface="+mj-lt"/>
              </a:rPr>
              <a:t> </a:t>
            </a:r>
            <a:r>
              <a:rPr lang="en-US" sz="2000" dirty="0" err="1">
                <a:ea typeface="+mj-lt"/>
                <a:cs typeface="+mj-lt"/>
              </a:rPr>
              <a:t>создан</a:t>
            </a:r>
            <a:r>
              <a:rPr lang="en-US" sz="2000" dirty="0">
                <a:ea typeface="+mj-lt"/>
                <a:cs typeface="+mj-lt"/>
              </a:rPr>
              <a:t> </a:t>
            </a:r>
            <a:r>
              <a:rPr lang="en-US" sz="2000" b="1" dirty="0" err="1">
                <a:ea typeface="+mj-lt"/>
                <a:cs typeface="+mj-lt"/>
              </a:rPr>
              <a:t>музей</a:t>
            </a:r>
            <a:r>
              <a:rPr lang="en-US" sz="2000" dirty="0">
                <a:ea typeface="+mj-lt"/>
                <a:cs typeface="+mj-lt"/>
              </a:rPr>
              <a:t> </a:t>
            </a:r>
            <a:r>
              <a:rPr lang="en-US" sz="2000" dirty="0" err="1">
                <a:ea typeface="+mj-lt"/>
                <a:cs typeface="+mj-lt"/>
              </a:rPr>
              <a:t>на</a:t>
            </a:r>
            <a:r>
              <a:rPr lang="en-US" sz="2000" dirty="0">
                <a:ea typeface="+mj-lt"/>
                <a:cs typeface="+mj-lt"/>
              </a:rPr>
              <a:t> </a:t>
            </a:r>
            <a:r>
              <a:rPr lang="en-US" sz="2000" dirty="0" err="1">
                <a:ea typeface="+mj-lt"/>
                <a:cs typeface="+mj-lt"/>
              </a:rPr>
              <a:t>базе</a:t>
            </a:r>
            <a:r>
              <a:rPr lang="en-US" sz="2000" dirty="0">
                <a:ea typeface="+mj-lt"/>
                <a:cs typeface="+mj-lt"/>
              </a:rPr>
              <a:t> </a:t>
            </a:r>
            <a:r>
              <a:rPr lang="en-US" sz="2000" dirty="0" err="1">
                <a:ea typeface="+mj-lt"/>
                <a:cs typeface="+mj-lt"/>
              </a:rPr>
              <a:t>Картинной</a:t>
            </a:r>
            <a:r>
              <a:rPr lang="en-US" sz="2000" dirty="0">
                <a:ea typeface="+mj-lt"/>
                <a:cs typeface="+mj-lt"/>
              </a:rPr>
              <a:t> </a:t>
            </a:r>
            <a:r>
              <a:rPr lang="en-US" sz="2000" dirty="0" err="1">
                <a:ea typeface="+mj-lt"/>
                <a:cs typeface="+mj-lt"/>
              </a:rPr>
              <a:t>галереи</a:t>
            </a:r>
            <a:r>
              <a:rPr lang="en-US" sz="2000" dirty="0">
                <a:ea typeface="+mj-lt"/>
                <a:cs typeface="+mj-lt"/>
              </a:rPr>
              <a:t> </a:t>
            </a:r>
            <a:r>
              <a:rPr lang="en-US" sz="2000" dirty="0" err="1">
                <a:ea typeface="+mj-lt"/>
                <a:cs typeface="+mj-lt"/>
              </a:rPr>
              <a:t>Дагестанского</a:t>
            </a:r>
            <a:r>
              <a:rPr lang="en-US" sz="2000" dirty="0">
                <a:ea typeface="+mj-lt"/>
                <a:cs typeface="+mj-lt"/>
              </a:rPr>
              <a:t> </a:t>
            </a:r>
            <a:r>
              <a:rPr lang="en-US" sz="2000" dirty="0" err="1">
                <a:ea typeface="+mj-lt"/>
                <a:cs typeface="+mj-lt"/>
              </a:rPr>
              <a:t>республиканского</a:t>
            </a:r>
            <a:r>
              <a:rPr lang="en-US" sz="2000" dirty="0">
                <a:ea typeface="+mj-lt"/>
                <a:cs typeface="+mj-lt"/>
              </a:rPr>
              <a:t> </a:t>
            </a:r>
            <a:r>
              <a:rPr lang="en-US" sz="2000" dirty="0" err="1">
                <a:ea typeface="+mj-lt"/>
                <a:cs typeface="+mj-lt"/>
              </a:rPr>
              <a:t>краеведческого</a:t>
            </a:r>
            <a:r>
              <a:rPr lang="en-US" sz="2000" dirty="0">
                <a:ea typeface="+mj-lt"/>
                <a:cs typeface="+mj-lt"/>
              </a:rPr>
              <a:t> </a:t>
            </a:r>
            <a:r>
              <a:rPr lang="en-US" sz="2000" b="1" dirty="0" err="1">
                <a:ea typeface="+mj-lt"/>
                <a:cs typeface="+mj-lt"/>
              </a:rPr>
              <a:t>музея</a:t>
            </a:r>
            <a:r>
              <a:rPr lang="en-US" sz="2000" dirty="0">
                <a:ea typeface="+mj-lt"/>
                <a:cs typeface="+mj-lt"/>
              </a:rPr>
              <a:t>.</a:t>
            </a:r>
            <a:endParaRPr lang="ru-RU" sz="2000"/>
          </a:p>
        </p:txBody>
      </p:sp>
      <p:pic>
        <p:nvPicPr>
          <p:cNvPr id="3" name="Рисунок 3" descr="Изображение выглядит как внешний, здание, купол&#10;&#10;Автоматически созданное описание">
            <a:extLst>
              <a:ext uri="{FF2B5EF4-FFF2-40B4-BE49-F238E27FC236}">
                <a16:creationId xmlns:a16="http://schemas.microsoft.com/office/drawing/2014/main" id="{85144A4D-8FEF-4A72-80A6-B264D425BAD6}"/>
              </a:ext>
            </a:extLst>
          </p:cNvPr>
          <p:cNvPicPr>
            <a:picLocks noChangeAspect="1"/>
          </p:cNvPicPr>
          <p:nvPr/>
        </p:nvPicPr>
        <p:blipFill>
          <a:blip r:embed="rId7"/>
          <a:stretch>
            <a:fillRect/>
          </a:stretch>
        </p:blipFill>
        <p:spPr>
          <a:xfrm>
            <a:off x="6318250" y="982131"/>
            <a:ext cx="3670301" cy="4893735"/>
          </a:xfrm>
          <a:prstGeom prst="rect">
            <a:avLst/>
          </a:prstGeom>
          <a:ln w="57150" cmpd="thickThin">
            <a:solidFill>
              <a:srgbClr val="7F7F7F"/>
            </a:solidFill>
            <a:miter lim="800000"/>
          </a:ln>
        </p:spPr>
      </p:pic>
    </p:spTree>
    <p:extLst>
      <p:ext uri="{BB962C8B-B14F-4D97-AF65-F5344CB8AC3E}">
        <p14:creationId xmlns:p14="http://schemas.microsoft.com/office/powerpoint/2010/main" val="2440322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23E3CED3-8830-45C9-8D6C-F4ECADD4F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25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Рисунок 2" descr="Изображение выглядит как текст, небо, внешний, дорога&#10;&#10;Автоматически созданное описание">
            <a:extLst>
              <a:ext uri="{FF2B5EF4-FFF2-40B4-BE49-F238E27FC236}">
                <a16:creationId xmlns:a16="http://schemas.microsoft.com/office/drawing/2014/main" id="{4EF9CE97-0675-49C0-8AFC-196D9D9A4784}"/>
              </a:ext>
            </a:extLst>
          </p:cNvPr>
          <p:cNvPicPr>
            <a:picLocks noChangeAspect="1"/>
          </p:cNvPicPr>
          <p:nvPr/>
        </p:nvPicPr>
        <p:blipFill>
          <a:blip r:embed="rId3"/>
          <a:stretch>
            <a:fillRect/>
          </a:stretch>
        </p:blipFill>
        <p:spPr>
          <a:xfrm>
            <a:off x="1073809" y="666795"/>
            <a:ext cx="10044383" cy="5524411"/>
          </a:xfrm>
          <a:prstGeom prst="rect">
            <a:avLst/>
          </a:prstGeom>
        </p:spPr>
      </p:pic>
      <p:sp>
        <p:nvSpPr>
          <p:cNvPr id="9" name="Rectangle 8">
            <a:extLst>
              <a:ext uri="{FF2B5EF4-FFF2-40B4-BE49-F238E27FC236}">
                <a16:creationId xmlns:a16="http://schemas.microsoft.com/office/drawing/2014/main" id="{66F2D62A-C66C-42DF-8C05-99B0B1A8B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611" y="350556"/>
            <a:ext cx="11542779" cy="6156888"/>
          </a:xfrm>
          <a:prstGeom prst="rect">
            <a:avLst/>
          </a:prstGeom>
          <a:noFill/>
          <a:ln w="25400" cap="flat">
            <a:solidFill>
              <a:srgbClr val="70ADF3"/>
            </a:solidFill>
            <a:miter lim="800000"/>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732359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19" name="Picture 18">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Заголовок 1">
            <a:extLst>
              <a:ext uri="{FF2B5EF4-FFF2-40B4-BE49-F238E27FC236}">
                <a16:creationId xmlns:a16="http://schemas.microsoft.com/office/drawing/2014/main" id="{E0B99A55-CA80-40B2-B281-1E93FC239C5C}"/>
              </a:ext>
            </a:extLst>
          </p:cNvPr>
          <p:cNvSpPr>
            <a:spLocks noGrp="1"/>
          </p:cNvSpPr>
          <p:nvPr>
            <p:ph type="title"/>
          </p:nvPr>
        </p:nvSpPr>
        <p:spPr>
          <a:xfrm>
            <a:off x="997528" y="982132"/>
            <a:ext cx="4094017" cy="4728879"/>
          </a:xfrm>
        </p:spPr>
        <p:txBody>
          <a:bodyPr vert="horz" lIns="91440" tIns="45720" rIns="91440" bIns="45720" rtlCol="0" anchor="b">
            <a:normAutofit fontScale="90000"/>
          </a:bodyPr>
          <a:lstStyle/>
          <a:p>
            <a:r>
              <a:rPr lang="en-US" sz="2000" b="1" dirty="0" err="1">
                <a:latin typeface="Times New Roman"/>
                <a:ea typeface="+mj-lt"/>
                <a:cs typeface="+mj-lt"/>
              </a:rPr>
              <a:t>Дом</a:t>
            </a:r>
            <a:r>
              <a:rPr lang="en-US" sz="2000" dirty="0">
                <a:latin typeface="Times New Roman"/>
                <a:ea typeface="+mj-lt"/>
                <a:cs typeface="+mj-lt"/>
              </a:rPr>
              <a:t> </a:t>
            </a:r>
            <a:r>
              <a:rPr lang="en-US" sz="2000" b="1" dirty="0">
                <a:latin typeface="Times New Roman"/>
                <a:ea typeface="+mj-lt"/>
                <a:cs typeface="+mj-lt"/>
              </a:rPr>
              <a:t>с</a:t>
            </a:r>
            <a:r>
              <a:rPr lang="en-US" sz="2000" dirty="0">
                <a:latin typeface="Times New Roman"/>
                <a:ea typeface="+mj-lt"/>
                <a:cs typeface="+mj-lt"/>
              </a:rPr>
              <a:t> </a:t>
            </a:r>
            <a:r>
              <a:rPr lang="en-US" sz="2000" b="1" dirty="0" err="1">
                <a:latin typeface="Times New Roman"/>
                <a:ea typeface="+mj-lt"/>
                <a:cs typeface="+mj-lt"/>
              </a:rPr>
              <a:t>атлантами</a:t>
            </a:r>
            <a:r>
              <a:rPr lang="en-US" sz="2000" dirty="0">
                <a:latin typeface="Times New Roman"/>
                <a:ea typeface="+mj-lt"/>
                <a:cs typeface="+mj-lt"/>
              </a:rPr>
              <a:t> </a:t>
            </a:r>
            <a:r>
              <a:rPr lang="en-US" sz="2000" dirty="0" err="1">
                <a:latin typeface="Times New Roman"/>
                <a:ea typeface="+mj-lt"/>
                <a:cs typeface="+mj-lt"/>
              </a:rPr>
              <a:t>был</a:t>
            </a:r>
            <a:r>
              <a:rPr lang="en-US" sz="2000" dirty="0">
                <a:latin typeface="Times New Roman"/>
                <a:ea typeface="+mj-lt"/>
                <a:cs typeface="+mj-lt"/>
              </a:rPr>
              <a:t> </a:t>
            </a:r>
            <a:r>
              <a:rPr lang="en-US" sz="2000" dirty="0" err="1">
                <a:latin typeface="Times New Roman"/>
                <a:ea typeface="+mj-lt"/>
                <a:cs typeface="+mj-lt"/>
              </a:rPr>
              <a:t>построен</a:t>
            </a:r>
            <a:r>
              <a:rPr lang="en-US" sz="2000" dirty="0">
                <a:latin typeface="Times New Roman"/>
                <a:ea typeface="+mj-lt"/>
                <a:cs typeface="+mj-lt"/>
              </a:rPr>
              <a:t> в 1876 </a:t>
            </a:r>
            <a:r>
              <a:rPr lang="en-US" sz="2000" dirty="0" err="1">
                <a:latin typeface="Times New Roman"/>
                <a:ea typeface="+mj-lt"/>
                <a:cs typeface="+mj-lt"/>
              </a:rPr>
              <a:t>году</a:t>
            </a:r>
            <a:r>
              <a:rPr lang="en-US" sz="2000" dirty="0">
                <a:latin typeface="Times New Roman"/>
                <a:ea typeface="+mj-lt"/>
                <a:cs typeface="+mj-lt"/>
              </a:rPr>
              <a:t> </a:t>
            </a:r>
            <a:r>
              <a:rPr lang="en-US" sz="2000" dirty="0" err="1">
                <a:latin typeface="Times New Roman"/>
                <a:ea typeface="+mj-lt"/>
                <a:cs typeface="+mj-lt"/>
              </a:rPr>
              <a:t>купцом</a:t>
            </a:r>
            <a:r>
              <a:rPr lang="en-US" sz="2000" dirty="0">
                <a:latin typeface="Times New Roman"/>
                <a:ea typeface="+mj-lt"/>
                <a:cs typeface="+mj-lt"/>
              </a:rPr>
              <a:t> </a:t>
            </a:r>
            <a:r>
              <a:rPr lang="en-US" sz="2000" dirty="0" err="1">
                <a:latin typeface="Times New Roman"/>
                <a:ea typeface="+mj-lt"/>
                <a:cs typeface="+mj-lt"/>
              </a:rPr>
              <a:t>Аваловым</a:t>
            </a:r>
            <a:r>
              <a:rPr lang="en-US" sz="2000" dirty="0">
                <a:latin typeface="Times New Roman"/>
                <a:ea typeface="+mj-lt"/>
                <a:cs typeface="+mj-lt"/>
              </a:rPr>
              <a:t>, а в 1904 </a:t>
            </a:r>
            <a:r>
              <a:rPr lang="en-US" sz="2000" dirty="0" err="1">
                <a:latin typeface="Times New Roman"/>
                <a:ea typeface="+mj-lt"/>
                <a:cs typeface="+mj-lt"/>
              </a:rPr>
              <a:t>году</a:t>
            </a:r>
            <a:r>
              <a:rPr lang="en-US" sz="2000" dirty="0">
                <a:latin typeface="Times New Roman"/>
                <a:ea typeface="+mj-lt"/>
                <a:cs typeface="+mj-lt"/>
              </a:rPr>
              <a:t> </a:t>
            </a:r>
            <a:r>
              <a:rPr lang="en-US" sz="2000" dirty="0" err="1">
                <a:latin typeface="Times New Roman"/>
                <a:ea typeface="+mj-lt"/>
                <a:cs typeface="+mj-lt"/>
              </a:rPr>
              <a:t>куплен</a:t>
            </a:r>
            <a:r>
              <a:rPr lang="en-US" sz="2000" dirty="0">
                <a:latin typeface="Times New Roman"/>
                <a:ea typeface="+mj-lt"/>
                <a:cs typeface="+mj-lt"/>
              </a:rPr>
              <a:t> и </a:t>
            </a:r>
            <a:r>
              <a:rPr lang="en-US" sz="2000" dirty="0" err="1">
                <a:latin typeface="Times New Roman"/>
                <a:ea typeface="+mj-lt"/>
                <a:cs typeface="+mj-lt"/>
              </a:rPr>
              <a:t>перестроен</a:t>
            </a:r>
            <a:r>
              <a:rPr lang="en-US" sz="2000" dirty="0">
                <a:latin typeface="Times New Roman"/>
                <a:ea typeface="+mj-lt"/>
                <a:cs typeface="+mj-lt"/>
              </a:rPr>
              <a:t> </a:t>
            </a:r>
            <a:r>
              <a:rPr lang="en-US" sz="2000" dirty="0" err="1">
                <a:latin typeface="Times New Roman"/>
                <a:ea typeface="+mj-lt"/>
                <a:cs typeface="+mj-lt"/>
              </a:rPr>
              <a:t>астраханским</a:t>
            </a:r>
            <a:r>
              <a:rPr lang="en-US" sz="2000" dirty="0">
                <a:latin typeface="Times New Roman"/>
                <a:ea typeface="+mj-lt"/>
                <a:cs typeface="+mj-lt"/>
              </a:rPr>
              <a:t> </a:t>
            </a:r>
            <a:r>
              <a:rPr lang="en-US" sz="2000" dirty="0" err="1">
                <a:latin typeface="Times New Roman"/>
                <a:ea typeface="+mj-lt"/>
                <a:cs typeface="+mj-lt"/>
              </a:rPr>
              <a:t>купцом</a:t>
            </a:r>
            <a:r>
              <a:rPr lang="en-US" sz="2000" dirty="0">
                <a:latin typeface="Times New Roman"/>
                <a:ea typeface="+mj-lt"/>
                <a:cs typeface="+mj-lt"/>
              </a:rPr>
              <a:t> II </a:t>
            </a:r>
            <a:r>
              <a:rPr lang="en-US" sz="2000" dirty="0" err="1">
                <a:latin typeface="Times New Roman"/>
                <a:ea typeface="+mj-lt"/>
                <a:cs typeface="+mj-lt"/>
              </a:rPr>
              <a:t>гильдии</a:t>
            </a:r>
            <a:r>
              <a:rPr lang="en-US" sz="2000" dirty="0">
                <a:latin typeface="Times New Roman"/>
                <a:ea typeface="+mj-lt"/>
                <a:cs typeface="+mj-lt"/>
              </a:rPr>
              <a:t> и </a:t>
            </a:r>
            <a:r>
              <a:rPr lang="en-US" sz="2000" dirty="0" err="1">
                <a:latin typeface="Times New Roman"/>
                <a:ea typeface="+mj-lt"/>
                <a:cs typeface="+mj-lt"/>
              </a:rPr>
              <a:t>рыбопромышленником</a:t>
            </a:r>
            <a:r>
              <a:rPr lang="en-US" sz="2000" dirty="0">
                <a:latin typeface="Times New Roman"/>
                <a:ea typeface="+mj-lt"/>
                <a:cs typeface="+mj-lt"/>
              </a:rPr>
              <a:t> </a:t>
            </a:r>
            <a:r>
              <a:rPr lang="en-US" sz="2000" dirty="0" err="1">
                <a:latin typeface="Times New Roman"/>
                <a:ea typeface="+mj-lt"/>
                <a:cs typeface="+mj-lt"/>
              </a:rPr>
              <a:t>Иваном</a:t>
            </a:r>
            <a:r>
              <a:rPr lang="en-US" sz="2000" dirty="0">
                <a:latin typeface="Times New Roman"/>
                <a:ea typeface="+mj-lt"/>
                <a:cs typeface="+mj-lt"/>
              </a:rPr>
              <a:t> </a:t>
            </a:r>
            <a:r>
              <a:rPr lang="en-US" sz="2000" dirty="0" err="1">
                <a:latin typeface="Times New Roman"/>
                <a:ea typeface="+mj-lt"/>
                <a:cs typeface="+mj-lt"/>
              </a:rPr>
              <a:t>Ванецовым</a:t>
            </a:r>
            <a:r>
              <a:rPr lang="en-US" sz="2000" dirty="0">
                <a:latin typeface="Times New Roman"/>
                <a:ea typeface="+mj-lt"/>
                <a:cs typeface="+mj-lt"/>
              </a:rPr>
              <a:t>, </a:t>
            </a:r>
            <a:r>
              <a:rPr lang="en-US" sz="2000" dirty="0" err="1">
                <a:latin typeface="Times New Roman"/>
                <a:ea typeface="+mj-lt"/>
                <a:cs typeface="+mj-lt"/>
              </a:rPr>
              <a:t>по</a:t>
            </a:r>
            <a:r>
              <a:rPr lang="en-US" sz="2000" dirty="0">
                <a:latin typeface="Times New Roman"/>
                <a:ea typeface="+mj-lt"/>
                <a:cs typeface="+mj-lt"/>
              </a:rPr>
              <a:t> </a:t>
            </a:r>
            <a:r>
              <a:rPr lang="en-US" sz="2000" dirty="0" err="1">
                <a:latin typeface="Times New Roman"/>
                <a:ea typeface="+mj-lt"/>
                <a:cs typeface="+mj-lt"/>
              </a:rPr>
              <a:t>указанию</a:t>
            </a:r>
            <a:r>
              <a:rPr lang="en-US" sz="2000" dirty="0">
                <a:latin typeface="Times New Roman"/>
                <a:ea typeface="+mj-lt"/>
                <a:cs typeface="+mj-lt"/>
              </a:rPr>
              <a:t> </a:t>
            </a:r>
            <a:r>
              <a:rPr lang="en-US" sz="2000" dirty="0" err="1">
                <a:latin typeface="Times New Roman"/>
                <a:ea typeface="+mj-lt"/>
                <a:cs typeface="+mj-lt"/>
              </a:rPr>
              <a:t>которого</a:t>
            </a:r>
            <a:r>
              <a:rPr lang="en-US" sz="2000" dirty="0">
                <a:latin typeface="Times New Roman"/>
                <a:ea typeface="+mj-lt"/>
                <a:cs typeface="+mj-lt"/>
              </a:rPr>
              <a:t>, </a:t>
            </a:r>
            <a:r>
              <a:rPr lang="en-US" sz="2000" dirty="0" err="1">
                <a:latin typeface="Times New Roman"/>
                <a:ea typeface="+mj-lt"/>
                <a:cs typeface="+mj-lt"/>
              </a:rPr>
              <a:t>кстати</a:t>
            </a:r>
            <a:r>
              <a:rPr lang="en-US" sz="2000" dirty="0">
                <a:latin typeface="Times New Roman"/>
                <a:ea typeface="+mj-lt"/>
                <a:cs typeface="+mj-lt"/>
              </a:rPr>
              <a:t>, </a:t>
            </a:r>
            <a:br>
              <a:rPr lang="en-US" sz="2000" dirty="0">
                <a:latin typeface="Times New Roman"/>
                <a:ea typeface="+mj-lt"/>
                <a:cs typeface="+mj-lt"/>
              </a:rPr>
            </a:br>
            <a:r>
              <a:rPr lang="en-US" sz="2000" dirty="0">
                <a:latin typeface="Times New Roman"/>
                <a:ea typeface="+mj-lt"/>
                <a:cs typeface="+mj-lt"/>
              </a:rPr>
              <a:t>и </a:t>
            </a:r>
            <a:r>
              <a:rPr lang="en-US" sz="2000" dirty="0" err="1">
                <a:latin typeface="Times New Roman"/>
                <a:ea typeface="+mj-lt"/>
                <a:cs typeface="+mj-lt"/>
              </a:rPr>
              <a:t>были</a:t>
            </a:r>
            <a:r>
              <a:rPr lang="en-US" sz="2000" dirty="0">
                <a:latin typeface="Times New Roman"/>
                <a:ea typeface="+mj-lt"/>
                <a:cs typeface="+mj-lt"/>
              </a:rPr>
              <a:t> </a:t>
            </a:r>
            <a:r>
              <a:rPr lang="en-US" sz="2000" dirty="0" err="1">
                <a:latin typeface="Times New Roman"/>
                <a:ea typeface="+mj-lt"/>
                <a:cs typeface="+mj-lt"/>
              </a:rPr>
              <a:t>установлены</a:t>
            </a:r>
            <a:r>
              <a:rPr lang="en-US" sz="2000" dirty="0">
                <a:latin typeface="Times New Roman"/>
                <a:ea typeface="+mj-lt"/>
                <a:cs typeface="+mj-lt"/>
              </a:rPr>
              <a:t> </a:t>
            </a:r>
            <a:r>
              <a:rPr lang="en-US" sz="2000" b="1" dirty="0" err="1">
                <a:latin typeface="Times New Roman"/>
                <a:ea typeface="+mj-lt"/>
                <a:cs typeface="+mj-lt"/>
              </a:rPr>
              <a:t>атланты</a:t>
            </a:r>
            <a:r>
              <a:rPr lang="en-US" sz="2000" dirty="0">
                <a:latin typeface="Times New Roman"/>
                <a:ea typeface="+mj-lt"/>
                <a:cs typeface="+mj-lt"/>
              </a:rPr>
              <a:t>.</a:t>
            </a:r>
            <a:br>
              <a:rPr lang="en-US" sz="2000" dirty="0">
                <a:latin typeface="Times New Roman"/>
                <a:ea typeface="+mj-lt"/>
                <a:cs typeface="+mj-lt"/>
              </a:rPr>
            </a:br>
            <a:br>
              <a:rPr lang="en-US" sz="2000" dirty="0">
                <a:latin typeface="Times New Roman"/>
                <a:ea typeface="+mj-lt"/>
                <a:cs typeface="+mj-lt"/>
              </a:rPr>
            </a:br>
            <a:r>
              <a:rPr lang="en-US" sz="2000" dirty="0">
                <a:latin typeface="Times New Roman"/>
                <a:ea typeface="+mj-lt"/>
                <a:cs typeface="+mj-lt"/>
              </a:rPr>
              <a:t>С 2013 г. </a:t>
            </a:r>
            <a:r>
              <a:rPr lang="en-US" sz="2000" dirty="0" err="1">
                <a:latin typeface="Times New Roman"/>
                <a:ea typeface="+mj-lt"/>
                <a:cs typeface="+mj-lt"/>
              </a:rPr>
              <a:t>здесь</a:t>
            </a:r>
            <a:r>
              <a:rPr lang="en-US" sz="2000" dirty="0">
                <a:latin typeface="Times New Roman"/>
                <a:ea typeface="+mj-lt"/>
                <a:cs typeface="+mj-lt"/>
              </a:rPr>
              <a:t> </a:t>
            </a:r>
            <a:r>
              <a:rPr lang="en-US" sz="2000" dirty="0" err="1">
                <a:latin typeface="Times New Roman"/>
                <a:ea typeface="+mj-lt"/>
                <a:cs typeface="+mj-lt"/>
              </a:rPr>
              <a:t>разместился</a:t>
            </a:r>
            <a:r>
              <a:rPr lang="en-US" sz="2000" dirty="0">
                <a:latin typeface="Times New Roman"/>
                <a:ea typeface="+mj-lt"/>
                <a:cs typeface="+mj-lt"/>
              </a:rPr>
              <a:t> </a:t>
            </a:r>
            <a:r>
              <a:rPr lang="en-US" sz="2000" dirty="0" err="1">
                <a:latin typeface="Times New Roman"/>
                <a:ea typeface="+mj-lt"/>
                <a:cs typeface="+mj-lt"/>
              </a:rPr>
              <a:t>Национальный</a:t>
            </a:r>
            <a:r>
              <a:rPr lang="en-US" sz="2000" dirty="0">
                <a:latin typeface="Times New Roman"/>
                <a:ea typeface="+mj-lt"/>
                <a:cs typeface="+mj-lt"/>
              </a:rPr>
              <a:t> </a:t>
            </a:r>
            <a:r>
              <a:rPr lang="en-US" sz="2000" dirty="0" err="1">
                <a:latin typeface="Times New Roman"/>
                <a:ea typeface="+mj-lt"/>
                <a:cs typeface="+mj-lt"/>
              </a:rPr>
              <a:t>музей</a:t>
            </a:r>
            <a:r>
              <a:rPr lang="en-US" sz="2000" dirty="0">
                <a:latin typeface="Times New Roman"/>
                <a:ea typeface="+mj-lt"/>
                <a:cs typeface="+mj-lt"/>
              </a:rPr>
              <a:t> </a:t>
            </a:r>
            <a:r>
              <a:rPr lang="en-US" sz="2000" dirty="0" err="1">
                <a:latin typeface="Times New Roman"/>
                <a:ea typeface="+mj-lt"/>
                <a:cs typeface="+mj-lt"/>
              </a:rPr>
              <a:t>Республики</a:t>
            </a:r>
            <a:r>
              <a:rPr lang="en-US" sz="2000" dirty="0">
                <a:latin typeface="Times New Roman"/>
                <a:ea typeface="+mj-lt"/>
                <a:cs typeface="+mj-lt"/>
              </a:rPr>
              <a:t> </a:t>
            </a:r>
            <a:r>
              <a:rPr lang="en-US" sz="2000" dirty="0" err="1">
                <a:latin typeface="Times New Roman"/>
                <a:ea typeface="+mj-lt"/>
                <a:cs typeface="+mj-lt"/>
              </a:rPr>
              <a:t>им</a:t>
            </a:r>
            <a:r>
              <a:rPr lang="en-US" sz="2000" dirty="0">
                <a:latin typeface="Times New Roman"/>
                <a:ea typeface="+mj-lt"/>
                <a:cs typeface="+mj-lt"/>
              </a:rPr>
              <a:t>. А. </a:t>
            </a:r>
            <a:r>
              <a:rPr lang="en-US" sz="2000" dirty="0" err="1">
                <a:latin typeface="Times New Roman"/>
                <a:ea typeface="+mj-lt"/>
                <a:cs typeface="+mj-lt"/>
              </a:rPr>
              <a:t>Тахо-Годи</a:t>
            </a:r>
            <a:r>
              <a:rPr lang="en-US" sz="2000" dirty="0">
                <a:latin typeface="Times New Roman"/>
                <a:ea typeface="+mj-lt"/>
                <a:cs typeface="+mj-lt"/>
              </a:rPr>
              <a:t>.</a:t>
            </a:r>
            <a:endParaRPr lang="ru-RU" sz="2000">
              <a:latin typeface="Times New Roman"/>
              <a:ea typeface="+mj-lt"/>
              <a:cs typeface="+mj-lt"/>
            </a:endParaRPr>
          </a:p>
          <a:p>
            <a:endParaRPr lang="en-US" sz="2000" dirty="0">
              <a:latin typeface="Times New Roman"/>
              <a:cs typeface="Times New Roman"/>
            </a:endParaRPr>
          </a:p>
          <a:p>
            <a:br>
              <a:rPr lang="en-US" sz="2000" dirty="0">
                <a:ea typeface="+mj-lt"/>
                <a:cs typeface="+mj-lt"/>
              </a:rPr>
            </a:br>
            <a:br>
              <a:rPr lang="en-US" sz="2000" dirty="0">
                <a:ea typeface="+mj-lt"/>
                <a:cs typeface="+mj-lt"/>
              </a:rPr>
            </a:br>
            <a:endParaRPr lang="ru-RU" sz="2000"/>
          </a:p>
        </p:txBody>
      </p:sp>
      <p:pic>
        <p:nvPicPr>
          <p:cNvPr id="3" name="Рисунок 3" descr="Изображение выглядит как внешний, здание, правительственное здание&#10;&#10;Автоматически созданное описание">
            <a:extLst>
              <a:ext uri="{FF2B5EF4-FFF2-40B4-BE49-F238E27FC236}">
                <a16:creationId xmlns:a16="http://schemas.microsoft.com/office/drawing/2014/main" id="{F2555078-5B08-430F-9494-60522E1311EC}"/>
              </a:ext>
            </a:extLst>
          </p:cNvPr>
          <p:cNvPicPr>
            <a:picLocks noChangeAspect="1"/>
          </p:cNvPicPr>
          <p:nvPr/>
        </p:nvPicPr>
        <p:blipFill>
          <a:blip r:embed="rId7"/>
          <a:stretch>
            <a:fillRect/>
          </a:stretch>
        </p:blipFill>
        <p:spPr>
          <a:xfrm>
            <a:off x="6318250" y="982131"/>
            <a:ext cx="3670301" cy="4893735"/>
          </a:xfrm>
          <a:prstGeom prst="rect">
            <a:avLst/>
          </a:prstGeom>
          <a:ln w="57150" cmpd="thickThin">
            <a:solidFill>
              <a:srgbClr val="7F7F7F"/>
            </a:solidFill>
            <a:miter lim="800000"/>
          </a:ln>
        </p:spPr>
      </p:pic>
    </p:spTree>
    <p:extLst>
      <p:ext uri="{BB962C8B-B14F-4D97-AF65-F5344CB8AC3E}">
        <p14:creationId xmlns:p14="http://schemas.microsoft.com/office/powerpoint/2010/main" val="607916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C4F9EFA5-B23A-4377-AF83-AD97EBC5AB95}"/>
              </a:ext>
            </a:extLst>
          </p:cNvPr>
          <p:cNvSpPr>
            <a:spLocks noGrp="1"/>
          </p:cNvSpPr>
          <p:nvPr>
            <p:ph type="title"/>
          </p:nvPr>
        </p:nvSpPr>
        <p:spPr>
          <a:xfrm>
            <a:off x="826852" y="500354"/>
            <a:ext cx="3073940" cy="5220882"/>
          </a:xfrm>
        </p:spPr>
        <p:txBody>
          <a:bodyPr vert="horz" lIns="91440" tIns="45720" rIns="91440" bIns="45720" rtlCol="0" anchor="b">
            <a:normAutofit/>
          </a:bodyPr>
          <a:lstStyle/>
          <a:p>
            <a:pPr>
              <a:lnSpc>
                <a:spcPct val="90000"/>
              </a:lnSpc>
            </a:pPr>
            <a:r>
              <a:rPr lang="en-US" sz="2400" dirty="0" err="1">
                <a:solidFill>
                  <a:srgbClr val="262626"/>
                </a:solidFill>
                <a:latin typeface="Times New Roman"/>
                <a:cs typeface="Times New Roman"/>
              </a:rPr>
              <a:t>Большой</a:t>
            </a:r>
            <a:r>
              <a:rPr lang="en-US" sz="2400" dirty="0">
                <a:solidFill>
                  <a:srgbClr val="262626"/>
                </a:solidFill>
                <a:latin typeface="Times New Roman"/>
                <a:cs typeface="Times New Roman"/>
              </a:rPr>
              <a:t> </a:t>
            </a:r>
            <a:r>
              <a:rPr lang="en-US" sz="2400" dirty="0" err="1">
                <a:solidFill>
                  <a:srgbClr val="262626"/>
                </a:solidFill>
                <a:latin typeface="Times New Roman"/>
                <a:cs typeface="Times New Roman"/>
              </a:rPr>
              <a:t>мультимедийный</a:t>
            </a:r>
            <a:r>
              <a:rPr lang="en-US" sz="2400" dirty="0">
                <a:solidFill>
                  <a:srgbClr val="262626"/>
                </a:solidFill>
                <a:latin typeface="Times New Roman"/>
                <a:cs typeface="Times New Roman"/>
              </a:rPr>
              <a:t> </a:t>
            </a:r>
            <a:r>
              <a:rPr lang="en-US" sz="2400" dirty="0" err="1">
                <a:solidFill>
                  <a:srgbClr val="262626"/>
                </a:solidFill>
                <a:latin typeface="Times New Roman"/>
                <a:cs typeface="Times New Roman"/>
              </a:rPr>
              <a:t>комплекс</a:t>
            </a:r>
            <a:r>
              <a:rPr lang="en-US" sz="2400" dirty="0">
                <a:solidFill>
                  <a:srgbClr val="262626"/>
                </a:solidFill>
                <a:latin typeface="Times New Roman"/>
                <a:cs typeface="Times New Roman"/>
              </a:rPr>
              <a:t> </a:t>
            </a:r>
            <a:r>
              <a:rPr lang="en-US" sz="2400" b="1" dirty="0">
                <a:solidFill>
                  <a:srgbClr val="262626"/>
                </a:solidFill>
                <a:latin typeface="Times New Roman"/>
                <a:cs typeface="Times New Roman"/>
              </a:rPr>
              <a:t>"</a:t>
            </a:r>
            <a:r>
              <a:rPr lang="en-US" sz="2400" b="1" dirty="0" err="1">
                <a:solidFill>
                  <a:srgbClr val="262626"/>
                </a:solidFill>
                <a:latin typeface="Times New Roman"/>
                <a:cs typeface="Times New Roman"/>
              </a:rPr>
              <a:t>Россия-моя</a:t>
            </a:r>
            <a:r>
              <a:rPr lang="en-US" sz="2400" b="1" dirty="0">
                <a:solidFill>
                  <a:srgbClr val="262626"/>
                </a:solidFill>
                <a:latin typeface="Times New Roman"/>
                <a:cs typeface="Times New Roman"/>
              </a:rPr>
              <a:t> </a:t>
            </a:r>
            <a:r>
              <a:rPr lang="en-US" sz="2400" b="1" dirty="0" err="1">
                <a:solidFill>
                  <a:srgbClr val="262626"/>
                </a:solidFill>
                <a:latin typeface="Times New Roman"/>
                <a:cs typeface="Times New Roman"/>
              </a:rPr>
              <a:t>история</a:t>
            </a:r>
            <a:r>
              <a:rPr lang="en-US" sz="2400" b="1" dirty="0">
                <a:solidFill>
                  <a:srgbClr val="262626"/>
                </a:solidFill>
                <a:latin typeface="Times New Roman"/>
                <a:cs typeface="Times New Roman"/>
              </a:rPr>
              <a:t>"</a:t>
            </a:r>
            <a:r>
              <a:rPr lang="en-US" sz="2400" dirty="0">
                <a:solidFill>
                  <a:srgbClr val="262626"/>
                </a:solidFill>
                <a:latin typeface="Times New Roman"/>
                <a:cs typeface="Times New Roman"/>
              </a:rPr>
              <a:t>, </a:t>
            </a:r>
            <a:r>
              <a:rPr lang="en-US" sz="2400" dirty="0" err="1">
                <a:solidFill>
                  <a:srgbClr val="262626"/>
                </a:solidFill>
                <a:latin typeface="Times New Roman"/>
                <a:cs typeface="Times New Roman"/>
              </a:rPr>
              <a:t>расположенный</a:t>
            </a:r>
            <a:r>
              <a:rPr lang="en-US" sz="2400" dirty="0">
                <a:solidFill>
                  <a:srgbClr val="262626"/>
                </a:solidFill>
                <a:latin typeface="Times New Roman"/>
                <a:cs typeface="Times New Roman"/>
              </a:rPr>
              <a:t> у </a:t>
            </a:r>
            <a:r>
              <a:rPr lang="en-US" sz="2400" dirty="0" err="1">
                <a:solidFill>
                  <a:srgbClr val="262626"/>
                </a:solidFill>
                <a:latin typeface="Times New Roman"/>
                <a:cs typeface="Times New Roman"/>
              </a:rPr>
              <a:t>главной</a:t>
            </a:r>
            <a:r>
              <a:rPr lang="en-US" sz="2400" dirty="0">
                <a:solidFill>
                  <a:srgbClr val="262626"/>
                </a:solidFill>
                <a:latin typeface="Times New Roman"/>
                <a:cs typeface="Times New Roman"/>
              </a:rPr>
              <a:t> </a:t>
            </a:r>
            <a:r>
              <a:rPr lang="en-US" sz="2400" dirty="0" err="1">
                <a:solidFill>
                  <a:srgbClr val="262626"/>
                </a:solidFill>
                <a:latin typeface="Times New Roman"/>
                <a:cs typeface="Times New Roman"/>
              </a:rPr>
              <a:t>мечети</a:t>
            </a:r>
            <a:r>
              <a:rPr lang="en-US" sz="2400" dirty="0">
                <a:solidFill>
                  <a:srgbClr val="262626"/>
                </a:solidFill>
                <a:latin typeface="Times New Roman"/>
                <a:cs typeface="Times New Roman"/>
              </a:rPr>
              <a:t>.</a:t>
            </a:r>
          </a:p>
          <a:p>
            <a:pPr>
              <a:lnSpc>
                <a:spcPct val="90000"/>
              </a:lnSpc>
            </a:pPr>
            <a:r>
              <a:rPr lang="en-US" sz="2400" dirty="0">
                <a:solidFill>
                  <a:srgbClr val="262626"/>
                </a:solidFill>
                <a:latin typeface="Times New Roman"/>
                <a:cs typeface="Times New Roman"/>
              </a:rPr>
              <a:t>1 этаж посвящён Дагестану, 2-3-й династиям Годуновых-Романовых и годам ВОВ.</a:t>
            </a:r>
          </a:p>
          <a:p>
            <a:pPr>
              <a:lnSpc>
                <a:spcPct val="90000"/>
              </a:lnSpc>
            </a:pPr>
            <a:endParaRPr lang="en-US" sz="2400" dirty="0">
              <a:solidFill>
                <a:srgbClr val="262626"/>
              </a:solidFill>
              <a:latin typeface="Times New Roman"/>
              <a:cs typeface="Times New Roman"/>
            </a:endParaRPr>
          </a:p>
          <a:p>
            <a:pPr>
              <a:lnSpc>
                <a:spcPct val="90000"/>
              </a:lnSpc>
            </a:pPr>
            <a:endParaRPr lang="en-US" sz="1800">
              <a:solidFill>
                <a:srgbClr val="262626"/>
              </a:solidFill>
            </a:endParaRPr>
          </a:p>
          <a:p>
            <a:pPr>
              <a:lnSpc>
                <a:spcPct val="90000"/>
              </a:lnSpc>
            </a:pPr>
            <a:endParaRPr lang="en-US" sz="1800" dirty="0">
              <a:solidFill>
                <a:srgbClr val="262626"/>
              </a:solidFill>
            </a:endParaRPr>
          </a:p>
        </p:txBody>
      </p:sp>
      <p:sp useBgFill="1">
        <p:nvSpPr>
          <p:cNvPr id="22" name="Rectangle 21">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Рисунок 3" descr="Изображение выглядит как текст, небо, внешний, здание&#10;&#10;Автоматически созданное описание">
            <a:extLst>
              <a:ext uri="{FF2B5EF4-FFF2-40B4-BE49-F238E27FC236}">
                <a16:creationId xmlns:a16="http://schemas.microsoft.com/office/drawing/2014/main" id="{46FDDC46-2262-41C1-8FB8-0658315A4D29}"/>
              </a:ext>
            </a:extLst>
          </p:cNvPr>
          <p:cNvPicPr>
            <a:picLocks noChangeAspect="1"/>
          </p:cNvPicPr>
          <p:nvPr/>
        </p:nvPicPr>
        <p:blipFill>
          <a:blip r:embed="rId5"/>
          <a:stretch>
            <a:fillRect/>
          </a:stretch>
        </p:blipFill>
        <p:spPr>
          <a:xfrm>
            <a:off x="5413794" y="451627"/>
            <a:ext cx="5408152" cy="5959456"/>
          </a:xfrm>
          <a:prstGeom prst="rect">
            <a:avLst/>
          </a:prstGeom>
          <a:ln>
            <a:solidFill>
              <a:schemeClr val="bg2"/>
            </a:solidFill>
            <a:prstDash val="solid"/>
          </a:ln>
        </p:spPr>
      </p:pic>
    </p:spTree>
    <p:extLst>
      <p:ext uri="{BB962C8B-B14F-4D97-AF65-F5344CB8AC3E}">
        <p14:creationId xmlns:p14="http://schemas.microsoft.com/office/powerpoint/2010/main" val="4157402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9F1F6E2E-E2E7-4689-9E5D-51F37CB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B728A18-FF26-43E9-AF31-9608EBA3D5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19" name="Picture 18">
              <a:extLst>
                <a:ext uri="{FF2B5EF4-FFF2-40B4-BE49-F238E27FC236}">
                  <a16:creationId xmlns:a16="http://schemas.microsoft.com/office/drawing/2014/main" id="{D418D479-7A49-4E09-A270-87C36ABE505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F55AC523-B142-409D-BB68-747EDDCE6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98FD6A06-A68E-49C5-8F1D-8945DD8C004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a:extLst>
                <a:ext uri="{FF2B5EF4-FFF2-40B4-BE49-F238E27FC236}">
                  <a16:creationId xmlns:a16="http://schemas.microsoft.com/office/drawing/2014/main" id="{A6794A3D-A7E9-4DC9-98E4-02104E24AC3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Заголовок 1">
            <a:extLst>
              <a:ext uri="{FF2B5EF4-FFF2-40B4-BE49-F238E27FC236}">
                <a16:creationId xmlns:a16="http://schemas.microsoft.com/office/drawing/2014/main" id="{40CA7FCE-0380-44CD-AD73-528FD06C17CD}"/>
              </a:ext>
            </a:extLst>
          </p:cNvPr>
          <p:cNvSpPr>
            <a:spLocks noGrp="1"/>
          </p:cNvSpPr>
          <p:nvPr>
            <p:ph type="title"/>
          </p:nvPr>
        </p:nvSpPr>
        <p:spPr>
          <a:xfrm>
            <a:off x="6553770" y="1041401"/>
            <a:ext cx="4519941" cy="2865654"/>
          </a:xfrm>
        </p:spPr>
        <p:txBody>
          <a:bodyPr vert="horz" lIns="91440" tIns="45720" rIns="91440" bIns="45720" rtlCol="0" anchor="b">
            <a:normAutofit/>
          </a:bodyPr>
          <a:lstStyle/>
          <a:p>
            <a:pPr>
              <a:lnSpc>
                <a:spcPct val="90000"/>
              </a:lnSpc>
            </a:pPr>
            <a:r>
              <a:rPr lang="en-US" sz="3800" dirty="0"/>
              <a:t> </a:t>
            </a:r>
            <a:r>
              <a:rPr lang="en-US" sz="3800" b="1" dirty="0" err="1"/>
              <a:t>Городской</a:t>
            </a:r>
            <a:r>
              <a:rPr lang="en-US" sz="3800" b="1" dirty="0"/>
              <a:t> </a:t>
            </a:r>
            <a:r>
              <a:rPr lang="en-US" sz="3800" b="1" dirty="0" err="1"/>
              <a:t>сад</a:t>
            </a:r>
            <a:r>
              <a:rPr lang="en-US" sz="3800" b="1" dirty="0"/>
              <a:t>, </a:t>
            </a:r>
            <a:r>
              <a:rPr lang="en-US" sz="3800" b="1" dirty="0" err="1"/>
              <a:t>прилегающий</a:t>
            </a:r>
            <a:r>
              <a:rPr lang="en-US" sz="3800" b="1" dirty="0"/>
              <a:t> к </a:t>
            </a:r>
            <a:r>
              <a:rPr lang="en-US" sz="3800" b="1" dirty="0" err="1"/>
              <a:t>набережной</a:t>
            </a:r>
            <a:r>
              <a:rPr lang="en-US" sz="3800" b="1" dirty="0"/>
              <a:t>, ж/д </a:t>
            </a:r>
            <a:r>
              <a:rPr lang="en-US" sz="3800" b="1" dirty="0" err="1"/>
              <a:t>полотну</a:t>
            </a:r>
            <a:r>
              <a:rPr lang="en-US" sz="3800" b="1" dirty="0"/>
              <a:t> и </a:t>
            </a:r>
            <a:r>
              <a:rPr lang="en-US" sz="3800" b="1" dirty="0" err="1"/>
              <a:t>пляжу</a:t>
            </a:r>
            <a:r>
              <a:rPr lang="en-US" sz="3800" b="1" dirty="0"/>
              <a:t>.</a:t>
            </a:r>
          </a:p>
          <a:p>
            <a:pPr>
              <a:lnSpc>
                <a:spcPct val="90000"/>
              </a:lnSpc>
            </a:pPr>
            <a:endParaRPr lang="en-US" sz="3800" b="1" dirty="0"/>
          </a:p>
        </p:txBody>
      </p:sp>
      <p:sp>
        <p:nvSpPr>
          <p:cNvPr id="24" name="Rectangle 23">
            <a:extLst>
              <a:ext uri="{FF2B5EF4-FFF2-40B4-BE49-F238E27FC236}">
                <a16:creationId xmlns:a16="http://schemas.microsoft.com/office/drawing/2014/main" id="{7731DD8B-7A0A-47A0-BF6B-EBB4F970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4976494"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Рисунок 3">
            <a:extLst>
              <a:ext uri="{FF2B5EF4-FFF2-40B4-BE49-F238E27FC236}">
                <a16:creationId xmlns:a16="http://schemas.microsoft.com/office/drawing/2014/main" id="{1C4B1CC8-FB8E-4218-B7C2-2654C6F3CAFC}"/>
              </a:ext>
            </a:extLst>
          </p:cNvPr>
          <p:cNvPicPr>
            <a:picLocks noChangeAspect="1"/>
          </p:cNvPicPr>
          <p:nvPr/>
        </p:nvPicPr>
        <p:blipFill rotWithShape="1">
          <a:blip r:embed="rId7"/>
          <a:srcRect t="26916" r="-3" b="6535"/>
          <a:stretch/>
        </p:blipFill>
        <p:spPr>
          <a:xfrm>
            <a:off x="1412683" y="1410208"/>
            <a:ext cx="4348925" cy="3858780"/>
          </a:xfrm>
          <a:prstGeom prst="rect">
            <a:avLst/>
          </a:prstGeom>
        </p:spPr>
      </p:pic>
      <p:cxnSp>
        <p:nvCxnSpPr>
          <p:cNvPr id="26" name="Straight Connector 25">
            <a:extLst>
              <a:ext uri="{FF2B5EF4-FFF2-40B4-BE49-F238E27FC236}">
                <a16:creationId xmlns:a16="http://schemas.microsoft.com/office/drawing/2014/main" id="{10A370BF-9768-4FA0-8887-C3777F3A9C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770" y="3522131"/>
            <a:ext cx="452063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05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DC1875E5-3E3D-49D0-A84D-62C1DE8DE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5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Рисунок 2" descr="Изображение выглядит как дерево, внешний, дорога, растение&#10;&#10;Автоматически созданное описание">
            <a:extLst>
              <a:ext uri="{FF2B5EF4-FFF2-40B4-BE49-F238E27FC236}">
                <a16:creationId xmlns:a16="http://schemas.microsoft.com/office/drawing/2014/main" id="{AB011DDF-0F06-4405-AE48-5EF2D0A45A0D}"/>
              </a:ext>
            </a:extLst>
          </p:cNvPr>
          <p:cNvPicPr>
            <a:picLocks noChangeAspect="1"/>
          </p:cNvPicPr>
          <p:nvPr/>
        </p:nvPicPr>
        <p:blipFill rotWithShape="1">
          <a:blip r:embed="rId3"/>
          <a:srcRect t="15524" r="-1" b="45508"/>
          <a:stretch/>
        </p:blipFill>
        <p:spPr>
          <a:xfrm>
            <a:off x="490728" y="516636"/>
            <a:ext cx="11210544" cy="5824728"/>
          </a:xfrm>
          <a:prstGeom prst="rect">
            <a:avLst/>
          </a:prstGeom>
        </p:spPr>
      </p:pic>
      <p:sp>
        <p:nvSpPr>
          <p:cNvPr id="9" name="Rectangle 8">
            <a:extLst>
              <a:ext uri="{FF2B5EF4-FFF2-40B4-BE49-F238E27FC236}">
                <a16:creationId xmlns:a16="http://schemas.microsoft.com/office/drawing/2014/main" id="{72E3803C-85E6-4CB3-8361-219B2398D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611" y="350556"/>
            <a:ext cx="11542779" cy="6156888"/>
          </a:xfrm>
          <a:prstGeom prst="rect">
            <a:avLst/>
          </a:prstGeom>
          <a:noFill/>
          <a:ln w="25400" cap="flat">
            <a:solidFill>
              <a:srgbClr val="C3AC6C"/>
            </a:solidFill>
            <a:miter lim="800000"/>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83778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E3CED3-8830-45C9-8D6C-F4ECADD4F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F4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Рисунок 2" descr="Изображение выглядит как небо, внешний, вода, пляж&#10;&#10;Автоматически созданное описание">
            <a:extLst>
              <a:ext uri="{FF2B5EF4-FFF2-40B4-BE49-F238E27FC236}">
                <a16:creationId xmlns:a16="http://schemas.microsoft.com/office/drawing/2014/main" id="{605E7C92-128C-47B8-B446-617E84D04157}"/>
              </a:ext>
            </a:extLst>
          </p:cNvPr>
          <p:cNvPicPr>
            <a:picLocks noChangeAspect="1"/>
          </p:cNvPicPr>
          <p:nvPr/>
        </p:nvPicPr>
        <p:blipFill>
          <a:blip r:embed="rId3"/>
          <a:stretch>
            <a:fillRect/>
          </a:stretch>
        </p:blipFill>
        <p:spPr>
          <a:xfrm>
            <a:off x="4024346" y="666795"/>
            <a:ext cx="4143308" cy="5524411"/>
          </a:xfrm>
          <a:prstGeom prst="rect">
            <a:avLst/>
          </a:prstGeom>
        </p:spPr>
      </p:pic>
      <p:sp>
        <p:nvSpPr>
          <p:cNvPr id="9" name="Rectangle 8">
            <a:extLst>
              <a:ext uri="{FF2B5EF4-FFF2-40B4-BE49-F238E27FC236}">
                <a16:creationId xmlns:a16="http://schemas.microsoft.com/office/drawing/2014/main" id="{66F2D62A-C66C-42DF-8C05-99B0B1A8B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611" y="350556"/>
            <a:ext cx="11542779" cy="6156888"/>
          </a:xfrm>
          <a:prstGeom prst="rect">
            <a:avLst/>
          </a:prstGeom>
          <a:noFill/>
          <a:ln w="25400" cap="flat">
            <a:solidFill>
              <a:srgbClr val="67AAE6"/>
            </a:solidFill>
            <a:miter lim="800000"/>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179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DC1875E5-3E3D-49D0-A84D-62C1DE8DE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55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Рисунок 2" descr="Изображение выглядит как небо, внешний, берег, день&#10;&#10;Автоматически созданное описание">
            <a:extLst>
              <a:ext uri="{FF2B5EF4-FFF2-40B4-BE49-F238E27FC236}">
                <a16:creationId xmlns:a16="http://schemas.microsoft.com/office/drawing/2014/main" id="{4C70FFA3-0812-4092-B1CD-DCCE8759541C}"/>
              </a:ext>
            </a:extLst>
          </p:cNvPr>
          <p:cNvPicPr>
            <a:picLocks noChangeAspect="1"/>
          </p:cNvPicPr>
          <p:nvPr/>
        </p:nvPicPr>
        <p:blipFill rotWithShape="1">
          <a:blip r:embed="rId3"/>
          <a:srcRect t="21869" r="-1" b="-1"/>
          <a:stretch/>
        </p:blipFill>
        <p:spPr>
          <a:xfrm>
            <a:off x="490728" y="516636"/>
            <a:ext cx="11210544" cy="5824728"/>
          </a:xfrm>
          <a:prstGeom prst="rect">
            <a:avLst/>
          </a:prstGeom>
        </p:spPr>
      </p:pic>
      <p:sp>
        <p:nvSpPr>
          <p:cNvPr id="5" name="Rectangle 8">
            <a:extLst>
              <a:ext uri="{FF2B5EF4-FFF2-40B4-BE49-F238E27FC236}">
                <a16:creationId xmlns:a16="http://schemas.microsoft.com/office/drawing/2014/main" id="{72E3803C-85E6-4CB3-8361-219B2398D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611" y="350556"/>
            <a:ext cx="11542779" cy="6156888"/>
          </a:xfrm>
          <a:prstGeom prst="rect">
            <a:avLst/>
          </a:prstGeom>
          <a:noFill/>
          <a:ln w="25400" cap="flat">
            <a:solidFill>
              <a:srgbClr val="6A94C0"/>
            </a:solidFill>
            <a:miter lim="800000"/>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65241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0" name="Picture 9">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26D5E13B-91E2-4EAB-A418-44990AAFE12E}"/>
              </a:ext>
            </a:extLst>
          </p:cNvPr>
          <p:cNvSpPr>
            <a:spLocks noGrp="1"/>
          </p:cNvSpPr>
          <p:nvPr>
            <p:ph type="title" idx="4294967295"/>
          </p:nvPr>
        </p:nvSpPr>
        <p:spPr>
          <a:xfrm>
            <a:off x="826852" y="872061"/>
            <a:ext cx="3073940" cy="3436688"/>
          </a:xfrm>
        </p:spPr>
        <p:txBody>
          <a:bodyPr vert="horz" lIns="91440" tIns="45720" rIns="91440" bIns="45720" rtlCol="0" anchor="b">
            <a:normAutofit/>
          </a:bodyPr>
          <a:lstStyle/>
          <a:p>
            <a:r>
              <a:rPr lang="en-US" b="1" dirty="0" err="1">
                <a:solidFill>
                  <a:srgbClr val="262626"/>
                </a:solidFill>
              </a:rPr>
              <a:t>Джума</a:t>
            </a:r>
            <a:r>
              <a:rPr lang="en-US" b="1" dirty="0">
                <a:solidFill>
                  <a:srgbClr val="262626"/>
                </a:solidFill>
              </a:rPr>
              <a:t> -</a:t>
            </a:r>
            <a:r>
              <a:rPr lang="en-US" b="1" dirty="0" err="1">
                <a:solidFill>
                  <a:srgbClr val="262626"/>
                </a:solidFill>
              </a:rPr>
              <a:t>Мечеть</a:t>
            </a:r>
            <a:r>
              <a:rPr lang="en-US" b="1" dirty="0">
                <a:solidFill>
                  <a:srgbClr val="262626"/>
                </a:solidFill>
              </a:rPr>
              <a:t> !</a:t>
            </a:r>
          </a:p>
        </p:txBody>
      </p:sp>
      <p:sp useBgFill="1">
        <p:nvSpPr>
          <p:cNvPr id="23" name="Rectangle 22">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4" descr="Изображение выглядит как трава, внешний, небо, здание&#10;&#10;Автоматически созданное описание">
            <a:extLst>
              <a:ext uri="{FF2B5EF4-FFF2-40B4-BE49-F238E27FC236}">
                <a16:creationId xmlns:a16="http://schemas.microsoft.com/office/drawing/2014/main" id="{DD131529-8692-4DA9-BBF6-90AEDC5AF8EC}"/>
              </a:ext>
            </a:extLst>
          </p:cNvPr>
          <p:cNvPicPr>
            <a:picLocks noChangeAspect="1"/>
          </p:cNvPicPr>
          <p:nvPr/>
        </p:nvPicPr>
        <p:blipFill>
          <a:blip r:embed="rId5"/>
          <a:stretch>
            <a:fillRect/>
          </a:stretch>
        </p:blipFill>
        <p:spPr>
          <a:xfrm>
            <a:off x="5435910" y="1116711"/>
            <a:ext cx="6098041" cy="4573530"/>
          </a:xfrm>
          <a:prstGeom prst="rect">
            <a:avLst/>
          </a:prstGeom>
        </p:spPr>
      </p:pic>
    </p:spTree>
    <p:extLst>
      <p:ext uri="{BB962C8B-B14F-4D97-AF65-F5344CB8AC3E}">
        <p14:creationId xmlns:p14="http://schemas.microsoft.com/office/powerpoint/2010/main" val="1357065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0" name="Picture 9">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5F0CC7DF-9079-4415-928A-3A07D840B51B}"/>
              </a:ext>
            </a:extLst>
          </p:cNvPr>
          <p:cNvSpPr>
            <a:spLocks noGrp="1"/>
          </p:cNvSpPr>
          <p:nvPr>
            <p:ph type="title" idx="4294967295"/>
          </p:nvPr>
        </p:nvSpPr>
        <p:spPr>
          <a:xfrm>
            <a:off x="826852" y="872061"/>
            <a:ext cx="3073940" cy="3436688"/>
          </a:xfrm>
        </p:spPr>
        <p:txBody>
          <a:bodyPr vert="horz" lIns="91440" tIns="45720" rIns="91440" bIns="45720" rtlCol="0" anchor="b">
            <a:noAutofit/>
          </a:bodyPr>
          <a:lstStyle/>
          <a:p>
            <a:r>
              <a:rPr lang="en-US" sz="3600" b="1" dirty="0" err="1">
                <a:solidFill>
                  <a:srgbClr val="262626"/>
                </a:solidFill>
                <a:latin typeface="Times New Roman"/>
                <a:cs typeface="Times New Roman"/>
              </a:rPr>
              <a:t>Успенский</a:t>
            </a:r>
            <a:r>
              <a:rPr lang="en-US" sz="3600" dirty="0">
                <a:solidFill>
                  <a:srgbClr val="262626"/>
                </a:solidFill>
                <a:latin typeface="Times New Roman"/>
                <a:cs typeface="Times New Roman"/>
              </a:rPr>
              <a:t> </a:t>
            </a:r>
            <a:r>
              <a:rPr lang="en-US" sz="3600" dirty="0" err="1">
                <a:solidFill>
                  <a:srgbClr val="262626"/>
                </a:solidFill>
                <a:latin typeface="Times New Roman"/>
                <a:cs typeface="Times New Roman"/>
              </a:rPr>
              <a:t>кафедральный</a:t>
            </a:r>
            <a:br>
              <a:rPr lang="en-US" sz="3600" dirty="0">
                <a:solidFill>
                  <a:srgbClr val="262626"/>
                </a:solidFill>
                <a:latin typeface="Times New Roman"/>
                <a:cs typeface="Times New Roman"/>
              </a:rPr>
            </a:br>
            <a:r>
              <a:rPr lang="en-US" sz="3600" dirty="0">
                <a:solidFill>
                  <a:srgbClr val="262626"/>
                </a:solidFill>
                <a:latin typeface="Times New Roman"/>
                <a:cs typeface="Times New Roman"/>
              </a:rPr>
              <a:t> </a:t>
            </a:r>
            <a:r>
              <a:rPr lang="en-US" sz="3600" b="1" dirty="0" err="1">
                <a:solidFill>
                  <a:srgbClr val="262626"/>
                </a:solidFill>
                <a:latin typeface="Times New Roman"/>
                <a:cs typeface="Times New Roman"/>
              </a:rPr>
              <a:t>собор</a:t>
            </a:r>
            <a:r>
              <a:rPr lang="en-US" sz="3600" dirty="0">
                <a:solidFill>
                  <a:srgbClr val="262626"/>
                </a:solidFill>
                <a:latin typeface="Times New Roman"/>
                <a:cs typeface="Times New Roman"/>
              </a:rPr>
              <a:t> — </a:t>
            </a:r>
            <a:r>
              <a:rPr lang="en-US" sz="3600" dirty="0" err="1">
                <a:solidFill>
                  <a:srgbClr val="262626"/>
                </a:solidFill>
                <a:latin typeface="Times New Roman"/>
                <a:cs typeface="Times New Roman"/>
              </a:rPr>
              <a:t>православный</a:t>
            </a:r>
            <a:r>
              <a:rPr lang="en-US" sz="3600" dirty="0">
                <a:solidFill>
                  <a:srgbClr val="262626"/>
                </a:solidFill>
                <a:latin typeface="Times New Roman"/>
                <a:cs typeface="Times New Roman"/>
              </a:rPr>
              <a:t> </a:t>
            </a:r>
            <a:r>
              <a:rPr lang="en-US" sz="3600" dirty="0" err="1">
                <a:solidFill>
                  <a:srgbClr val="262626"/>
                </a:solidFill>
                <a:latin typeface="Times New Roman"/>
                <a:cs typeface="Times New Roman"/>
              </a:rPr>
              <a:t>храм</a:t>
            </a:r>
            <a:r>
              <a:rPr lang="en-US" sz="3600" dirty="0">
                <a:solidFill>
                  <a:srgbClr val="262626"/>
                </a:solidFill>
                <a:latin typeface="Times New Roman"/>
                <a:cs typeface="Times New Roman"/>
              </a:rPr>
              <a:t>.</a:t>
            </a:r>
          </a:p>
        </p:txBody>
      </p:sp>
      <p:sp useBgFill="1">
        <p:nvSpPr>
          <p:cNvPr id="23" name="Rectangle 22">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4" descr="Изображение выглядит как дерево, внешний, здание, культовое сооружение&#10;&#10;Автоматически созданное описание">
            <a:extLst>
              <a:ext uri="{FF2B5EF4-FFF2-40B4-BE49-F238E27FC236}">
                <a16:creationId xmlns:a16="http://schemas.microsoft.com/office/drawing/2014/main" id="{001AB4D9-FDED-4175-849C-E0ABEFE423F0}"/>
              </a:ext>
            </a:extLst>
          </p:cNvPr>
          <p:cNvPicPr>
            <a:picLocks noChangeAspect="1"/>
          </p:cNvPicPr>
          <p:nvPr/>
        </p:nvPicPr>
        <p:blipFill>
          <a:blip r:embed="rId5"/>
          <a:stretch>
            <a:fillRect/>
          </a:stretch>
        </p:blipFill>
        <p:spPr>
          <a:xfrm>
            <a:off x="5435910" y="1368255"/>
            <a:ext cx="6098041" cy="4070442"/>
          </a:xfrm>
          <a:prstGeom prst="rect">
            <a:avLst/>
          </a:prstGeom>
        </p:spPr>
      </p:pic>
    </p:spTree>
    <p:extLst>
      <p:ext uri="{BB962C8B-B14F-4D97-AF65-F5344CB8AC3E}">
        <p14:creationId xmlns:p14="http://schemas.microsoft.com/office/powerpoint/2010/main" val="2842145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36D81410-EB24-426B-A1C9-4221A206E193}"/>
              </a:ext>
            </a:extLst>
          </p:cNvPr>
          <p:cNvSpPr>
            <a:spLocks noGrp="1"/>
          </p:cNvSpPr>
          <p:nvPr>
            <p:ph type="title" idx="4294967295"/>
          </p:nvPr>
        </p:nvSpPr>
        <p:spPr>
          <a:xfrm>
            <a:off x="603828" y="872061"/>
            <a:ext cx="3529281" cy="5165126"/>
          </a:xfrm>
        </p:spPr>
        <p:txBody>
          <a:bodyPr vert="horz" lIns="91440" tIns="45720" rIns="91440" bIns="45720" rtlCol="0" anchor="b">
            <a:noAutofit/>
          </a:bodyPr>
          <a:lstStyle/>
          <a:p>
            <a:pPr>
              <a:lnSpc>
                <a:spcPct val="90000"/>
              </a:lnSpc>
            </a:pPr>
            <a:r>
              <a:rPr lang="en-US" sz="2200" b="1" dirty="0" err="1">
                <a:solidFill>
                  <a:srgbClr val="262626"/>
                </a:solidFill>
                <a:latin typeface="Times New Roman"/>
                <a:cs typeface="Times New Roman"/>
              </a:rPr>
              <a:t>Памятник</a:t>
            </a:r>
            <a:r>
              <a:rPr lang="en-US" sz="2200" dirty="0">
                <a:solidFill>
                  <a:srgbClr val="262626"/>
                </a:solidFill>
                <a:latin typeface="Times New Roman"/>
                <a:cs typeface="Times New Roman"/>
              </a:rPr>
              <a:t> </a:t>
            </a:r>
            <a:br>
              <a:rPr lang="en-US" sz="2200" dirty="0">
                <a:latin typeface="Times New Roman"/>
                <a:cs typeface="Times New Roman"/>
              </a:rPr>
            </a:br>
            <a:r>
              <a:rPr lang="en-US" sz="2200" b="1" dirty="0" err="1">
                <a:solidFill>
                  <a:srgbClr val="262626"/>
                </a:solidFill>
                <a:latin typeface="Times New Roman"/>
                <a:cs typeface="Times New Roman"/>
              </a:rPr>
              <a:t>Махачу</a:t>
            </a:r>
            <a:r>
              <a:rPr lang="en-US" sz="2200" dirty="0">
                <a:solidFill>
                  <a:srgbClr val="262626"/>
                </a:solidFill>
                <a:latin typeface="Times New Roman"/>
                <a:cs typeface="Times New Roman"/>
              </a:rPr>
              <a:t> </a:t>
            </a:r>
            <a:r>
              <a:rPr lang="en-US" sz="2200" b="1" dirty="0" err="1">
                <a:solidFill>
                  <a:srgbClr val="262626"/>
                </a:solidFill>
                <a:latin typeface="Times New Roman"/>
                <a:cs typeface="Times New Roman"/>
              </a:rPr>
              <a:t>Дахадаеву</a:t>
            </a:r>
            <a:r>
              <a:rPr lang="en-US" sz="2200" dirty="0">
                <a:solidFill>
                  <a:srgbClr val="262626"/>
                </a:solidFill>
                <a:latin typeface="Times New Roman"/>
                <a:cs typeface="Times New Roman"/>
              </a:rPr>
              <a:t> в </a:t>
            </a:r>
            <a:r>
              <a:rPr lang="en-US" sz="2200" dirty="0" err="1">
                <a:solidFill>
                  <a:srgbClr val="262626"/>
                </a:solidFill>
                <a:latin typeface="Times New Roman"/>
                <a:cs typeface="Times New Roman"/>
              </a:rPr>
              <a:t>Махачкале</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был</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установлен</a:t>
            </a:r>
            <a:r>
              <a:rPr lang="en-US" sz="2200" dirty="0">
                <a:solidFill>
                  <a:srgbClr val="262626"/>
                </a:solidFill>
                <a:latin typeface="Times New Roman"/>
                <a:cs typeface="Times New Roman"/>
              </a:rPr>
              <a:t> в 1971 </a:t>
            </a:r>
            <a:r>
              <a:rPr lang="en-US" sz="2200" dirty="0" err="1">
                <a:solidFill>
                  <a:srgbClr val="262626"/>
                </a:solidFill>
                <a:latin typeface="Times New Roman"/>
                <a:cs typeface="Times New Roman"/>
              </a:rPr>
              <a:t>году</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на</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Привокзальной</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площади</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Он</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представляет</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собой</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конную</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статую</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Магомеду-Али</a:t>
            </a:r>
            <a:r>
              <a:rPr lang="en-US" sz="2200" dirty="0">
                <a:solidFill>
                  <a:srgbClr val="262626"/>
                </a:solidFill>
                <a:latin typeface="Times New Roman"/>
                <a:cs typeface="Times New Roman"/>
              </a:rPr>
              <a:t> </a:t>
            </a:r>
            <a:r>
              <a:rPr lang="en-US" sz="2200" b="1" dirty="0" err="1">
                <a:solidFill>
                  <a:srgbClr val="262626"/>
                </a:solidFill>
                <a:latin typeface="Times New Roman"/>
                <a:cs typeface="Times New Roman"/>
              </a:rPr>
              <a:t>Дахадаеву</a:t>
            </a:r>
            <a:r>
              <a:rPr lang="en-US" sz="2200" dirty="0">
                <a:solidFill>
                  <a:srgbClr val="262626"/>
                </a:solidFill>
                <a:latin typeface="Times New Roman"/>
                <a:cs typeface="Times New Roman"/>
              </a:rPr>
              <a:t> - </a:t>
            </a:r>
            <a:r>
              <a:rPr lang="en-US" sz="2200" dirty="0" err="1">
                <a:solidFill>
                  <a:srgbClr val="262626"/>
                </a:solidFill>
                <a:latin typeface="Times New Roman"/>
                <a:cs typeface="Times New Roman"/>
              </a:rPr>
              <a:t>борцу</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за</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советскую</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власть</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первого</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военкома</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Дагестанской</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Красной</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Армии</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убитого</a:t>
            </a:r>
            <a:r>
              <a:rPr lang="en-US" sz="2200" dirty="0">
                <a:solidFill>
                  <a:srgbClr val="262626"/>
                </a:solidFill>
                <a:latin typeface="Times New Roman"/>
                <a:cs typeface="Times New Roman"/>
              </a:rPr>
              <a:t> в 1918 </a:t>
            </a:r>
            <a:r>
              <a:rPr lang="en-US" sz="2200" dirty="0" err="1">
                <a:solidFill>
                  <a:srgbClr val="262626"/>
                </a:solidFill>
                <a:latin typeface="Times New Roman"/>
                <a:cs typeface="Times New Roman"/>
              </a:rPr>
              <a:t>году</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войсками</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полковника</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Бичерахова</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действующего</a:t>
            </a:r>
            <a:r>
              <a:rPr lang="en-US" sz="2200" dirty="0">
                <a:solidFill>
                  <a:srgbClr val="262626"/>
                </a:solidFill>
                <a:latin typeface="Times New Roman"/>
                <a:cs typeface="Times New Roman"/>
              </a:rPr>
              <a:t> в </a:t>
            </a:r>
            <a:r>
              <a:rPr lang="en-US" sz="2200" dirty="0" err="1">
                <a:solidFill>
                  <a:srgbClr val="262626"/>
                </a:solidFill>
                <a:latin typeface="Times New Roman"/>
                <a:cs typeface="Times New Roman"/>
              </a:rPr>
              <a:t>интересах</a:t>
            </a:r>
            <a:r>
              <a:rPr lang="en-US" sz="2200" dirty="0">
                <a:solidFill>
                  <a:srgbClr val="262626"/>
                </a:solidFill>
                <a:latin typeface="Times New Roman"/>
                <a:cs typeface="Times New Roman"/>
              </a:rPr>
              <a:t> </a:t>
            </a:r>
            <a:r>
              <a:rPr lang="en-US" sz="2200" dirty="0" err="1">
                <a:solidFill>
                  <a:srgbClr val="262626"/>
                </a:solidFill>
                <a:latin typeface="Times New Roman"/>
                <a:cs typeface="Times New Roman"/>
              </a:rPr>
              <a:t>Антанты</a:t>
            </a:r>
            <a:r>
              <a:rPr lang="en-US" sz="2200" dirty="0">
                <a:solidFill>
                  <a:srgbClr val="262626"/>
                </a:solidFill>
                <a:latin typeface="Times New Roman"/>
                <a:cs typeface="Times New Roman"/>
              </a:rPr>
              <a:t>.</a:t>
            </a:r>
          </a:p>
        </p:txBody>
      </p:sp>
      <p:sp useBgFill="1">
        <p:nvSpPr>
          <p:cNvPr id="22" name="Rectangle 21">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Рисунок 3" descr="Изображение выглядит как текст&#10;&#10;Автоматически созданное описание">
            <a:extLst>
              <a:ext uri="{FF2B5EF4-FFF2-40B4-BE49-F238E27FC236}">
                <a16:creationId xmlns:a16="http://schemas.microsoft.com/office/drawing/2014/main" id="{73032A8D-3EBC-46DF-81C4-CC0E88E5DF53}"/>
              </a:ext>
            </a:extLst>
          </p:cNvPr>
          <p:cNvPicPr>
            <a:picLocks noChangeAspect="1"/>
          </p:cNvPicPr>
          <p:nvPr/>
        </p:nvPicPr>
        <p:blipFill>
          <a:blip r:embed="rId5"/>
          <a:stretch>
            <a:fillRect/>
          </a:stretch>
        </p:blipFill>
        <p:spPr>
          <a:xfrm>
            <a:off x="5435910" y="1116711"/>
            <a:ext cx="6098041" cy="4573530"/>
          </a:xfrm>
          <a:prstGeom prst="rect">
            <a:avLst/>
          </a:prstGeom>
        </p:spPr>
      </p:pic>
    </p:spTree>
    <p:extLst>
      <p:ext uri="{BB962C8B-B14F-4D97-AF65-F5344CB8AC3E}">
        <p14:creationId xmlns:p14="http://schemas.microsoft.com/office/powerpoint/2010/main" val="4021611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0" name="Picture 9">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D2C05ED3-C354-4EC6-B232-77786602748E}"/>
              </a:ext>
            </a:extLst>
          </p:cNvPr>
          <p:cNvSpPr>
            <a:spLocks noGrp="1"/>
          </p:cNvSpPr>
          <p:nvPr>
            <p:ph type="title"/>
          </p:nvPr>
        </p:nvSpPr>
        <p:spPr>
          <a:xfrm>
            <a:off x="826852" y="872061"/>
            <a:ext cx="3073940" cy="3436688"/>
          </a:xfrm>
        </p:spPr>
        <p:txBody>
          <a:bodyPr vert="horz" lIns="91440" tIns="45720" rIns="91440" bIns="45720" rtlCol="0" anchor="b">
            <a:normAutofit/>
          </a:bodyPr>
          <a:lstStyle/>
          <a:p>
            <a:r>
              <a:rPr lang="en-US" sz="2800" b="1" dirty="0" err="1">
                <a:solidFill>
                  <a:srgbClr val="262626"/>
                </a:solidFill>
                <a:latin typeface="Times New Roman"/>
                <a:cs typeface="Times New Roman"/>
              </a:rPr>
              <a:t>Мемориал</a:t>
            </a:r>
            <a:r>
              <a:rPr lang="en-US" sz="2800" b="1" dirty="0">
                <a:solidFill>
                  <a:srgbClr val="262626"/>
                </a:solidFill>
                <a:latin typeface="Times New Roman"/>
                <a:cs typeface="Times New Roman"/>
              </a:rPr>
              <a:t> </a:t>
            </a:r>
            <a:r>
              <a:rPr lang="en-US" sz="2800" b="1" dirty="0" err="1">
                <a:solidFill>
                  <a:srgbClr val="262626"/>
                </a:solidFill>
                <a:latin typeface="Times New Roman"/>
                <a:cs typeface="Times New Roman"/>
              </a:rPr>
              <a:t>погибшим</a:t>
            </a:r>
            <a:r>
              <a:rPr lang="en-US" sz="2800" b="1" dirty="0">
                <a:solidFill>
                  <a:srgbClr val="262626"/>
                </a:solidFill>
                <a:latin typeface="Times New Roman"/>
                <a:cs typeface="Times New Roman"/>
              </a:rPr>
              <a:t> </a:t>
            </a:r>
            <a:r>
              <a:rPr lang="en-US" sz="2800" b="1" dirty="0" err="1">
                <a:solidFill>
                  <a:srgbClr val="262626"/>
                </a:solidFill>
                <a:latin typeface="Times New Roman"/>
                <a:cs typeface="Times New Roman"/>
              </a:rPr>
              <a:t>сотрудникам</a:t>
            </a:r>
            <a:r>
              <a:rPr lang="en-US" sz="2800" b="1" dirty="0">
                <a:solidFill>
                  <a:srgbClr val="262626"/>
                </a:solidFill>
                <a:latin typeface="Times New Roman"/>
                <a:cs typeface="Times New Roman"/>
              </a:rPr>
              <a:t> </a:t>
            </a:r>
            <a:r>
              <a:rPr lang="en-US" sz="2800" b="1" dirty="0" err="1">
                <a:solidFill>
                  <a:srgbClr val="262626"/>
                </a:solidFill>
                <a:latin typeface="Times New Roman"/>
                <a:cs typeface="Times New Roman"/>
              </a:rPr>
              <a:t>полиции</a:t>
            </a:r>
            <a:r>
              <a:rPr lang="en-US" sz="2800" b="1" dirty="0">
                <a:solidFill>
                  <a:srgbClr val="262626"/>
                </a:solidFill>
                <a:latin typeface="Times New Roman"/>
                <a:cs typeface="Times New Roman"/>
              </a:rPr>
              <a:t>.</a:t>
            </a:r>
            <a:br>
              <a:rPr lang="en-US" sz="2800" b="1" dirty="0">
                <a:solidFill>
                  <a:srgbClr val="262626"/>
                </a:solidFill>
                <a:latin typeface="Times New Roman"/>
                <a:cs typeface="Times New Roman"/>
              </a:rPr>
            </a:br>
            <a:r>
              <a:rPr lang="en-US" sz="2800" dirty="0">
                <a:solidFill>
                  <a:srgbClr val="262626"/>
                </a:solidFill>
                <a:latin typeface="Times New Roman"/>
                <a:cs typeface="Times New Roman"/>
              </a:rPr>
              <a:t> </a:t>
            </a:r>
            <a:r>
              <a:rPr lang="en-US" sz="2800" dirty="0" err="1">
                <a:solidFill>
                  <a:srgbClr val="262626"/>
                </a:solidFill>
                <a:latin typeface="Times New Roman"/>
                <a:cs typeface="Times New Roman"/>
              </a:rPr>
              <a:t>Находиться</a:t>
            </a:r>
            <a:r>
              <a:rPr lang="en-US" sz="2800" dirty="0">
                <a:solidFill>
                  <a:srgbClr val="262626"/>
                </a:solidFill>
                <a:latin typeface="Times New Roman"/>
                <a:cs typeface="Times New Roman"/>
              </a:rPr>
              <a:t> </a:t>
            </a:r>
            <a:r>
              <a:rPr lang="en-US" sz="2800" dirty="0" err="1">
                <a:solidFill>
                  <a:srgbClr val="262626"/>
                </a:solidFill>
                <a:latin typeface="Times New Roman"/>
                <a:cs typeface="Times New Roman"/>
              </a:rPr>
              <a:t>на</a:t>
            </a:r>
            <a:r>
              <a:rPr lang="en-US" sz="2800" dirty="0">
                <a:solidFill>
                  <a:srgbClr val="262626"/>
                </a:solidFill>
                <a:latin typeface="Times New Roman"/>
                <a:cs typeface="Times New Roman"/>
              </a:rPr>
              <a:t> </a:t>
            </a:r>
            <a:r>
              <a:rPr lang="en-US" sz="2800" dirty="0" err="1">
                <a:solidFill>
                  <a:srgbClr val="262626"/>
                </a:solidFill>
                <a:latin typeface="Times New Roman"/>
                <a:cs typeface="Times New Roman"/>
              </a:rPr>
              <a:t>сквере</a:t>
            </a:r>
            <a:r>
              <a:rPr lang="en-US" sz="2800" dirty="0">
                <a:solidFill>
                  <a:srgbClr val="262626"/>
                </a:solidFill>
                <a:latin typeface="Times New Roman"/>
                <a:cs typeface="Times New Roman"/>
              </a:rPr>
              <a:t>  </a:t>
            </a:r>
            <a:r>
              <a:rPr lang="en-US" sz="2800" dirty="0" err="1">
                <a:solidFill>
                  <a:srgbClr val="262626"/>
                </a:solidFill>
                <a:latin typeface="Times New Roman"/>
                <a:cs typeface="Times New Roman"/>
              </a:rPr>
              <a:t>площади</a:t>
            </a:r>
            <a:r>
              <a:rPr lang="en-US" sz="2800" dirty="0">
                <a:solidFill>
                  <a:srgbClr val="262626"/>
                </a:solidFill>
                <a:latin typeface="Times New Roman"/>
                <a:cs typeface="Times New Roman"/>
              </a:rPr>
              <a:t> </a:t>
            </a:r>
            <a:r>
              <a:rPr lang="en-US" sz="2800" dirty="0" err="1">
                <a:solidFill>
                  <a:srgbClr val="262626"/>
                </a:solidFill>
                <a:latin typeface="Times New Roman"/>
                <a:cs typeface="Times New Roman"/>
              </a:rPr>
              <a:t>им</a:t>
            </a:r>
            <a:r>
              <a:rPr lang="en-US" sz="2800" dirty="0">
                <a:solidFill>
                  <a:srgbClr val="262626"/>
                </a:solidFill>
                <a:latin typeface="Times New Roman"/>
                <a:cs typeface="Times New Roman"/>
              </a:rPr>
              <a:t>. </a:t>
            </a:r>
            <a:r>
              <a:rPr lang="en-US" sz="2800" dirty="0" err="1">
                <a:solidFill>
                  <a:srgbClr val="262626"/>
                </a:solidFill>
                <a:latin typeface="Times New Roman"/>
                <a:cs typeface="Times New Roman"/>
              </a:rPr>
              <a:t>Ленина</a:t>
            </a:r>
            <a:r>
              <a:rPr lang="en-US" sz="2800" dirty="0">
                <a:solidFill>
                  <a:srgbClr val="262626"/>
                </a:solidFill>
                <a:latin typeface="Times New Roman"/>
                <a:cs typeface="Times New Roman"/>
              </a:rPr>
              <a:t>.</a:t>
            </a:r>
          </a:p>
        </p:txBody>
      </p:sp>
      <p:sp useBgFill="1">
        <p:nvSpPr>
          <p:cNvPr id="23" name="Rectangle 22">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4">
            <a:extLst>
              <a:ext uri="{FF2B5EF4-FFF2-40B4-BE49-F238E27FC236}">
                <a16:creationId xmlns:a16="http://schemas.microsoft.com/office/drawing/2014/main" id="{2CBB1C57-A4CA-4026-AACB-F5D44A9DA77E}"/>
              </a:ext>
            </a:extLst>
          </p:cNvPr>
          <p:cNvPicPr>
            <a:picLocks noChangeAspect="1"/>
          </p:cNvPicPr>
          <p:nvPr/>
        </p:nvPicPr>
        <p:blipFill>
          <a:blip r:embed="rId5"/>
          <a:stretch>
            <a:fillRect/>
          </a:stretch>
        </p:blipFill>
        <p:spPr>
          <a:xfrm>
            <a:off x="5435910" y="1452103"/>
            <a:ext cx="6098041" cy="3902746"/>
          </a:xfrm>
          <a:prstGeom prst="rect">
            <a:avLst/>
          </a:prstGeom>
        </p:spPr>
      </p:pic>
    </p:spTree>
    <p:extLst>
      <p:ext uri="{BB962C8B-B14F-4D97-AF65-F5344CB8AC3E}">
        <p14:creationId xmlns:p14="http://schemas.microsoft.com/office/powerpoint/2010/main" val="3271538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32" name="Picture 31">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3" name="Rectangle 32">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34" name="Picture 33">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5" name="Picture 34">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7" name="Straight Connector 36">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39" name="Rectangle 38">
            <a:extLst>
              <a:ext uri="{FF2B5EF4-FFF2-40B4-BE49-F238E27FC236}">
                <a16:creationId xmlns:a16="http://schemas.microsoft.com/office/drawing/2014/main" id="{263958DE-3089-4707-A79D-8ADBDE597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7C81077B-766D-44B3-909D-A26D42DA9C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42" name="Picture 41">
              <a:extLst>
                <a:ext uri="{FF2B5EF4-FFF2-40B4-BE49-F238E27FC236}">
                  <a16:creationId xmlns:a16="http://schemas.microsoft.com/office/drawing/2014/main" id="{5CC93258-4B7E-4DC5-AE91-AFAAD833ADB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3" name="Rectangle 42">
              <a:extLst>
                <a:ext uri="{FF2B5EF4-FFF2-40B4-BE49-F238E27FC236}">
                  <a16:creationId xmlns:a16="http://schemas.microsoft.com/office/drawing/2014/main" id="{05610CE6-9E44-431C-9AFA-E552B5D54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4" name="Picture 43">
              <a:extLst>
                <a:ext uri="{FF2B5EF4-FFF2-40B4-BE49-F238E27FC236}">
                  <a16:creationId xmlns:a16="http://schemas.microsoft.com/office/drawing/2014/main" id="{8B4315B7-9CDC-4449-9705-67DAFE6F7A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5" name="Picture 44">
              <a:extLst>
                <a:ext uri="{FF2B5EF4-FFF2-40B4-BE49-F238E27FC236}">
                  <a16:creationId xmlns:a16="http://schemas.microsoft.com/office/drawing/2014/main" id="{32D66995-395F-42A2-AB99-8B0E853BA11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Заголовок 2">
            <a:extLst>
              <a:ext uri="{FF2B5EF4-FFF2-40B4-BE49-F238E27FC236}">
                <a16:creationId xmlns:a16="http://schemas.microsoft.com/office/drawing/2014/main" id="{EAC7892F-F5E0-4447-8BD1-21358EF884AF}"/>
              </a:ext>
            </a:extLst>
          </p:cNvPr>
          <p:cNvSpPr>
            <a:spLocks noGrp="1"/>
          </p:cNvSpPr>
          <p:nvPr>
            <p:ph type="title"/>
          </p:nvPr>
        </p:nvSpPr>
        <p:spPr>
          <a:xfrm>
            <a:off x="4564279" y="1041401"/>
            <a:ext cx="6528018" cy="2345264"/>
          </a:xfrm>
        </p:spPr>
        <p:txBody>
          <a:bodyPr vert="horz" lIns="91440" tIns="45720" rIns="91440" bIns="45720" rtlCol="0" anchor="b">
            <a:normAutofit fontScale="90000"/>
          </a:bodyPr>
          <a:lstStyle/>
          <a:p>
            <a:pPr>
              <a:lnSpc>
                <a:spcPct val="90000"/>
              </a:lnSpc>
            </a:pPr>
            <a:br>
              <a:rPr lang="en-US" sz="1800" b="1" dirty="0"/>
            </a:br>
            <a:br>
              <a:rPr lang="en-US" sz="1800" b="1" dirty="0"/>
            </a:br>
            <a:br>
              <a:rPr lang="en-US" sz="1800" b="1" dirty="0"/>
            </a:br>
            <a:br>
              <a:rPr lang="en-US" sz="1800" b="1" dirty="0"/>
            </a:br>
            <a:r>
              <a:rPr lang="en-US" sz="2400" b="1" dirty="0" err="1">
                <a:latin typeface="Times New Roman"/>
                <a:cs typeface="Times New Roman"/>
              </a:rPr>
              <a:t>Памятник</a:t>
            </a:r>
            <a:r>
              <a:rPr lang="en-US" sz="2400" dirty="0">
                <a:latin typeface="Times New Roman"/>
                <a:cs typeface="Times New Roman"/>
              </a:rPr>
              <a:t> </a:t>
            </a:r>
            <a:r>
              <a:rPr lang="en-US" sz="2400" b="1" dirty="0" err="1">
                <a:latin typeface="Times New Roman"/>
                <a:cs typeface="Times New Roman"/>
              </a:rPr>
              <a:t>Ильмутдину</a:t>
            </a:r>
            <a:r>
              <a:rPr lang="en-US" sz="2400" b="1" dirty="0">
                <a:latin typeface="Times New Roman"/>
                <a:cs typeface="Times New Roman"/>
              </a:rPr>
              <a:t> </a:t>
            </a:r>
            <a:r>
              <a:rPr lang="en-US" sz="2400" b="1" dirty="0" err="1">
                <a:latin typeface="Times New Roman"/>
                <a:cs typeface="Times New Roman"/>
              </a:rPr>
              <a:t>Насрутдинову</a:t>
            </a:r>
            <a:r>
              <a:rPr lang="en-US" sz="2400" b="1" dirty="0">
                <a:latin typeface="Times New Roman"/>
                <a:cs typeface="Times New Roman"/>
              </a:rPr>
              <a:t>.</a:t>
            </a:r>
            <a:br>
              <a:rPr lang="en-US" sz="2400" b="1" dirty="0">
                <a:latin typeface="Times New Roman"/>
                <a:cs typeface="Times New Roman"/>
              </a:rPr>
            </a:br>
            <a:r>
              <a:rPr lang="en-US" sz="2400" dirty="0">
                <a:latin typeface="Times New Roman"/>
                <a:cs typeface="Times New Roman"/>
              </a:rPr>
              <a:t> </a:t>
            </a:r>
            <a:r>
              <a:rPr lang="en-US" sz="2400" dirty="0" err="1">
                <a:latin typeface="Times New Roman"/>
                <a:cs typeface="Times New Roman"/>
              </a:rPr>
              <a:t>Установлен</a:t>
            </a:r>
            <a:r>
              <a:rPr lang="en-US" sz="2400" dirty="0">
                <a:latin typeface="Times New Roman"/>
                <a:cs typeface="Times New Roman"/>
              </a:rPr>
              <a:t> 21 </a:t>
            </a:r>
            <a:r>
              <a:rPr lang="en-US" sz="2400" dirty="0" err="1">
                <a:latin typeface="Times New Roman"/>
                <a:cs typeface="Times New Roman"/>
              </a:rPr>
              <a:t>сентября</a:t>
            </a:r>
            <a:r>
              <a:rPr lang="en-US" sz="2400" dirty="0">
                <a:latin typeface="Times New Roman"/>
                <a:cs typeface="Times New Roman"/>
              </a:rPr>
              <a:t> 2007 </a:t>
            </a:r>
            <a:r>
              <a:rPr lang="en-US" sz="2400" dirty="0" err="1">
                <a:latin typeface="Times New Roman"/>
                <a:cs typeface="Times New Roman"/>
              </a:rPr>
              <a:t>года</a:t>
            </a:r>
            <a:r>
              <a:rPr lang="en-US" sz="2400" dirty="0">
                <a:latin typeface="Times New Roman"/>
                <a:cs typeface="Times New Roman"/>
              </a:rPr>
              <a:t> </a:t>
            </a:r>
            <a:r>
              <a:rPr lang="en-US" sz="2400" dirty="0" err="1">
                <a:latin typeface="Times New Roman"/>
                <a:cs typeface="Times New Roman"/>
              </a:rPr>
              <a:t>на</a:t>
            </a:r>
            <a:r>
              <a:rPr lang="en-US" sz="2400" dirty="0">
                <a:latin typeface="Times New Roman"/>
                <a:cs typeface="Times New Roman"/>
              </a:rPr>
              <a:t> </a:t>
            </a:r>
            <a:r>
              <a:rPr lang="en-US" sz="2400" dirty="0" err="1">
                <a:latin typeface="Times New Roman"/>
                <a:cs typeface="Times New Roman"/>
              </a:rPr>
              <a:t>проспекте</a:t>
            </a:r>
            <a:r>
              <a:rPr lang="en-US" sz="2400" dirty="0">
                <a:latin typeface="Times New Roman"/>
                <a:cs typeface="Times New Roman"/>
              </a:rPr>
              <a:t> </a:t>
            </a:r>
            <a:r>
              <a:rPr lang="en-US" sz="2400" dirty="0" err="1">
                <a:latin typeface="Times New Roman"/>
                <a:cs typeface="Times New Roman"/>
              </a:rPr>
              <a:t>Петра</a:t>
            </a:r>
            <a:r>
              <a:rPr lang="en-US" sz="2400" dirty="0">
                <a:latin typeface="Times New Roman"/>
                <a:cs typeface="Times New Roman"/>
              </a:rPr>
              <a:t> I </a:t>
            </a:r>
            <a:r>
              <a:rPr lang="en-US" sz="2400" dirty="0" err="1">
                <a:latin typeface="Times New Roman"/>
                <a:cs typeface="Times New Roman"/>
              </a:rPr>
              <a:t>на</a:t>
            </a:r>
            <a:r>
              <a:rPr lang="en-US" sz="2400" dirty="0">
                <a:latin typeface="Times New Roman"/>
                <a:cs typeface="Times New Roman"/>
              </a:rPr>
              <a:t> </a:t>
            </a:r>
            <a:r>
              <a:rPr lang="en-US" sz="2400" dirty="0" err="1">
                <a:latin typeface="Times New Roman"/>
                <a:cs typeface="Times New Roman"/>
              </a:rPr>
              <a:t>дорожной</a:t>
            </a:r>
            <a:r>
              <a:rPr lang="en-US" sz="2400" dirty="0">
                <a:latin typeface="Times New Roman"/>
                <a:cs typeface="Times New Roman"/>
              </a:rPr>
              <a:t> </a:t>
            </a:r>
            <a:r>
              <a:rPr lang="en-US" sz="2400" dirty="0" err="1">
                <a:latin typeface="Times New Roman"/>
                <a:cs typeface="Times New Roman"/>
              </a:rPr>
              <a:t>развязке</a:t>
            </a:r>
            <a:r>
              <a:rPr lang="en-US" sz="2400" dirty="0">
                <a:latin typeface="Times New Roman"/>
                <a:cs typeface="Times New Roman"/>
              </a:rPr>
              <a:t> у </a:t>
            </a:r>
            <a:r>
              <a:rPr lang="en-US" sz="2400" dirty="0" err="1">
                <a:latin typeface="Times New Roman"/>
                <a:cs typeface="Times New Roman"/>
              </a:rPr>
              <a:t>автостанции</a:t>
            </a:r>
            <a:r>
              <a:rPr lang="en-US" sz="2400" dirty="0">
                <a:latin typeface="Times New Roman"/>
                <a:cs typeface="Times New Roman"/>
              </a:rPr>
              <a:t> «</a:t>
            </a:r>
            <a:r>
              <a:rPr lang="en-US" sz="2400" b="1" dirty="0" err="1">
                <a:latin typeface="Times New Roman"/>
                <a:cs typeface="Times New Roman"/>
              </a:rPr>
              <a:t>Махачкала</a:t>
            </a:r>
            <a:r>
              <a:rPr lang="en-US" sz="2400" dirty="0">
                <a:latin typeface="Times New Roman"/>
                <a:cs typeface="Times New Roman"/>
              </a:rPr>
              <a:t>». </a:t>
            </a:r>
            <a:br>
              <a:rPr lang="en-US" sz="2400" dirty="0">
                <a:latin typeface="Times New Roman"/>
                <a:cs typeface="Times New Roman"/>
              </a:rPr>
            </a:br>
            <a:r>
              <a:rPr lang="en-US" sz="2400" dirty="0" err="1">
                <a:latin typeface="Times New Roman"/>
                <a:cs typeface="Times New Roman"/>
              </a:rPr>
              <a:t>Скульптор</a:t>
            </a:r>
            <a:r>
              <a:rPr lang="en-US" sz="2400" dirty="0">
                <a:latin typeface="Times New Roman"/>
                <a:cs typeface="Times New Roman"/>
              </a:rPr>
              <a:t> </a:t>
            </a:r>
            <a:r>
              <a:rPr lang="en-US" sz="2400" dirty="0" err="1">
                <a:latin typeface="Times New Roman"/>
                <a:cs typeface="Times New Roman"/>
              </a:rPr>
              <a:t>Г.Гимбатов</a:t>
            </a:r>
            <a:r>
              <a:rPr lang="en-US" sz="2400" dirty="0">
                <a:latin typeface="Times New Roman"/>
                <a:cs typeface="Times New Roman"/>
              </a:rPr>
              <a:t>. </a:t>
            </a:r>
            <a:r>
              <a:rPr lang="en-US" sz="2400" dirty="0" err="1">
                <a:latin typeface="Times New Roman"/>
                <a:cs typeface="Times New Roman"/>
              </a:rPr>
              <a:t>Герой</a:t>
            </a:r>
            <a:r>
              <a:rPr lang="en-US" sz="2400" dirty="0">
                <a:latin typeface="Times New Roman"/>
                <a:cs typeface="Times New Roman"/>
              </a:rPr>
              <a:t> </a:t>
            </a:r>
            <a:r>
              <a:rPr lang="en-US" sz="2400" dirty="0" err="1">
                <a:latin typeface="Times New Roman"/>
                <a:cs typeface="Times New Roman"/>
              </a:rPr>
              <a:t>социалистического</a:t>
            </a:r>
            <a:r>
              <a:rPr lang="en-US" sz="2400" dirty="0">
                <a:latin typeface="Times New Roman"/>
                <a:cs typeface="Times New Roman"/>
              </a:rPr>
              <a:t> </a:t>
            </a:r>
            <a:r>
              <a:rPr lang="en-US" sz="2400" dirty="0" err="1">
                <a:latin typeface="Times New Roman"/>
                <a:cs typeface="Times New Roman"/>
              </a:rPr>
              <a:t>труда</a:t>
            </a:r>
            <a:r>
              <a:rPr lang="en-US" sz="2400" dirty="0">
                <a:latin typeface="Times New Roman"/>
                <a:cs typeface="Times New Roman"/>
              </a:rPr>
              <a:t> И. </a:t>
            </a:r>
            <a:r>
              <a:rPr lang="en-US" sz="2400" dirty="0" err="1">
                <a:latin typeface="Times New Roman"/>
                <a:cs typeface="Times New Roman"/>
              </a:rPr>
              <a:t>Насрутдинов</a:t>
            </a:r>
            <a:r>
              <a:rPr lang="en-US" sz="2400" dirty="0">
                <a:latin typeface="Times New Roman"/>
                <a:cs typeface="Times New Roman"/>
              </a:rPr>
              <a:t> – </a:t>
            </a:r>
            <a:r>
              <a:rPr lang="en-US" sz="2400" dirty="0" err="1">
                <a:latin typeface="Times New Roman"/>
                <a:cs typeface="Times New Roman"/>
              </a:rPr>
              <a:t>народный</a:t>
            </a:r>
            <a:r>
              <a:rPr lang="en-US" sz="2400" dirty="0">
                <a:latin typeface="Times New Roman"/>
                <a:cs typeface="Times New Roman"/>
              </a:rPr>
              <a:t> </a:t>
            </a:r>
            <a:r>
              <a:rPr lang="en-US" sz="2400" dirty="0" err="1">
                <a:latin typeface="Times New Roman"/>
                <a:cs typeface="Times New Roman"/>
              </a:rPr>
              <a:t>академик</a:t>
            </a:r>
            <a:r>
              <a:rPr lang="en-US" sz="2400" dirty="0">
                <a:latin typeface="Times New Roman"/>
                <a:cs typeface="Times New Roman"/>
              </a:rPr>
              <a:t>, </a:t>
            </a:r>
            <a:r>
              <a:rPr lang="en-US" sz="2400" dirty="0" err="1">
                <a:latin typeface="Times New Roman"/>
                <a:cs typeface="Times New Roman"/>
              </a:rPr>
              <a:t>заслуженный</a:t>
            </a:r>
            <a:r>
              <a:rPr lang="en-US" sz="2400" dirty="0">
                <a:latin typeface="Times New Roman"/>
                <a:cs typeface="Times New Roman"/>
              </a:rPr>
              <a:t> </a:t>
            </a:r>
            <a:r>
              <a:rPr lang="en-US" sz="2400" dirty="0" err="1">
                <a:latin typeface="Times New Roman"/>
                <a:cs typeface="Times New Roman"/>
              </a:rPr>
              <a:t>работник</a:t>
            </a:r>
            <a:r>
              <a:rPr lang="en-US" sz="2400" dirty="0">
                <a:latin typeface="Times New Roman"/>
                <a:cs typeface="Times New Roman"/>
              </a:rPr>
              <a:t> </a:t>
            </a:r>
            <a:r>
              <a:rPr lang="en-US" sz="2400" dirty="0" err="1">
                <a:latin typeface="Times New Roman"/>
                <a:cs typeface="Times New Roman"/>
              </a:rPr>
              <a:t>сельского</a:t>
            </a:r>
            <a:r>
              <a:rPr lang="en-US" sz="2400" dirty="0">
                <a:latin typeface="Times New Roman"/>
                <a:cs typeface="Times New Roman"/>
              </a:rPr>
              <a:t> </a:t>
            </a:r>
            <a:r>
              <a:rPr lang="en-US" sz="2400" dirty="0" err="1">
                <a:latin typeface="Times New Roman"/>
                <a:cs typeface="Times New Roman"/>
              </a:rPr>
              <a:t>хозяйства</a:t>
            </a:r>
            <a:r>
              <a:rPr lang="en-US" sz="2400" dirty="0">
                <a:latin typeface="Times New Roman"/>
                <a:cs typeface="Times New Roman"/>
              </a:rPr>
              <a:t> СССР</a:t>
            </a:r>
          </a:p>
        </p:txBody>
      </p:sp>
      <p:pic>
        <p:nvPicPr>
          <p:cNvPr id="2" name="Рисунок 2" descr="Изображение выглядит как небо, внешний&#10;&#10;Автоматически созданное описание">
            <a:extLst>
              <a:ext uri="{FF2B5EF4-FFF2-40B4-BE49-F238E27FC236}">
                <a16:creationId xmlns:a16="http://schemas.microsoft.com/office/drawing/2014/main" id="{AF902EBB-28D7-4CBC-BB6F-1AC6B2F167CD}"/>
              </a:ext>
            </a:extLst>
          </p:cNvPr>
          <p:cNvPicPr>
            <a:picLocks noChangeAspect="1"/>
          </p:cNvPicPr>
          <p:nvPr/>
        </p:nvPicPr>
        <p:blipFill rotWithShape="1">
          <a:blip r:embed="rId7"/>
          <a:srcRect l="25469" r="31928" b="1"/>
          <a:stretch/>
        </p:blipFill>
        <p:spPr>
          <a:xfrm>
            <a:off x="1081874" y="1041400"/>
            <a:ext cx="3059206" cy="4775200"/>
          </a:xfrm>
          <a:prstGeom prst="rect">
            <a:avLst/>
          </a:prstGeom>
          <a:ln w="57150" cmpd="thickThin">
            <a:solidFill>
              <a:schemeClr val="tx1">
                <a:lumMod val="50000"/>
                <a:lumOff val="50000"/>
              </a:schemeClr>
            </a:solidFill>
            <a:miter lim="800000"/>
          </a:ln>
        </p:spPr>
      </p:pic>
      <p:cxnSp>
        <p:nvCxnSpPr>
          <p:cNvPr id="47" name="Straight Connector 46">
            <a:extLst>
              <a:ext uri="{FF2B5EF4-FFF2-40B4-BE49-F238E27FC236}">
                <a16:creationId xmlns:a16="http://schemas.microsoft.com/office/drawing/2014/main" id="{2C4AED10-D735-4820-BE3F-7B5DE8BBC4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2168" y="3522131"/>
            <a:ext cx="649224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0732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28" name="Picture 27">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9" name="Rectangle 28">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30" name="Picture 29">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1" name="Picture 30">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3" name="Straight Connector 32">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38" name="Picture 37">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9" name="Rectangle 38">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0" name="Picture 39">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1" name="Picture 40">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Заголовок 1">
            <a:extLst>
              <a:ext uri="{FF2B5EF4-FFF2-40B4-BE49-F238E27FC236}">
                <a16:creationId xmlns:a16="http://schemas.microsoft.com/office/drawing/2014/main" id="{6E444EEC-30EA-4FB8-A564-AC93ACDDB6BB}"/>
              </a:ext>
            </a:extLst>
          </p:cNvPr>
          <p:cNvSpPr>
            <a:spLocks noGrp="1"/>
          </p:cNvSpPr>
          <p:nvPr>
            <p:ph type="title"/>
          </p:nvPr>
        </p:nvSpPr>
        <p:spPr>
          <a:xfrm>
            <a:off x="997528" y="982132"/>
            <a:ext cx="4131187" cy="3455782"/>
          </a:xfrm>
        </p:spPr>
        <p:txBody>
          <a:bodyPr vert="horz" lIns="91440" tIns="45720" rIns="91440" bIns="45720" rtlCol="0" anchor="b">
            <a:normAutofit/>
          </a:bodyPr>
          <a:lstStyle/>
          <a:p>
            <a:r>
              <a:rPr lang="en-US" sz="2000" b="1" dirty="0" err="1">
                <a:latin typeface="Times New Roman"/>
                <a:ea typeface="+mj-lt"/>
                <a:cs typeface="Times New Roman"/>
              </a:rPr>
              <a:t>Па</a:t>
            </a:r>
            <a:r>
              <a:rPr lang="en-US" sz="2400" b="1" dirty="0" err="1">
                <a:latin typeface="Times New Roman"/>
                <a:ea typeface="+mj-lt"/>
                <a:cs typeface="Times New Roman"/>
              </a:rPr>
              <a:t>мятник</a:t>
            </a:r>
            <a:r>
              <a:rPr lang="en-US" sz="2400" dirty="0">
                <a:latin typeface="Times New Roman"/>
                <a:ea typeface="+mj-lt"/>
                <a:cs typeface="Times New Roman"/>
              </a:rPr>
              <a:t> "</a:t>
            </a:r>
            <a:r>
              <a:rPr lang="en-US" sz="2400" b="1" dirty="0" err="1">
                <a:latin typeface="Times New Roman"/>
                <a:ea typeface="+mj-lt"/>
                <a:cs typeface="Times New Roman"/>
              </a:rPr>
              <a:t>Защитник</a:t>
            </a:r>
            <a:br>
              <a:rPr lang="en-US" sz="2400" b="1" dirty="0">
                <a:latin typeface="Times New Roman"/>
                <a:ea typeface="+mj-lt"/>
                <a:cs typeface="Times New Roman"/>
              </a:rPr>
            </a:br>
            <a:r>
              <a:rPr lang="en-US" sz="2400" dirty="0">
                <a:latin typeface="Times New Roman"/>
                <a:ea typeface="+mj-lt"/>
                <a:cs typeface="Times New Roman"/>
              </a:rPr>
              <a:t> </a:t>
            </a:r>
            <a:r>
              <a:rPr lang="en-US" sz="2400" b="1" dirty="0" err="1">
                <a:latin typeface="Times New Roman"/>
                <a:ea typeface="+mj-lt"/>
                <a:cs typeface="Times New Roman"/>
              </a:rPr>
              <a:t>Отечества</a:t>
            </a:r>
            <a:br>
              <a:rPr lang="en-US" sz="2400" b="1" dirty="0">
                <a:latin typeface="Times New Roman"/>
                <a:ea typeface="+mj-lt"/>
                <a:cs typeface="Times New Roman"/>
              </a:rPr>
            </a:br>
            <a:r>
              <a:rPr lang="en-US" sz="2400" dirty="0">
                <a:latin typeface="Times New Roman"/>
                <a:ea typeface="+mj-lt"/>
                <a:cs typeface="Times New Roman"/>
              </a:rPr>
              <a:t>" </a:t>
            </a:r>
            <a:r>
              <a:rPr lang="en-US" sz="2400" dirty="0" err="1">
                <a:latin typeface="Times New Roman"/>
                <a:ea typeface="+mj-lt"/>
                <a:cs typeface="Times New Roman"/>
              </a:rPr>
              <a:t>Установлен</a:t>
            </a:r>
            <a:r>
              <a:rPr lang="en-US" sz="2400" dirty="0">
                <a:latin typeface="Times New Roman"/>
                <a:ea typeface="+mj-lt"/>
                <a:cs typeface="Times New Roman"/>
              </a:rPr>
              <a:t> 13 </a:t>
            </a:r>
            <a:r>
              <a:rPr lang="en-US" sz="2400" dirty="0" err="1">
                <a:latin typeface="Times New Roman"/>
                <a:ea typeface="+mj-lt"/>
                <a:cs typeface="Times New Roman"/>
              </a:rPr>
              <a:t>декабря</a:t>
            </a:r>
            <a:r>
              <a:rPr lang="en-US" sz="2400" dirty="0">
                <a:latin typeface="Times New Roman"/>
                <a:ea typeface="+mj-lt"/>
                <a:cs typeface="Times New Roman"/>
              </a:rPr>
              <a:t> 2006 </a:t>
            </a:r>
            <a:r>
              <a:rPr lang="en-US" sz="2400" dirty="0" err="1">
                <a:latin typeface="Times New Roman"/>
                <a:ea typeface="+mj-lt"/>
                <a:cs typeface="Times New Roman"/>
              </a:rPr>
              <a:t>года</a:t>
            </a:r>
            <a:r>
              <a:rPr lang="en-US" sz="2400" dirty="0">
                <a:latin typeface="Times New Roman"/>
                <a:ea typeface="+mj-lt"/>
                <a:cs typeface="Times New Roman"/>
              </a:rPr>
              <a:t> у </a:t>
            </a:r>
            <a:r>
              <a:rPr lang="en-US" sz="2400" dirty="0" err="1">
                <a:latin typeface="Times New Roman"/>
                <a:ea typeface="+mj-lt"/>
                <a:cs typeface="Times New Roman"/>
              </a:rPr>
              <a:t>въезда</a:t>
            </a:r>
            <a:r>
              <a:rPr lang="en-US" sz="2400" dirty="0">
                <a:latin typeface="Times New Roman"/>
                <a:ea typeface="+mj-lt"/>
                <a:cs typeface="Times New Roman"/>
              </a:rPr>
              <a:t> в </a:t>
            </a:r>
            <a:r>
              <a:rPr lang="en-US" sz="2400" dirty="0" err="1">
                <a:latin typeface="Times New Roman"/>
                <a:ea typeface="+mj-lt"/>
                <a:cs typeface="Times New Roman"/>
              </a:rPr>
              <a:t>город</a:t>
            </a:r>
            <a:r>
              <a:rPr lang="en-US" sz="2400" dirty="0">
                <a:latin typeface="Times New Roman"/>
                <a:ea typeface="+mj-lt"/>
                <a:cs typeface="Times New Roman"/>
              </a:rPr>
              <a:t> </a:t>
            </a:r>
            <a:r>
              <a:rPr lang="en-US" sz="2400" b="1" dirty="0" err="1">
                <a:latin typeface="Times New Roman"/>
                <a:ea typeface="+mj-lt"/>
                <a:cs typeface="Times New Roman"/>
              </a:rPr>
              <a:t>Махачкала</a:t>
            </a:r>
            <a:r>
              <a:rPr lang="en-US" sz="2400" dirty="0">
                <a:latin typeface="Times New Roman"/>
                <a:ea typeface="+mj-lt"/>
                <a:cs typeface="Times New Roman"/>
              </a:rPr>
              <a:t> с </a:t>
            </a:r>
            <a:r>
              <a:rPr lang="en-US" sz="2400" dirty="0" err="1">
                <a:latin typeface="Times New Roman"/>
                <a:ea typeface="+mj-lt"/>
                <a:cs typeface="Times New Roman"/>
              </a:rPr>
              <a:t>южной</a:t>
            </a:r>
            <a:r>
              <a:rPr lang="en-US" sz="2400" dirty="0">
                <a:latin typeface="Times New Roman"/>
                <a:ea typeface="+mj-lt"/>
                <a:cs typeface="Times New Roman"/>
              </a:rPr>
              <a:t> </a:t>
            </a:r>
            <a:r>
              <a:rPr lang="en-US" sz="2400" dirty="0" err="1">
                <a:latin typeface="Times New Roman"/>
                <a:ea typeface="+mj-lt"/>
                <a:cs typeface="Times New Roman"/>
              </a:rPr>
              <a:t>стороны</a:t>
            </a:r>
            <a:r>
              <a:rPr lang="en-US" sz="2400" dirty="0">
                <a:latin typeface="Times New Roman"/>
                <a:ea typeface="+mj-lt"/>
                <a:cs typeface="Times New Roman"/>
              </a:rPr>
              <a:t> (</a:t>
            </a:r>
            <a:r>
              <a:rPr lang="en-US" sz="2400" dirty="0" err="1">
                <a:latin typeface="Times New Roman"/>
                <a:ea typeface="+mj-lt"/>
                <a:cs typeface="Times New Roman"/>
              </a:rPr>
              <a:t>Степной</a:t>
            </a:r>
            <a:r>
              <a:rPr lang="en-US" sz="2400" dirty="0">
                <a:latin typeface="Times New Roman"/>
                <a:ea typeface="+mj-lt"/>
                <a:cs typeface="Times New Roman"/>
              </a:rPr>
              <a:t> </a:t>
            </a:r>
            <a:r>
              <a:rPr lang="en-US" sz="2400" dirty="0" err="1">
                <a:latin typeface="Times New Roman"/>
                <a:ea typeface="+mj-lt"/>
                <a:cs typeface="Times New Roman"/>
              </a:rPr>
              <a:t>поселок</a:t>
            </a:r>
            <a:r>
              <a:rPr lang="en-US" sz="2400" dirty="0">
                <a:latin typeface="Times New Roman"/>
                <a:ea typeface="+mj-lt"/>
                <a:cs typeface="Times New Roman"/>
              </a:rPr>
              <a:t>), </a:t>
            </a:r>
            <a:r>
              <a:rPr lang="en-US" sz="2400" dirty="0" err="1">
                <a:latin typeface="Times New Roman"/>
                <a:ea typeface="+mj-lt"/>
                <a:cs typeface="Times New Roman"/>
              </a:rPr>
              <a:t>при</a:t>
            </a:r>
            <a:r>
              <a:rPr lang="en-US" sz="2400" dirty="0">
                <a:latin typeface="Times New Roman"/>
                <a:ea typeface="+mj-lt"/>
                <a:cs typeface="Times New Roman"/>
              </a:rPr>
              <a:t> </a:t>
            </a:r>
            <a:r>
              <a:rPr lang="en-US" sz="2400" dirty="0" err="1">
                <a:latin typeface="Times New Roman"/>
                <a:ea typeface="+mj-lt"/>
                <a:cs typeface="Times New Roman"/>
              </a:rPr>
              <a:t>переходе</a:t>
            </a:r>
            <a:r>
              <a:rPr lang="en-US" sz="2400" dirty="0">
                <a:latin typeface="Times New Roman"/>
                <a:ea typeface="+mj-lt"/>
                <a:cs typeface="Times New Roman"/>
              </a:rPr>
              <a:t> </a:t>
            </a:r>
            <a:r>
              <a:rPr lang="en-US" sz="2400" dirty="0" err="1">
                <a:latin typeface="Times New Roman"/>
                <a:ea typeface="+mj-lt"/>
                <a:cs typeface="Times New Roman"/>
              </a:rPr>
              <a:t>трассы</a:t>
            </a:r>
            <a:r>
              <a:rPr lang="en-US" sz="2400" dirty="0">
                <a:latin typeface="Times New Roman"/>
                <a:ea typeface="+mj-lt"/>
                <a:cs typeface="Times New Roman"/>
              </a:rPr>
              <a:t> «</a:t>
            </a:r>
            <a:r>
              <a:rPr lang="en-US" sz="2400" dirty="0" err="1">
                <a:latin typeface="Times New Roman"/>
                <a:ea typeface="+mj-lt"/>
                <a:cs typeface="Times New Roman"/>
              </a:rPr>
              <a:t>Аэропорт-</a:t>
            </a:r>
            <a:r>
              <a:rPr lang="en-US" sz="2400" b="1" dirty="0" err="1">
                <a:latin typeface="Times New Roman"/>
                <a:ea typeface="+mj-lt"/>
                <a:cs typeface="Times New Roman"/>
              </a:rPr>
              <a:t>Махачкала</a:t>
            </a:r>
            <a:r>
              <a:rPr lang="en-US" sz="2400" dirty="0">
                <a:latin typeface="Times New Roman"/>
                <a:ea typeface="+mj-lt"/>
                <a:cs typeface="Times New Roman"/>
              </a:rPr>
              <a:t>» </a:t>
            </a:r>
            <a:br>
              <a:rPr lang="en-US" sz="2400" dirty="0">
                <a:latin typeface="Times New Roman"/>
                <a:ea typeface="+mj-lt"/>
                <a:cs typeface="Times New Roman"/>
              </a:rPr>
            </a:br>
            <a:r>
              <a:rPr lang="en-US" sz="2400" dirty="0">
                <a:latin typeface="Times New Roman"/>
                <a:ea typeface="+mj-lt"/>
                <a:cs typeface="Times New Roman"/>
              </a:rPr>
              <a:t>в </a:t>
            </a:r>
            <a:r>
              <a:rPr lang="en-US" sz="2400" dirty="0" err="1">
                <a:latin typeface="Times New Roman"/>
                <a:ea typeface="+mj-lt"/>
                <a:cs typeface="Times New Roman"/>
              </a:rPr>
              <a:t>проспект</a:t>
            </a:r>
            <a:r>
              <a:rPr lang="en-US" sz="2400" dirty="0">
                <a:latin typeface="Times New Roman"/>
                <a:ea typeface="+mj-lt"/>
                <a:cs typeface="Times New Roman"/>
              </a:rPr>
              <a:t> </a:t>
            </a:r>
            <a:r>
              <a:rPr lang="en-US" sz="2400" dirty="0" err="1">
                <a:latin typeface="Times New Roman"/>
                <a:ea typeface="+mj-lt"/>
                <a:cs typeface="Times New Roman"/>
              </a:rPr>
              <a:t>Имама</a:t>
            </a:r>
            <a:r>
              <a:rPr lang="en-US" sz="2400" dirty="0">
                <a:latin typeface="Times New Roman"/>
                <a:ea typeface="+mj-lt"/>
                <a:cs typeface="Times New Roman"/>
              </a:rPr>
              <a:t> </a:t>
            </a:r>
            <a:r>
              <a:rPr lang="en-US" sz="2400" dirty="0" err="1">
                <a:latin typeface="Times New Roman"/>
                <a:ea typeface="+mj-lt"/>
                <a:cs typeface="Times New Roman"/>
              </a:rPr>
              <a:t>Шамиля</a:t>
            </a:r>
            <a:r>
              <a:rPr lang="en-US" sz="2400" dirty="0">
                <a:latin typeface="Times New Roman"/>
                <a:ea typeface="+mj-lt"/>
                <a:cs typeface="Times New Roman"/>
              </a:rPr>
              <a:t>. </a:t>
            </a:r>
          </a:p>
        </p:txBody>
      </p:sp>
      <p:pic>
        <p:nvPicPr>
          <p:cNvPr id="4" name="Рисунок 4">
            <a:extLst>
              <a:ext uri="{FF2B5EF4-FFF2-40B4-BE49-F238E27FC236}">
                <a16:creationId xmlns:a16="http://schemas.microsoft.com/office/drawing/2014/main" id="{00EEBBEA-2050-4CC9-B8D4-9931A666063F}"/>
              </a:ext>
            </a:extLst>
          </p:cNvPr>
          <p:cNvPicPr>
            <a:picLocks noChangeAspect="1"/>
          </p:cNvPicPr>
          <p:nvPr/>
        </p:nvPicPr>
        <p:blipFill>
          <a:blip r:embed="rId7"/>
          <a:stretch>
            <a:fillRect/>
          </a:stretch>
        </p:blipFill>
        <p:spPr>
          <a:xfrm>
            <a:off x="5669272" y="982131"/>
            <a:ext cx="4968258" cy="4893735"/>
          </a:xfrm>
          <a:prstGeom prst="rect">
            <a:avLst/>
          </a:prstGeom>
          <a:ln w="57150" cmpd="thickThin">
            <a:solidFill>
              <a:srgbClr val="7F7F7F"/>
            </a:solidFill>
            <a:miter lim="800000"/>
          </a:ln>
        </p:spPr>
      </p:pic>
    </p:spTree>
    <p:extLst>
      <p:ext uri="{BB962C8B-B14F-4D97-AF65-F5344CB8AC3E}">
        <p14:creationId xmlns:p14="http://schemas.microsoft.com/office/powerpoint/2010/main" val="2814192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 name="Rectangle 13">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9" name="Picture 15">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Заголовок 3">
            <a:extLst>
              <a:ext uri="{FF2B5EF4-FFF2-40B4-BE49-F238E27FC236}">
                <a16:creationId xmlns:a16="http://schemas.microsoft.com/office/drawing/2014/main" id="{0CABB14E-BEE5-42BD-AF8B-99B4F581FA51}"/>
              </a:ext>
            </a:extLst>
          </p:cNvPr>
          <p:cNvSpPr>
            <a:spLocks noGrp="1"/>
          </p:cNvSpPr>
          <p:nvPr>
            <p:ph type="title"/>
          </p:nvPr>
        </p:nvSpPr>
        <p:spPr>
          <a:xfrm>
            <a:off x="7535825" y="982132"/>
            <a:ext cx="3360772" cy="1303867"/>
          </a:xfrm>
        </p:spPr>
        <p:txBody>
          <a:bodyPr>
            <a:normAutofit/>
          </a:bodyPr>
          <a:lstStyle/>
          <a:p>
            <a:endParaRPr lang="ru-RU"/>
          </a:p>
        </p:txBody>
      </p:sp>
      <p:sp>
        <p:nvSpPr>
          <p:cNvPr id="11" name="Rectangle 17">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Рисунок 2" descr="Изображение выглядит как внешний, вода, небо, природа&#10;&#10;Автоматически созданное описание">
            <a:extLst>
              <a:ext uri="{FF2B5EF4-FFF2-40B4-BE49-F238E27FC236}">
                <a16:creationId xmlns:a16="http://schemas.microsoft.com/office/drawing/2014/main" id="{B069766A-55CB-4FFF-A044-8A198EEF6572}"/>
              </a:ext>
            </a:extLst>
          </p:cNvPr>
          <p:cNvPicPr>
            <a:picLocks noChangeAspect="1"/>
          </p:cNvPicPr>
          <p:nvPr/>
        </p:nvPicPr>
        <p:blipFill rotWithShape="1">
          <a:blip r:embed="rId5"/>
          <a:srcRect r="8342" b="-3"/>
          <a:stretch/>
        </p:blipFill>
        <p:spPr>
          <a:xfrm>
            <a:off x="1412683" y="1410208"/>
            <a:ext cx="5278777" cy="3858780"/>
          </a:xfrm>
          <a:prstGeom prst="rect">
            <a:avLst/>
          </a:prstGeom>
        </p:spPr>
      </p:pic>
      <p:cxnSp>
        <p:nvCxnSpPr>
          <p:cNvPr id="17" name="Straight Connector 19">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Объект 4">
            <a:extLst>
              <a:ext uri="{FF2B5EF4-FFF2-40B4-BE49-F238E27FC236}">
                <a16:creationId xmlns:a16="http://schemas.microsoft.com/office/drawing/2014/main" id="{C01D7B6D-F446-491F-A4D0-6851FBE2B3E0}"/>
              </a:ext>
            </a:extLst>
          </p:cNvPr>
          <p:cNvSpPr>
            <a:spLocks noGrp="1"/>
          </p:cNvSpPr>
          <p:nvPr>
            <p:ph idx="1"/>
          </p:nvPr>
        </p:nvSpPr>
        <p:spPr>
          <a:xfrm>
            <a:off x="7535824" y="2556932"/>
            <a:ext cx="3360771" cy="3318936"/>
          </a:xfrm>
        </p:spPr>
        <p:txBody>
          <a:bodyPr>
            <a:normAutofit/>
          </a:bodyPr>
          <a:lstStyle/>
          <a:p>
            <a:endParaRPr lang="ru-RU"/>
          </a:p>
        </p:txBody>
      </p:sp>
    </p:spTree>
    <p:extLst>
      <p:ext uri="{BB962C8B-B14F-4D97-AF65-F5344CB8AC3E}">
        <p14:creationId xmlns:p14="http://schemas.microsoft.com/office/powerpoint/2010/main" val="1654362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50" name="Picture 49">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1" name="Rectangle 50">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52" name="Picture 51">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53" name="Picture 52">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55" name="Straight Connector 54">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57" name="Rectangle 56">
            <a:extLst>
              <a:ext uri="{FF2B5EF4-FFF2-40B4-BE49-F238E27FC236}">
                <a16:creationId xmlns:a16="http://schemas.microsoft.com/office/drawing/2014/main" id="{9B347087-DEE1-4F23-8486-A2690AA195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44BB81AE-EE4A-4AA4-8941-104B6C943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tx2"/>
          </a:solidFill>
          <a:ln>
            <a:noFill/>
          </a:ln>
          <a:effectLst>
            <a:outerShdw blurRad="114300" dist="127000" dir="54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 name="Рисунок 3" descr="Изображение выглядит как небо, внешний, здание, мост&#10;&#10;Автоматически созданное описание">
            <a:extLst>
              <a:ext uri="{FF2B5EF4-FFF2-40B4-BE49-F238E27FC236}">
                <a16:creationId xmlns:a16="http://schemas.microsoft.com/office/drawing/2014/main" id="{1253B15B-EE0F-423E-AB3E-0A178D9E9375}"/>
              </a:ext>
            </a:extLst>
          </p:cNvPr>
          <p:cNvPicPr>
            <a:picLocks noChangeAspect="1"/>
          </p:cNvPicPr>
          <p:nvPr/>
        </p:nvPicPr>
        <p:blipFill rotWithShape="1">
          <a:blip r:embed="rId5">
            <a:alphaModFix amt="50000"/>
          </a:blip>
          <a:srcRect t="16210" r="1" b="7293"/>
          <a:stretch/>
        </p:blipFill>
        <p:spPr>
          <a:xfrm>
            <a:off x="486138" y="488137"/>
            <a:ext cx="11227442" cy="5883295"/>
          </a:xfrm>
          <a:prstGeom prst="rect">
            <a:avLst/>
          </a:prstGeom>
        </p:spPr>
      </p:pic>
      <p:cxnSp>
        <p:nvCxnSpPr>
          <p:cNvPr id="61" name="Straight Connector 60">
            <a:extLst>
              <a:ext uri="{FF2B5EF4-FFF2-40B4-BE49-F238E27FC236}">
                <a16:creationId xmlns:a16="http://schemas.microsoft.com/office/drawing/2014/main" id="{4AA791FC-1AEF-4561-93B5-6B9E981BBB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1280" y="3594428"/>
            <a:ext cx="694944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63" name="Rectangle 62">
            <a:extLst>
              <a:ext uri="{FF2B5EF4-FFF2-40B4-BE49-F238E27FC236}">
                <a16:creationId xmlns:a16="http://schemas.microsoft.com/office/drawing/2014/main" id="{AAA2202F-2A68-464D-8E53-CEBE9303D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65" name="Group 64">
            <a:extLst>
              <a:ext uri="{FF2B5EF4-FFF2-40B4-BE49-F238E27FC236}">
                <a16:creationId xmlns:a16="http://schemas.microsoft.com/office/drawing/2014/main" id="{5B129734-DF6D-46B8-A0E0-4F178B3AD2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66" name="Rounded Rectangle 21">
              <a:extLst>
                <a:ext uri="{FF2B5EF4-FFF2-40B4-BE49-F238E27FC236}">
                  <a16:creationId xmlns:a16="http://schemas.microsoft.com/office/drawing/2014/main" id="{6A986578-4991-4E9B-94B7-056F6B09B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67" name="Picture 66">
              <a:extLst>
                <a:ext uri="{FF2B5EF4-FFF2-40B4-BE49-F238E27FC236}">
                  <a16:creationId xmlns:a16="http://schemas.microsoft.com/office/drawing/2014/main" id="{257D0097-ACF2-46A6-804C-C5D55A188FE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68" name="Rounded Rectangle 27">
              <a:extLst>
                <a:ext uri="{FF2B5EF4-FFF2-40B4-BE49-F238E27FC236}">
                  <a16:creationId xmlns:a16="http://schemas.microsoft.com/office/drawing/2014/main" id="{A71DA5EB-109A-4C2F-A093-7E5F6490B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69" name="Picture 68">
              <a:extLst>
                <a:ext uri="{FF2B5EF4-FFF2-40B4-BE49-F238E27FC236}">
                  <a16:creationId xmlns:a16="http://schemas.microsoft.com/office/drawing/2014/main" id="{DA85B8CE-EB01-4DD0-8B39-D413503D77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Заголовок 1">
            <a:extLst>
              <a:ext uri="{FF2B5EF4-FFF2-40B4-BE49-F238E27FC236}">
                <a16:creationId xmlns:a16="http://schemas.microsoft.com/office/drawing/2014/main" id="{1D7D59DE-0E1D-46D9-89EC-6737E06353B3}"/>
              </a:ext>
            </a:extLst>
          </p:cNvPr>
          <p:cNvSpPr>
            <a:spLocks noGrp="1"/>
          </p:cNvSpPr>
          <p:nvPr>
            <p:ph type="title"/>
          </p:nvPr>
        </p:nvSpPr>
        <p:spPr>
          <a:xfrm>
            <a:off x="2224403" y="1113698"/>
            <a:ext cx="8229600" cy="2577581"/>
          </a:xfrm>
        </p:spPr>
        <p:txBody>
          <a:bodyPr vert="horz" lIns="91440" tIns="45720" rIns="91440" bIns="45720" rtlCol="0" anchor="b">
            <a:noAutofit/>
          </a:bodyPr>
          <a:lstStyle/>
          <a:p>
            <a:pPr>
              <a:lnSpc>
                <a:spcPct val="90000"/>
              </a:lnSpc>
            </a:pPr>
            <a:r>
              <a:rPr lang="en-US" sz="2000" b="1" dirty="0" err="1">
                <a:solidFill>
                  <a:schemeClr val="bg1"/>
                </a:solidFill>
              </a:rPr>
              <a:t>Памятник</a:t>
            </a:r>
            <a:r>
              <a:rPr lang="en-US" sz="2000" dirty="0">
                <a:solidFill>
                  <a:schemeClr val="bg1"/>
                </a:solidFill>
              </a:rPr>
              <a:t> «</a:t>
            </a:r>
            <a:r>
              <a:rPr lang="en-US" sz="2000" b="1" dirty="0" err="1">
                <a:solidFill>
                  <a:schemeClr val="bg1"/>
                </a:solidFill>
              </a:rPr>
              <a:t>Русской</a:t>
            </a:r>
            <a:r>
              <a:rPr lang="en-US" sz="2000" dirty="0">
                <a:solidFill>
                  <a:schemeClr val="bg1"/>
                </a:solidFill>
              </a:rPr>
              <a:t> </a:t>
            </a:r>
            <a:r>
              <a:rPr lang="en-US" sz="2000" b="1" dirty="0" err="1">
                <a:solidFill>
                  <a:schemeClr val="bg1"/>
                </a:solidFill>
              </a:rPr>
              <a:t>учительнице</a:t>
            </a:r>
            <a:r>
              <a:rPr lang="en-US" sz="2000" dirty="0">
                <a:solidFill>
                  <a:schemeClr val="bg1"/>
                </a:solidFill>
              </a:rPr>
              <a:t>» в </a:t>
            </a:r>
            <a:r>
              <a:rPr lang="en-US" sz="2000" b="1" dirty="0" err="1">
                <a:solidFill>
                  <a:schemeClr val="bg1"/>
                </a:solidFill>
              </a:rPr>
              <a:t>Махачкале</a:t>
            </a:r>
            <a:r>
              <a:rPr lang="en-US" sz="2000" dirty="0">
                <a:solidFill>
                  <a:schemeClr val="bg1"/>
                </a:solidFill>
              </a:rPr>
              <a:t> - </a:t>
            </a:r>
            <a:r>
              <a:rPr lang="en-US" sz="2000" dirty="0" err="1">
                <a:solidFill>
                  <a:schemeClr val="bg1"/>
                </a:solidFill>
              </a:rPr>
              <a:t>символическая</a:t>
            </a:r>
            <a:r>
              <a:rPr lang="en-US" sz="2000" dirty="0">
                <a:solidFill>
                  <a:schemeClr val="bg1"/>
                </a:solidFill>
              </a:rPr>
              <a:t> </a:t>
            </a:r>
            <a:r>
              <a:rPr lang="en-US" sz="2000" dirty="0" err="1">
                <a:solidFill>
                  <a:schemeClr val="bg1"/>
                </a:solidFill>
              </a:rPr>
              <a:t>скульптура</a:t>
            </a:r>
            <a:r>
              <a:rPr lang="en-US" sz="2000" dirty="0">
                <a:solidFill>
                  <a:schemeClr val="bg1"/>
                </a:solidFill>
              </a:rPr>
              <a:t>, </a:t>
            </a:r>
            <a:r>
              <a:rPr lang="en-US" sz="2000" dirty="0" err="1">
                <a:solidFill>
                  <a:schemeClr val="bg1"/>
                </a:solidFill>
              </a:rPr>
              <a:t>изображающая</a:t>
            </a:r>
            <a:r>
              <a:rPr lang="en-US" sz="2000" dirty="0">
                <a:solidFill>
                  <a:schemeClr val="bg1"/>
                </a:solidFill>
              </a:rPr>
              <a:t> </a:t>
            </a:r>
            <a:r>
              <a:rPr lang="en-US" sz="2000" dirty="0" err="1">
                <a:solidFill>
                  <a:schemeClr val="bg1"/>
                </a:solidFill>
              </a:rPr>
              <a:t>скромную</a:t>
            </a:r>
            <a:r>
              <a:rPr lang="en-US" sz="2000" dirty="0">
                <a:solidFill>
                  <a:schemeClr val="bg1"/>
                </a:solidFill>
              </a:rPr>
              <a:t> </a:t>
            </a:r>
            <a:r>
              <a:rPr lang="en-US" sz="2000" dirty="0" err="1">
                <a:solidFill>
                  <a:schemeClr val="bg1"/>
                </a:solidFill>
              </a:rPr>
              <a:t>женщину-</a:t>
            </a:r>
            <a:r>
              <a:rPr lang="en-US" sz="2000" b="1" dirty="0" err="1">
                <a:solidFill>
                  <a:schemeClr val="bg1"/>
                </a:solidFill>
              </a:rPr>
              <a:t>учительницу</a:t>
            </a:r>
            <a:r>
              <a:rPr lang="en-US" sz="2000" dirty="0">
                <a:solidFill>
                  <a:schemeClr val="bg1"/>
                </a:solidFill>
              </a:rPr>
              <a:t>. </a:t>
            </a:r>
            <a:r>
              <a:rPr lang="en-US" sz="2000" dirty="0" err="1">
                <a:solidFill>
                  <a:schemeClr val="bg1"/>
                </a:solidFill>
              </a:rPr>
              <a:t>Установлен</a:t>
            </a:r>
            <a:r>
              <a:rPr lang="en-US" sz="2000" dirty="0">
                <a:solidFill>
                  <a:schemeClr val="bg1"/>
                </a:solidFill>
              </a:rPr>
              <a:t> 26 </a:t>
            </a:r>
            <a:r>
              <a:rPr lang="en-US" sz="2000" dirty="0" err="1">
                <a:solidFill>
                  <a:schemeClr val="bg1"/>
                </a:solidFill>
              </a:rPr>
              <a:t>августа</a:t>
            </a:r>
            <a:r>
              <a:rPr lang="en-US" sz="2000" dirty="0">
                <a:solidFill>
                  <a:schemeClr val="bg1"/>
                </a:solidFill>
              </a:rPr>
              <a:t> 2006 </a:t>
            </a:r>
            <a:r>
              <a:rPr lang="en-US" sz="2000" dirty="0" err="1">
                <a:solidFill>
                  <a:schemeClr val="bg1"/>
                </a:solidFill>
              </a:rPr>
              <a:t>года</a:t>
            </a:r>
            <a:r>
              <a:rPr lang="en-US" sz="2000" dirty="0">
                <a:solidFill>
                  <a:schemeClr val="bg1"/>
                </a:solidFill>
              </a:rPr>
              <a:t>. Монумент </a:t>
            </a:r>
            <a:r>
              <a:rPr lang="en-US" sz="2000" dirty="0" err="1">
                <a:solidFill>
                  <a:schemeClr val="bg1"/>
                </a:solidFill>
              </a:rPr>
              <a:t>расположен</a:t>
            </a:r>
            <a:r>
              <a:rPr lang="en-US" sz="2000" dirty="0">
                <a:solidFill>
                  <a:schemeClr val="bg1"/>
                </a:solidFill>
              </a:rPr>
              <a:t> в </a:t>
            </a:r>
            <a:r>
              <a:rPr lang="en-US" sz="2000" dirty="0" err="1">
                <a:solidFill>
                  <a:schemeClr val="bg1"/>
                </a:solidFill>
              </a:rPr>
              <a:t>парке</a:t>
            </a:r>
            <a:r>
              <a:rPr lang="en-US" sz="2000" dirty="0">
                <a:solidFill>
                  <a:schemeClr val="bg1"/>
                </a:solidFill>
              </a:rPr>
              <a:t> у </a:t>
            </a:r>
            <a:r>
              <a:rPr lang="en-US" sz="2000" dirty="0" err="1">
                <a:solidFill>
                  <a:schemeClr val="bg1"/>
                </a:solidFill>
              </a:rPr>
              <a:t>озера</a:t>
            </a:r>
            <a:r>
              <a:rPr lang="en-US" sz="2000" dirty="0">
                <a:solidFill>
                  <a:schemeClr val="bg1"/>
                </a:solidFill>
              </a:rPr>
              <a:t> </a:t>
            </a:r>
            <a:r>
              <a:rPr lang="en-US" sz="2000" dirty="0" err="1">
                <a:solidFill>
                  <a:schemeClr val="bg1"/>
                </a:solidFill>
              </a:rPr>
              <a:t>Ак-Гёль</a:t>
            </a:r>
            <a:r>
              <a:rPr lang="en-US" sz="2000" dirty="0">
                <a:solidFill>
                  <a:schemeClr val="bg1"/>
                </a:solidFill>
              </a:rPr>
              <a:t>, в </a:t>
            </a:r>
            <a:r>
              <a:rPr lang="en-US" sz="2000" dirty="0" err="1">
                <a:solidFill>
                  <a:schemeClr val="bg1"/>
                </a:solidFill>
              </a:rPr>
              <a:t>сквере</a:t>
            </a:r>
            <a:r>
              <a:rPr lang="en-US" sz="2000" dirty="0">
                <a:solidFill>
                  <a:schemeClr val="bg1"/>
                </a:solidFill>
              </a:rPr>
              <a:t> </a:t>
            </a:r>
            <a:r>
              <a:rPr lang="en-US" sz="2000" dirty="0" err="1">
                <a:solidFill>
                  <a:schemeClr val="bg1"/>
                </a:solidFill>
              </a:rPr>
              <a:t>на</a:t>
            </a:r>
            <a:r>
              <a:rPr lang="en-US" sz="2000" dirty="0">
                <a:solidFill>
                  <a:schemeClr val="bg1"/>
                </a:solidFill>
              </a:rPr>
              <a:t> </a:t>
            </a:r>
            <a:r>
              <a:rPr lang="en-US" sz="2000" dirty="0" err="1">
                <a:solidFill>
                  <a:schemeClr val="bg1"/>
                </a:solidFill>
              </a:rPr>
              <a:t>проспекте</a:t>
            </a:r>
            <a:r>
              <a:rPr lang="en-US" sz="2000" dirty="0">
                <a:solidFill>
                  <a:schemeClr val="bg1"/>
                </a:solidFill>
              </a:rPr>
              <a:t> </a:t>
            </a:r>
            <a:r>
              <a:rPr lang="en-US" sz="2000" dirty="0" err="1">
                <a:solidFill>
                  <a:schemeClr val="bg1"/>
                </a:solidFill>
              </a:rPr>
              <a:t>Петра</a:t>
            </a:r>
            <a:r>
              <a:rPr lang="en-US" sz="2000" dirty="0">
                <a:solidFill>
                  <a:schemeClr val="bg1"/>
                </a:solidFill>
              </a:rPr>
              <a:t> </a:t>
            </a:r>
            <a:r>
              <a:rPr lang="en-US" sz="2000" dirty="0" err="1">
                <a:solidFill>
                  <a:schemeClr val="bg1"/>
                </a:solidFill>
              </a:rPr>
              <a:t>Первого</a:t>
            </a:r>
            <a:r>
              <a:rPr lang="en-US" sz="2000" dirty="0">
                <a:solidFill>
                  <a:schemeClr val="bg1"/>
                </a:solidFill>
              </a:rPr>
              <a:t>. </a:t>
            </a:r>
            <a:r>
              <a:rPr lang="en-US" sz="2000" dirty="0" err="1">
                <a:solidFill>
                  <a:schemeClr val="bg1"/>
                </a:solidFill>
              </a:rPr>
              <a:t>Это</a:t>
            </a:r>
            <a:r>
              <a:rPr lang="en-US" sz="2000" dirty="0">
                <a:solidFill>
                  <a:schemeClr val="bg1"/>
                </a:solidFill>
              </a:rPr>
              <a:t> </a:t>
            </a:r>
            <a:r>
              <a:rPr lang="en-US" sz="2000" dirty="0" err="1">
                <a:solidFill>
                  <a:schemeClr val="bg1"/>
                </a:solidFill>
              </a:rPr>
              <a:t>первый</a:t>
            </a:r>
            <a:r>
              <a:rPr lang="en-US" sz="2000" dirty="0">
                <a:solidFill>
                  <a:schemeClr val="bg1"/>
                </a:solidFill>
              </a:rPr>
              <a:t> </a:t>
            </a:r>
            <a:r>
              <a:rPr lang="en-US" sz="2000" b="1" dirty="0" err="1">
                <a:solidFill>
                  <a:schemeClr val="bg1"/>
                </a:solidFill>
              </a:rPr>
              <a:t>памятник</a:t>
            </a:r>
            <a:r>
              <a:rPr lang="en-US" sz="2000" dirty="0">
                <a:solidFill>
                  <a:schemeClr val="bg1"/>
                </a:solidFill>
              </a:rPr>
              <a:t> в </a:t>
            </a:r>
            <a:r>
              <a:rPr lang="en-US" sz="2000" dirty="0" err="1">
                <a:solidFill>
                  <a:schemeClr val="bg1"/>
                </a:solidFill>
              </a:rPr>
              <a:t>мире</a:t>
            </a:r>
            <a:r>
              <a:rPr lang="en-US" sz="2000" dirty="0">
                <a:solidFill>
                  <a:schemeClr val="bg1"/>
                </a:solidFill>
              </a:rPr>
              <a:t>, </a:t>
            </a:r>
            <a:r>
              <a:rPr lang="en-US" sz="2000" dirty="0" err="1">
                <a:solidFill>
                  <a:schemeClr val="bg1"/>
                </a:solidFill>
              </a:rPr>
              <a:t>посвященный</a:t>
            </a:r>
            <a:r>
              <a:rPr lang="en-US" sz="2000" dirty="0">
                <a:solidFill>
                  <a:schemeClr val="bg1"/>
                </a:solidFill>
              </a:rPr>
              <a:t> </a:t>
            </a:r>
            <a:r>
              <a:rPr lang="en-US" sz="2000" b="1" dirty="0" err="1">
                <a:solidFill>
                  <a:schemeClr val="bg1"/>
                </a:solidFill>
              </a:rPr>
              <a:t>русской</a:t>
            </a:r>
            <a:r>
              <a:rPr lang="en-US" sz="2000" dirty="0">
                <a:solidFill>
                  <a:schemeClr val="bg1"/>
                </a:solidFill>
              </a:rPr>
              <a:t> </a:t>
            </a:r>
            <a:r>
              <a:rPr lang="en-US" sz="2000" b="1" dirty="0" err="1">
                <a:solidFill>
                  <a:schemeClr val="bg1"/>
                </a:solidFill>
              </a:rPr>
              <a:t>учительнице</a:t>
            </a:r>
            <a:r>
              <a:rPr lang="en-US" sz="2000" dirty="0">
                <a:solidFill>
                  <a:schemeClr val="bg1"/>
                </a:solidFill>
              </a:rPr>
              <a:t>. </a:t>
            </a:r>
            <a:r>
              <a:rPr lang="en-US" sz="2000" b="1" dirty="0" err="1">
                <a:solidFill>
                  <a:schemeClr val="bg1"/>
                </a:solidFill>
              </a:rPr>
              <a:t>Памятник</a:t>
            </a:r>
            <a:r>
              <a:rPr lang="en-US" sz="2000" dirty="0">
                <a:solidFill>
                  <a:schemeClr val="bg1"/>
                </a:solidFill>
              </a:rPr>
              <a:t> </a:t>
            </a:r>
            <a:r>
              <a:rPr lang="en-US" sz="2000" dirty="0" err="1">
                <a:solidFill>
                  <a:schemeClr val="bg1"/>
                </a:solidFill>
              </a:rPr>
              <a:t>представляет</a:t>
            </a:r>
            <a:r>
              <a:rPr lang="en-US" sz="2000" dirty="0">
                <a:solidFill>
                  <a:schemeClr val="bg1"/>
                </a:solidFill>
              </a:rPr>
              <a:t> </a:t>
            </a:r>
            <a:r>
              <a:rPr lang="en-US" sz="2000" dirty="0" err="1">
                <a:solidFill>
                  <a:schemeClr val="bg1"/>
                </a:solidFill>
              </a:rPr>
              <a:t>собой</a:t>
            </a:r>
            <a:r>
              <a:rPr lang="en-US" sz="2000" dirty="0">
                <a:solidFill>
                  <a:schemeClr val="bg1"/>
                </a:solidFill>
              </a:rPr>
              <a:t> 10-метровую </a:t>
            </a:r>
            <a:r>
              <a:rPr lang="en-US" sz="2000" dirty="0" err="1">
                <a:solidFill>
                  <a:schemeClr val="bg1"/>
                </a:solidFill>
              </a:rPr>
              <a:t>бронзовую</a:t>
            </a:r>
            <a:r>
              <a:rPr lang="en-US" sz="2000" dirty="0">
                <a:solidFill>
                  <a:schemeClr val="bg1"/>
                </a:solidFill>
              </a:rPr>
              <a:t> </a:t>
            </a:r>
            <a:r>
              <a:rPr lang="en-US" sz="2000" dirty="0" err="1">
                <a:solidFill>
                  <a:schemeClr val="bg1"/>
                </a:solidFill>
              </a:rPr>
              <a:t>скульптуру</a:t>
            </a:r>
            <a:r>
              <a:rPr lang="en-US" sz="2000" dirty="0">
                <a:solidFill>
                  <a:schemeClr val="bg1"/>
                </a:solidFill>
              </a:rPr>
              <a:t>, </a:t>
            </a:r>
            <a:r>
              <a:rPr lang="en-US" sz="2000" dirty="0" err="1">
                <a:solidFill>
                  <a:schemeClr val="bg1"/>
                </a:solidFill>
              </a:rPr>
              <a:t>изображающую</a:t>
            </a:r>
            <a:r>
              <a:rPr lang="en-US" sz="2000" dirty="0">
                <a:solidFill>
                  <a:schemeClr val="bg1"/>
                </a:solidFill>
              </a:rPr>
              <a:t> </a:t>
            </a:r>
            <a:r>
              <a:rPr lang="en-US" sz="2000" dirty="0" err="1">
                <a:solidFill>
                  <a:schemeClr val="bg1"/>
                </a:solidFill>
              </a:rPr>
              <a:t>молодую</a:t>
            </a:r>
            <a:r>
              <a:rPr lang="en-US" sz="2000" dirty="0">
                <a:solidFill>
                  <a:schemeClr val="bg1"/>
                </a:solidFill>
              </a:rPr>
              <a:t> </a:t>
            </a:r>
            <a:r>
              <a:rPr lang="en-US" sz="2000" dirty="0" err="1">
                <a:solidFill>
                  <a:schemeClr val="bg1"/>
                </a:solidFill>
              </a:rPr>
              <a:t>женщину</a:t>
            </a:r>
            <a:r>
              <a:rPr lang="en-US" sz="2000" dirty="0">
                <a:solidFill>
                  <a:schemeClr val="bg1"/>
                </a:solidFill>
              </a:rPr>
              <a:t> </a:t>
            </a:r>
            <a:r>
              <a:rPr lang="en-US" sz="2000" dirty="0" err="1">
                <a:solidFill>
                  <a:schemeClr val="bg1"/>
                </a:solidFill>
              </a:rPr>
              <a:t>на</a:t>
            </a:r>
            <a:r>
              <a:rPr lang="en-US" sz="2000" dirty="0">
                <a:solidFill>
                  <a:schemeClr val="bg1"/>
                </a:solidFill>
              </a:rPr>
              <a:t> </a:t>
            </a:r>
            <a:r>
              <a:rPr lang="en-US" sz="2000" dirty="0" err="1">
                <a:solidFill>
                  <a:schemeClr val="bg1"/>
                </a:solidFill>
              </a:rPr>
              <a:t>постаменте</a:t>
            </a:r>
            <a:r>
              <a:rPr lang="en-US" sz="2000" dirty="0">
                <a:solidFill>
                  <a:schemeClr val="bg1"/>
                </a:solidFill>
              </a:rPr>
              <a:t>, </a:t>
            </a:r>
            <a:r>
              <a:rPr lang="en-US" sz="2000" dirty="0" err="1">
                <a:solidFill>
                  <a:schemeClr val="bg1"/>
                </a:solidFill>
              </a:rPr>
              <a:t>которая</a:t>
            </a:r>
            <a:r>
              <a:rPr lang="en-US" sz="2000" dirty="0">
                <a:solidFill>
                  <a:schemeClr val="bg1"/>
                </a:solidFill>
              </a:rPr>
              <a:t> в </a:t>
            </a:r>
            <a:r>
              <a:rPr lang="en-US" sz="2000" dirty="0" err="1">
                <a:solidFill>
                  <a:schemeClr val="bg1"/>
                </a:solidFill>
              </a:rPr>
              <a:t>правой</a:t>
            </a:r>
            <a:r>
              <a:rPr lang="en-US" sz="2000" dirty="0">
                <a:solidFill>
                  <a:schemeClr val="bg1"/>
                </a:solidFill>
              </a:rPr>
              <a:t> </a:t>
            </a:r>
            <a:r>
              <a:rPr lang="en-US" sz="2000" dirty="0" err="1">
                <a:solidFill>
                  <a:schemeClr val="bg1"/>
                </a:solidFill>
              </a:rPr>
              <a:t>руке</a:t>
            </a:r>
            <a:r>
              <a:rPr lang="en-US" sz="2000" dirty="0">
                <a:solidFill>
                  <a:schemeClr val="bg1"/>
                </a:solidFill>
              </a:rPr>
              <a:t> </a:t>
            </a:r>
            <a:r>
              <a:rPr lang="en-US" sz="2000" dirty="0" err="1">
                <a:solidFill>
                  <a:schemeClr val="bg1"/>
                </a:solidFill>
              </a:rPr>
              <a:t>держит</a:t>
            </a:r>
            <a:r>
              <a:rPr lang="en-US" sz="2000" dirty="0">
                <a:solidFill>
                  <a:schemeClr val="bg1"/>
                </a:solidFill>
              </a:rPr>
              <a:t> </a:t>
            </a:r>
            <a:r>
              <a:rPr lang="en-US" sz="2000" dirty="0" err="1">
                <a:solidFill>
                  <a:schemeClr val="bg1"/>
                </a:solidFill>
              </a:rPr>
              <a:t>открытую</a:t>
            </a:r>
            <a:r>
              <a:rPr lang="en-US" sz="2000" dirty="0">
                <a:solidFill>
                  <a:schemeClr val="bg1"/>
                </a:solidFill>
              </a:rPr>
              <a:t> </a:t>
            </a:r>
            <a:r>
              <a:rPr lang="en-US" sz="2000" dirty="0" err="1">
                <a:solidFill>
                  <a:schemeClr val="bg1"/>
                </a:solidFill>
              </a:rPr>
              <a:t>книгу</a:t>
            </a:r>
            <a:r>
              <a:rPr lang="en-US" sz="2000" dirty="0">
                <a:solidFill>
                  <a:schemeClr val="bg1"/>
                </a:solidFill>
              </a:rPr>
              <a:t>, а </a:t>
            </a:r>
            <a:r>
              <a:rPr lang="en-US" sz="2000" dirty="0" err="1">
                <a:solidFill>
                  <a:schemeClr val="bg1"/>
                </a:solidFill>
              </a:rPr>
              <a:t>левая</a:t>
            </a:r>
            <a:r>
              <a:rPr lang="en-US" sz="2000" dirty="0">
                <a:solidFill>
                  <a:schemeClr val="bg1"/>
                </a:solidFill>
              </a:rPr>
              <a:t> </a:t>
            </a:r>
            <a:r>
              <a:rPr lang="en-US" sz="2000" dirty="0" err="1">
                <a:solidFill>
                  <a:schemeClr val="bg1"/>
                </a:solidFill>
              </a:rPr>
              <a:t>её</a:t>
            </a:r>
            <a:r>
              <a:rPr lang="en-US" sz="2000" dirty="0">
                <a:solidFill>
                  <a:schemeClr val="bg1"/>
                </a:solidFill>
              </a:rPr>
              <a:t> </a:t>
            </a:r>
            <a:r>
              <a:rPr lang="en-US" sz="2000" dirty="0" err="1">
                <a:solidFill>
                  <a:schemeClr val="bg1"/>
                </a:solidFill>
              </a:rPr>
              <a:t>рука</a:t>
            </a:r>
            <a:r>
              <a:rPr lang="en-US" sz="2000" dirty="0">
                <a:solidFill>
                  <a:schemeClr val="bg1"/>
                </a:solidFill>
              </a:rPr>
              <a:t> </a:t>
            </a:r>
            <a:r>
              <a:rPr lang="en-US" sz="2000" dirty="0" err="1">
                <a:solidFill>
                  <a:schemeClr val="bg1"/>
                </a:solidFill>
              </a:rPr>
              <a:t>лежит</a:t>
            </a:r>
            <a:r>
              <a:rPr lang="en-US" sz="2000" dirty="0">
                <a:solidFill>
                  <a:schemeClr val="bg1"/>
                </a:solidFill>
              </a:rPr>
              <a:t> </a:t>
            </a:r>
            <a:r>
              <a:rPr lang="en-US" sz="2000" dirty="0" err="1">
                <a:solidFill>
                  <a:schemeClr val="bg1"/>
                </a:solidFill>
              </a:rPr>
              <a:t>на</a:t>
            </a:r>
            <a:r>
              <a:rPr lang="en-US" sz="2000" dirty="0">
                <a:solidFill>
                  <a:schemeClr val="bg1"/>
                </a:solidFill>
              </a:rPr>
              <a:t> </a:t>
            </a:r>
            <a:r>
              <a:rPr lang="en-US" sz="2000" dirty="0" err="1">
                <a:solidFill>
                  <a:schemeClr val="bg1"/>
                </a:solidFill>
              </a:rPr>
              <a:t>глобусе</a:t>
            </a:r>
            <a:r>
              <a:rPr lang="en-US" sz="2000" dirty="0">
                <a:solidFill>
                  <a:schemeClr val="bg1"/>
                </a:solidFill>
              </a:rPr>
              <a:t>. </a:t>
            </a:r>
            <a:r>
              <a:rPr lang="en-US" sz="2000" b="1" dirty="0" err="1">
                <a:solidFill>
                  <a:schemeClr val="bg1"/>
                </a:solidFill>
              </a:rPr>
              <a:t>Памятник</a:t>
            </a:r>
            <a:r>
              <a:rPr lang="en-US" sz="2000" dirty="0">
                <a:solidFill>
                  <a:schemeClr val="bg1"/>
                </a:solidFill>
              </a:rPr>
              <a:t> </a:t>
            </a:r>
            <a:r>
              <a:rPr lang="en-US" sz="2000" dirty="0" err="1">
                <a:solidFill>
                  <a:schemeClr val="bg1"/>
                </a:solidFill>
              </a:rPr>
              <a:t>символизирует</a:t>
            </a:r>
            <a:r>
              <a:rPr lang="en-US" sz="2000" dirty="0">
                <a:solidFill>
                  <a:schemeClr val="bg1"/>
                </a:solidFill>
              </a:rPr>
              <a:t> </a:t>
            </a:r>
            <a:r>
              <a:rPr lang="en-US" sz="2000" dirty="0" err="1">
                <a:solidFill>
                  <a:schemeClr val="bg1"/>
                </a:solidFill>
              </a:rPr>
              <a:t>собой</a:t>
            </a:r>
            <a:r>
              <a:rPr lang="en-US" sz="2000" dirty="0">
                <a:solidFill>
                  <a:schemeClr val="bg1"/>
                </a:solidFill>
              </a:rPr>
              <a:t> </a:t>
            </a:r>
            <a:r>
              <a:rPr lang="en-US" sz="2000" dirty="0" err="1">
                <a:solidFill>
                  <a:schemeClr val="bg1"/>
                </a:solidFill>
              </a:rPr>
              <a:t>труд</a:t>
            </a:r>
            <a:r>
              <a:rPr lang="en-US" sz="2000" dirty="0">
                <a:solidFill>
                  <a:schemeClr val="bg1"/>
                </a:solidFill>
              </a:rPr>
              <a:t> и </a:t>
            </a:r>
            <a:r>
              <a:rPr lang="en-US" sz="2000" dirty="0" err="1">
                <a:solidFill>
                  <a:schemeClr val="bg1"/>
                </a:solidFill>
              </a:rPr>
              <a:t>самопожертвование</a:t>
            </a:r>
            <a:r>
              <a:rPr lang="en-US" sz="2000" dirty="0">
                <a:solidFill>
                  <a:schemeClr val="bg1"/>
                </a:solidFill>
              </a:rPr>
              <a:t> </a:t>
            </a:r>
            <a:r>
              <a:rPr lang="en-US" sz="2000" dirty="0" err="1">
                <a:solidFill>
                  <a:schemeClr val="bg1"/>
                </a:solidFill>
              </a:rPr>
              <a:t>представителей</a:t>
            </a:r>
            <a:r>
              <a:rPr lang="en-US" sz="2000" dirty="0">
                <a:solidFill>
                  <a:schemeClr val="bg1"/>
                </a:solidFill>
              </a:rPr>
              <a:t> </a:t>
            </a:r>
            <a:r>
              <a:rPr lang="en-US" sz="2000" b="1" dirty="0" err="1">
                <a:solidFill>
                  <a:schemeClr val="bg1"/>
                </a:solidFill>
              </a:rPr>
              <a:t>русского</a:t>
            </a:r>
            <a:r>
              <a:rPr lang="en-US" sz="2000" dirty="0">
                <a:solidFill>
                  <a:schemeClr val="bg1"/>
                </a:solidFill>
              </a:rPr>
              <a:t> </a:t>
            </a:r>
            <a:r>
              <a:rPr lang="en-US" sz="2000" dirty="0" err="1">
                <a:solidFill>
                  <a:schemeClr val="bg1"/>
                </a:solidFill>
              </a:rPr>
              <a:t>народа</a:t>
            </a:r>
            <a:r>
              <a:rPr lang="en-US" sz="2000" dirty="0">
                <a:solidFill>
                  <a:schemeClr val="bg1"/>
                </a:solidFill>
              </a:rPr>
              <a:t> </a:t>
            </a:r>
            <a:r>
              <a:rPr lang="en-US" sz="2000" dirty="0" err="1">
                <a:solidFill>
                  <a:schemeClr val="bg1"/>
                </a:solidFill>
              </a:rPr>
              <a:t>всех</a:t>
            </a:r>
            <a:r>
              <a:rPr lang="en-US" sz="2000" dirty="0">
                <a:solidFill>
                  <a:schemeClr val="bg1"/>
                </a:solidFill>
              </a:rPr>
              <a:t> </a:t>
            </a:r>
            <a:r>
              <a:rPr lang="en-US" sz="2000" dirty="0" err="1">
                <a:solidFill>
                  <a:schemeClr val="bg1"/>
                </a:solidFill>
              </a:rPr>
              <a:t>профессий</a:t>
            </a:r>
            <a:r>
              <a:rPr lang="en-US" sz="2000" dirty="0">
                <a:solidFill>
                  <a:schemeClr val="bg1"/>
                </a:solidFill>
              </a:rPr>
              <a:t> и </a:t>
            </a:r>
            <a:r>
              <a:rPr lang="en-US" sz="2000" dirty="0" err="1">
                <a:solidFill>
                  <a:schemeClr val="bg1"/>
                </a:solidFill>
              </a:rPr>
              <a:t>специальностей</a:t>
            </a:r>
            <a:r>
              <a:rPr lang="en-US" sz="2000" dirty="0">
                <a:solidFill>
                  <a:schemeClr val="bg1"/>
                </a:solidFill>
              </a:rPr>
              <a:t>, </a:t>
            </a:r>
            <a:r>
              <a:rPr lang="en-US" sz="2000" dirty="0" err="1">
                <a:solidFill>
                  <a:schemeClr val="bg1"/>
                </a:solidFill>
              </a:rPr>
              <a:t>которые</a:t>
            </a:r>
            <a:r>
              <a:rPr lang="en-US" sz="2000" dirty="0">
                <a:solidFill>
                  <a:schemeClr val="bg1"/>
                </a:solidFill>
              </a:rPr>
              <a:t> </a:t>
            </a:r>
            <a:r>
              <a:rPr lang="en-US" sz="2000" dirty="0" err="1">
                <a:solidFill>
                  <a:schemeClr val="bg1"/>
                </a:solidFill>
              </a:rPr>
              <a:t>целиком</a:t>
            </a:r>
            <a:r>
              <a:rPr lang="en-US" sz="2000" dirty="0">
                <a:solidFill>
                  <a:schemeClr val="bg1"/>
                </a:solidFill>
              </a:rPr>
              <a:t> </a:t>
            </a:r>
            <a:r>
              <a:rPr lang="en-US" sz="2000" dirty="0" err="1">
                <a:solidFill>
                  <a:schemeClr val="bg1"/>
                </a:solidFill>
              </a:rPr>
              <a:t>посвятили</a:t>
            </a:r>
            <a:r>
              <a:rPr lang="en-US" sz="2000" dirty="0">
                <a:solidFill>
                  <a:schemeClr val="bg1"/>
                </a:solidFill>
              </a:rPr>
              <a:t> </a:t>
            </a:r>
            <a:r>
              <a:rPr lang="en-US" sz="2000" dirty="0" err="1">
                <a:solidFill>
                  <a:schemeClr val="bg1"/>
                </a:solidFill>
              </a:rPr>
              <a:t>себя</a:t>
            </a:r>
            <a:r>
              <a:rPr lang="en-US" sz="2000" dirty="0">
                <a:solidFill>
                  <a:schemeClr val="bg1"/>
                </a:solidFill>
              </a:rPr>
              <a:t> </a:t>
            </a:r>
            <a:r>
              <a:rPr lang="en-US" sz="2000" dirty="0" err="1">
                <a:solidFill>
                  <a:schemeClr val="bg1"/>
                </a:solidFill>
              </a:rPr>
              <a:t>служению</a:t>
            </a:r>
            <a:r>
              <a:rPr lang="en-US" sz="2000" dirty="0">
                <a:solidFill>
                  <a:schemeClr val="bg1"/>
                </a:solidFill>
              </a:rPr>
              <a:t> </a:t>
            </a:r>
            <a:r>
              <a:rPr lang="en-US" sz="2000" dirty="0" err="1">
                <a:solidFill>
                  <a:schemeClr val="bg1"/>
                </a:solidFill>
              </a:rPr>
              <a:t>дагестанскому</a:t>
            </a:r>
            <a:r>
              <a:rPr lang="en-US" sz="2000" dirty="0">
                <a:solidFill>
                  <a:schemeClr val="bg1"/>
                </a:solidFill>
              </a:rPr>
              <a:t> </a:t>
            </a:r>
            <a:r>
              <a:rPr lang="en-US" sz="2000" dirty="0" err="1">
                <a:solidFill>
                  <a:schemeClr val="bg1"/>
                </a:solidFill>
              </a:rPr>
              <a:t>народу</a:t>
            </a:r>
            <a:r>
              <a:rPr lang="en-US" sz="2000" dirty="0">
                <a:solidFill>
                  <a:schemeClr val="bg1"/>
                </a:solidFill>
              </a:rPr>
              <a:t>.</a:t>
            </a:r>
          </a:p>
        </p:txBody>
      </p:sp>
    </p:spTree>
    <p:extLst>
      <p:ext uri="{BB962C8B-B14F-4D97-AF65-F5344CB8AC3E}">
        <p14:creationId xmlns:p14="http://schemas.microsoft.com/office/powerpoint/2010/main" val="16840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6" name="Rectangle 6">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Рисунок 2" descr="Изображение выглядит как вода&#10;&#10;Автоматически созданное описание">
            <a:extLst>
              <a:ext uri="{FF2B5EF4-FFF2-40B4-BE49-F238E27FC236}">
                <a16:creationId xmlns:a16="http://schemas.microsoft.com/office/drawing/2014/main" id="{3F37CB87-FE76-48CE-B9C8-E37AECE1F8C1}"/>
              </a:ext>
            </a:extLst>
          </p:cNvPr>
          <p:cNvPicPr>
            <a:picLocks noChangeAspect="1"/>
          </p:cNvPicPr>
          <p:nvPr/>
        </p:nvPicPr>
        <p:blipFill rotWithShape="1">
          <a:blip r:embed="rId3"/>
          <a:srcRect r="1" b="6844"/>
          <a:stretch/>
        </p:blipFill>
        <p:spPr>
          <a:xfrm>
            <a:off x="486138" y="488137"/>
            <a:ext cx="11227442" cy="5883295"/>
          </a:xfrm>
          <a:prstGeom prst="rect">
            <a:avLst/>
          </a:prstGeom>
        </p:spPr>
      </p:pic>
      <p:sp>
        <p:nvSpPr>
          <p:cNvPr id="8" name="Rectangle 8">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11" name="Group 10">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2"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3" name="Picture 12">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4"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3090850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46" name="Picture 45">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7" name="Rectangle 46">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48" name="Picture 47">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49" name="Picture 48">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51" name="Straight Connector 50">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53" name="Rectangle 52">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8CA80CFC-CAC2-4E41-A45D-9F3331F36544}"/>
              </a:ext>
            </a:extLst>
          </p:cNvPr>
          <p:cNvSpPr>
            <a:spLocks noGrp="1"/>
          </p:cNvSpPr>
          <p:nvPr>
            <p:ph type="title"/>
          </p:nvPr>
        </p:nvSpPr>
        <p:spPr>
          <a:xfrm>
            <a:off x="826852" y="872061"/>
            <a:ext cx="3073940" cy="4607566"/>
          </a:xfrm>
        </p:spPr>
        <p:txBody>
          <a:bodyPr vert="horz" lIns="91440" tIns="45720" rIns="91440" bIns="45720" rtlCol="0" anchor="b">
            <a:noAutofit/>
          </a:bodyPr>
          <a:lstStyle/>
          <a:p>
            <a:pPr>
              <a:lnSpc>
                <a:spcPct val="90000"/>
              </a:lnSpc>
            </a:pPr>
            <a:r>
              <a:rPr lang="en-US" sz="2000" b="1" dirty="0" err="1">
                <a:solidFill>
                  <a:srgbClr val="262626"/>
                </a:solidFill>
              </a:rPr>
              <a:t>Памятник</a:t>
            </a:r>
            <a:r>
              <a:rPr lang="en-US" sz="2000" dirty="0">
                <a:solidFill>
                  <a:srgbClr val="262626"/>
                </a:solidFill>
              </a:rPr>
              <a:t> </a:t>
            </a:r>
            <a:r>
              <a:rPr lang="en-US" sz="2000" b="1" dirty="0" err="1">
                <a:solidFill>
                  <a:srgbClr val="262626"/>
                </a:solidFill>
              </a:rPr>
              <a:t>Петру</a:t>
            </a:r>
            <a:r>
              <a:rPr lang="en-US" sz="2000" dirty="0">
                <a:solidFill>
                  <a:srgbClr val="262626"/>
                </a:solidFill>
              </a:rPr>
              <a:t> </a:t>
            </a:r>
            <a:r>
              <a:rPr lang="en-US" sz="2000" b="1" dirty="0" err="1">
                <a:solidFill>
                  <a:srgbClr val="262626"/>
                </a:solidFill>
              </a:rPr>
              <a:t>Первому</a:t>
            </a:r>
            <a:r>
              <a:rPr lang="en-US" sz="2000" dirty="0">
                <a:solidFill>
                  <a:srgbClr val="262626"/>
                </a:solidFill>
              </a:rPr>
              <a:t> в </a:t>
            </a:r>
            <a:r>
              <a:rPr lang="en-US" sz="2000" b="1" dirty="0" err="1">
                <a:solidFill>
                  <a:srgbClr val="262626"/>
                </a:solidFill>
              </a:rPr>
              <a:t>Махачкале</a:t>
            </a:r>
            <a:r>
              <a:rPr lang="en-US" sz="2200" dirty="0">
                <a:solidFill>
                  <a:srgbClr val="262626"/>
                </a:solidFill>
              </a:rPr>
              <a:t>, </a:t>
            </a:r>
            <a:r>
              <a:rPr lang="en-US" sz="2200" dirty="0" err="1">
                <a:solidFill>
                  <a:srgbClr val="262626"/>
                </a:solidFill>
              </a:rPr>
              <a:t>который</a:t>
            </a:r>
            <a:r>
              <a:rPr lang="en-US" sz="2200" dirty="0">
                <a:solidFill>
                  <a:srgbClr val="262626"/>
                </a:solidFill>
              </a:rPr>
              <a:t> </a:t>
            </a:r>
            <a:r>
              <a:rPr lang="en-US" sz="2200" dirty="0" err="1">
                <a:solidFill>
                  <a:srgbClr val="262626"/>
                </a:solidFill>
              </a:rPr>
              <a:t>до</a:t>
            </a:r>
            <a:r>
              <a:rPr lang="en-US" sz="2200" dirty="0">
                <a:solidFill>
                  <a:srgbClr val="262626"/>
                </a:solidFill>
              </a:rPr>
              <a:t> 1921 </a:t>
            </a:r>
            <a:r>
              <a:rPr lang="en-US" sz="2200" dirty="0" err="1">
                <a:solidFill>
                  <a:srgbClr val="262626"/>
                </a:solidFill>
              </a:rPr>
              <a:t>года</a:t>
            </a:r>
            <a:r>
              <a:rPr lang="en-US" sz="2200" dirty="0">
                <a:solidFill>
                  <a:srgbClr val="262626"/>
                </a:solidFill>
              </a:rPr>
              <a:t> </a:t>
            </a:r>
            <a:r>
              <a:rPr lang="en-US" sz="2200" dirty="0" err="1">
                <a:solidFill>
                  <a:srgbClr val="262626"/>
                </a:solidFill>
              </a:rPr>
              <a:t>назывался</a:t>
            </a:r>
            <a:r>
              <a:rPr lang="en-US" sz="2200" dirty="0">
                <a:solidFill>
                  <a:srgbClr val="262626"/>
                </a:solidFill>
              </a:rPr>
              <a:t> </a:t>
            </a:r>
            <a:r>
              <a:rPr lang="en-US" sz="2200" dirty="0" err="1">
                <a:solidFill>
                  <a:srgbClr val="262626"/>
                </a:solidFill>
              </a:rPr>
              <a:t>Порт-Петровском</a:t>
            </a:r>
            <a:r>
              <a:rPr lang="en-US" sz="2200" dirty="0">
                <a:solidFill>
                  <a:srgbClr val="262626"/>
                </a:solidFill>
              </a:rPr>
              <a:t>, - в </a:t>
            </a:r>
            <a:r>
              <a:rPr lang="en-US" sz="2200" dirty="0" err="1">
                <a:solidFill>
                  <a:srgbClr val="262626"/>
                </a:solidFill>
              </a:rPr>
              <a:t>память</a:t>
            </a:r>
            <a:r>
              <a:rPr lang="en-US" sz="2200" dirty="0">
                <a:solidFill>
                  <a:srgbClr val="262626"/>
                </a:solidFill>
              </a:rPr>
              <a:t> о </a:t>
            </a:r>
            <a:r>
              <a:rPr lang="en-US" sz="2200" dirty="0" err="1">
                <a:solidFill>
                  <a:srgbClr val="262626"/>
                </a:solidFill>
              </a:rPr>
              <a:t>пребывании</a:t>
            </a:r>
            <a:r>
              <a:rPr lang="en-US" sz="2200" dirty="0">
                <a:solidFill>
                  <a:srgbClr val="262626"/>
                </a:solidFill>
              </a:rPr>
              <a:t> в </a:t>
            </a:r>
            <a:r>
              <a:rPr lang="en-US" sz="2200" dirty="0" err="1">
                <a:solidFill>
                  <a:srgbClr val="262626"/>
                </a:solidFill>
              </a:rPr>
              <a:t>этих</a:t>
            </a:r>
            <a:r>
              <a:rPr lang="en-US" sz="2200" dirty="0">
                <a:solidFill>
                  <a:srgbClr val="262626"/>
                </a:solidFill>
              </a:rPr>
              <a:t> </a:t>
            </a:r>
            <a:r>
              <a:rPr lang="en-US" sz="2200" dirty="0" err="1">
                <a:solidFill>
                  <a:srgbClr val="262626"/>
                </a:solidFill>
              </a:rPr>
              <a:t>местах</a:t>
            </a:r>
            <a:r>
              <a:rPr lang="en-US" sz="2200" dirty="0">
                <a:solidFill>
                  <a:srgbClr val="262626"/>
                </a:solidFill>
              </a:rPr>
              <a:t> </a:t>
            </a:r>
            <a:r>
              <a:rPr lang="en-US" sz="2200" b="1" dirty="0" err="1">
                <a:solidFill>
                  <a:srgbClr val="262626"/>
                </a:solidFill>
              </a:rPr>
              <a:t>Петра</a:t>
            </a:r>
            <a:r>
              <a:rPr lang="en-US" sz="2200" dirty="0">
                <a:solidFill>
                  <a:srgbClr val="262626"/>
                </a:solidFill>
              </a:rPr>
              <a:t> </a:t>
            </a:r>
            <a:r>
              <a:rPr lang="en-US" sz="2200" b="1" dirty="0" err="1">
                <a:solidFill>
                  <a:srgbClr val="262626"/>
                </a:solidFill>
              </a:rPr>
              <a:t>Первого</a:t>
            </a:r>
            <a:r>
              <a:rPr lang="en-US" sz="2200" dirty="0">
                <a:solidFill>
                  <a:srgbClr val="262626"/>
                </a:solidFill>
              </a:rPr>
              <a:t> в 1722 </a:t>
            </a:r>
            <a:r>
              <a:rPr lang="en-US" sz="2200" dirty="0" err="1">
                <a:solidFill>
                  <a:srgbClr val="262626"/>
                </a:solidFill>
              </a:rPr>
              <a:t>году</a:t>
            </a:r>
            <a:r>
              <a:rPr lang="en-US" sz="2200" dirty="0">
                <a:solidFill>
                  <a:srgbClr val="262626"/>
                </a:solidFill>
              </a:rPr>
              <a:t> </a:t>
            </a:r>
            <a:r>
              <a:rPr lang="en-US" sz="2200" dirty="0" err="1">
                <a:solidFill>
                  <a:srgbClr val="262626"/>
                </a:solidFill>
              </a:rPr>
              <a:t>во</a:t>
            </a:r>
            <a:r>
              <a:rPr lang="en-US" sz="2200" dirty="0">
                <a:solidFill>
                  <a:srgbClr val="262626"/>
                </a:solidFill>
              </a:rPr>
              <a:t> </a:t>
            </a:r>
            <a:r>
              <a:rPr lang="en-US" sz="2200" dirty="0" err="1">
                <a:solidFill>
                  <a:srgbClr val="262626"/>
                </a:solidFill>
              </a:rPr>
              <a:t>время</a:t>
            </a:r>
            <a:r>
              <a:rPr lang="en-US" sz="2200" dirty="0">
                <a:solidFill>
                  <a:srgbClr val="262626"/>
                </a:solidFill>
              </a:rPr>
              <a:t> </a:t>
            </a:r>
            <a:r>
              <a:rPr lang="en-US" sz="2200" dirty="0" err="1">
                <a:solidFill>
                  <a:srgbClr val="262626"/>
                </a:solidFill>
              </a:rPr>
              <a:t>Персидского</a:t>
            </a:r>
            <a:r>
              <a:rPr lang="en-US" sz="2200" dirty="0">
                <a:solidFill>
                  <a:srgbClr val="262626"/>
                </a:solidFill>
              </a:rPr>
              <a:t> </a:t>
            </a:r>
            <a:r>
              <a:rPr lang="en-US" sz="2200" dirty="0" err="1">
                <a:solidFill>
                  <a:srgbClr val="262626"/>
                </a:solidFill>
              </a:rPr>
              <a:t>похода</a:t>
            </a:r>
            <a:r>
              <a:rPr lang="en-US" sz="2200" dirty="0">
                <a:solidFill>
                  <a:srgbClr val="262626"/>
                </a:solidFill>
              </a:rPr>
              <a:t>. </a:t>
            </a:r>
            <a:r>
              <a:rPr lang="en-US" sz="2200" dirty="0" err="1">
                <a:solidFill>
                  <a:srgbClr val="262626"/>
                </a:solidFill>
              </a:rPr>
              <a:t>Первый</a:t>
            </a:r>
            <a:r>
              <a:rPr lang="en-US" sz="2200" dirty="0">
                <a:solidFill>
                  <a:srgbClr val="262626"/>
                </a:solidFill>
              </a:rPr>
              <a:t> </a:t>
            </a:r>
            <a:r>
              <a:rPr lang="en-US" sz="2200" b="1" dirty="0" err="1">
                <a:solidFill>
                  <a:srgbClr val="262626"/>
                </a:solidFill>
              </a:rPr>
              <a:t>памятник</a:t>
            </a:r>
            <a:r>
              <a:rPr lang="en-US" sz="2200" dirty="0">
                <a:solidFill>
                  <a:srgbClr val="262626"/>
                </a:solidFill>
              </a:rPr>
              <a:t> </a:t>
            </a:r>
            <a:r>
              <a:rPr lang="en-US" sz="2200" dirty="0" err="1">
                <a:solidFill>
                  <a:srgbClr val="262626"/>
                </a:solidFill>
              </a:rPr>
              <a:t>был</a:t>
            </a:r>
            <a:r>
              <a:rPr lang="en-US" sz="2200" dirty="0">
                <a:solidFill>
                  <a:srgbClr val="262626"/>
                </a:solidFill>
              </a:rPr>
              <a:t> </a:t>
            </a:r>
            <a:r>
              <a:rPr lang="en-US" sz="2200" dirty="0" err="1">
                <a:solidFill>
                  <a:srgbClr val="262626"/>
                </a:solidFill>
              </a:rPr>
              <a:t>установлен</a:t>
            </a:r>
            <a:r>
              <a:rPr lang="en-US" sz="2200" dirty="0">
                <a:solidFill>
                  <a:srgbClr val="262626"/>
                </a:solidFill>
              </a:rPr>
              <a:t> в 2006 </a:t>
            </a:r>
            <a:r>
              <a:rPr lang="en-US" sz="2200" dirty="0" err="1">
                <a:solidFill>
                  <a:srgbClr val="262626"/>
                </a:solidFill>
              </a:rPr>
              <a:t>году</a:t>
            </a:r>
            <a:r>
              <a:rPr lang="en-US" sz="2200" dirty="0">
                <a:solidFill>
                  <a:srgbClr val="262626"/>
                </a:solidFill>
              </a:rPr>
              <a:t> в </a:t>
            </a:r>
            <a:r>
              <a:rPr lang="en-US" sz="2200" dirty="0" err="1">
                <a:solidFill>
                  <a:srgbClr val="262626"/>
                </a:solidFill>
              </a:rPr>
              <a:t>центральной</a:t>
            </a:r>
            <a:r>
              <a:rPr lang="en-US" sz="2200" dirty="0">
                <a:solidFill>
                  <a:srgbClr val="262626"/>
                </a:solidFill>
              </a:rPr>
              <a:t> </a:t>
            </a:r>
            <a:r>
              <a:rPr lang="en-US" sz="2200" dirty="0" err="1">
                <a:solidFill>
                  <a:srgbClr val="262626"/>
                </a:solidFill>
              </a:rPr>
              <a:t>части</a:t>
            </a:r>
            <a:r>
              <a:rPr lang="en-US" sz="2200" dirty="0">
                <a:solidFill>
                  <a:srgbClr val="262626"/>
                </a:solidFill>
              </a:rPr>
              <a:t> </a:t>
            </a:r>
            <a:r>
              <a:rPr lang="en-US" sz="2200" dirty="0" err="1">
                <a:solidFill>
                  <a:srgbClr val="262626"/>
                </a:solidFill>
              </a:rPr>
              <a:t>города</a:t>
            </a:r>
            <a:r>
              <a:rPr lang="en-US" sz="2200" dirty="0">
                <a:solidFill>
                  <a:srgbClr val="262626"/>
                </a:solidFill>
              </a:rPr>
              <a:t>. </a:t>
            </a:r>
            <a:r>
              <a:rPr lang="en-US" sz="2200" dirty="0" err="1">
                <a:solidFill>
                  <a:srgbClr val="262626"/>
                </a:solidFill>
              </a:rPr>
              <a:t>Теги</a:t>
            </a:r>
            <a:r>
              <a:rPr lang="en-US" sz="2200" dirty="0">
                <a:solidFill>
                  <a:srgbClr val="262626"/>
                </a:solidFill>
              </a:rPr>
              <a:t>. </a:t>
            </a:r>
            <a:r>
              <a:rPr lang="en-US" sz="2200" dirty="0" err="1">
                <a:solidFill>
                  <a:srgbClr val="262626"/>
                </a:solidFill>
              </a:rPr>
              <a:t>Васильев</a:t>
            </a:r>
            <a:r>
              <a:rPr lang="en-US" sz="2200" dirty="0">
                <a:solidFill>
                  <a:srgbClr val="262626"/>
                </a:solidFill>
              </a:rPr>
              <a:t>, </a:t>
            </a:r>
            <a:r>
              <a:rPr lang="en-US" sz="2200" dirty="0" err="1">
                <a:solidFill>
                  <a:srgbClr val="262626"/>
                </a:solidFill>
              </a:rPr>
              <a:t>Владимир</a:t>
            </a:r>
            <a:r>
              <a:rPr lang="en-US" sz="2200" dirty="0">
                <a:solidFill>
                  <a:srgbClr val="262626"/>
                </a:solidFill>
              </a:rPr>
              <a:t> </a:t>
            </a:r>
            <a:r>
              <a:rPr lang="en-US" sz="2200" dirty="0" err="1">
                <a:solidFill>
                  <a:srgbClr val="262626"/>
                </a:solidFill>
              </a:rPr>
              <a:t>Абдуалиевич</a:t>
            </a:r>
            <a:r>
              <a:rPr lang="en-US" sz="2200" dirty="0">
                <a:solidFill>
                  <a:srgbClr val="262626"/>
                </a:solidFill>
              </a:rPr>
              <a:t> </a:t>
            </a:r>
            <a:r>
              <a:rPr lang="en-US" sz="2200" dirty="0" err="1">
                <a:solidFill>
                  <a:srgbClr val="262626"/>
                </a:solidFill>
              </a:rPr>
              <a:t>Россия</a:t>
            </a:r>
            <a:r>
              <a:rPr lang="en-US" sz="2200" dirty="0">
                <a:solidFill>
                  <a:srgbClr val="262626"/>
                </a:solidFill>
              </a:rPr>
              <a:t> </a:t>
            </a:r>
            <a:r>
              <a:rPr lang="en-US" sz="2200" dirty="0" err="1">
                <a:solidFill>
                  <a:srgbClr val="262626"/>
                </a:solidFill>
              </a:rPr>
              <a:t>Дагестан</a:t>
            </a:r>
            <a:r>
              <a:rPr lang="en-US" sz="2200" dirty="0">
                <a:solidFill>
                  <a:srgbClr val="262626"/>
                </a:solidFill>
              </a:rPr>
              <a:t>.</a:t>
            </a:r>
          </a:p>
        </p:txBody>
      </p:sp>
      <p:sp useBgFill="1">
        <p:nvSpPr>
          <p:cNvPr id="59" name="Rectangle 58">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Рисунок 3" descr="Изображение выглядит как текст, внешний, трава, небо&#10;&#10;Автоматически созданное описание">
            <a:extLst>
              <a:ext uri="{FF2B5EF4-FFF2-40B4-BE49-F238E27FC236}">
                <a16:creationId xmlns:a16="http://schemas.microsoft.com/office/drawing/2014/main" id="{74B19951-95C6-4DA1-9D2F-2AE255D44690}"/>
              </a:ext>
            </a:extLst>
          </p:cNvPr>
          <p:cNvPicPr>
            <a:picLocks noChangeAspect="1"/>
          </p:cNvPicPr>
          <p:nvPr/>
        </p:nvPicPr>
        <p:blipFill>
          <a:blip r:embed="rId5"/>
          <a:stretch>
            <a:fillRect/>
          </a:stretch>
        </p:blipFill>
        <p:spPr>
          <a:xfrm>
            <a:off x="5435910" y="1116711"/>
            <a:ext cx="6098041" cy="4573530"/>
          </a:xfrm>
          <a:prstGeom prst="rect">
            <a:avLst/>
          </a:prstGeom>
        </p:spPr>
      </p:pic>
    </p:spTree>
    <p:extLst>
      <p:ext uri="{BB962C8B-B14F-4D97-AF65-F5344CB8AC3E}">
        <p14:creationId xmlns:p14="http://schemas.microsoft.com/office/powerpoint/2010/main" val="2035356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28" name="Picture 27">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9" name="Rectangle 28">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30" name="Picture 29">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1" name="Picture 30">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3" name="Straight Connector 32">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Заголовок 1">
            <a:extLst>
              <a:ext uri="{FF2B5EF4-FFF2-40B4-BE49-F238E27FC236}">
                <a16:creationId xmlns:a16="http://schemas.microsoft.com/office/drawing/2014/main" id="{AE98DE21-E884-4FBF-AECA-D0F91ED664E5}"/>
              </a:ext>
            </a:extLst>
          </p:cNvPr>
          <p:cNvSpPr>
            <a:spLocks noGrp="1"/>
          </p:cNvSpPr>
          <p:nvPr>
            <p:ph type="title"/>
          </p:nvPr>
        </p:nvSpPr>
        <p:spPr>
          <a:xfrm>
            <a:off x="826852" y="658330"/>
            <a:ext cx="3073940" cy="5536833"/>
          </a:xfrm>
        </p:spPr>
        <p:txBody>
          <a:bodyPr vert="horz" lIns="91440" tIns="45720" rIns="91440" bIns="45720" rtlCol="0" anchor="b">
            <a:noAutofit/>
          </a:bodyPr>
          <a:lstStyle/>
          <a:p>
            <a:pPr>
              <a:lnSpc>
                <a:spcPct val="90000"/>
              </a:lnSpc>
            </a:pPr>
            <a:r>
              <a:rPr lang="en-US" sz="1800" dirty="0" err="1">
                <a:solidFill>
                  <a:srgbClr val="262626"/>
                </a:solidFill>
                <a:latin typeface="Times New Roman"/>
                <a:cs typeface="Times New Roman"/>
              </a:rPr>
              <a:t>Памятник</a:t>
            </a:r>
            <a:r>
              <a:rPr lang="en-US" sz="1800" dirty="0">
                <a:solidFill>
                  <a:srgbClr val="262626"/>
                </a:solidFill>
                <a:latin typeface="Times New Roman"/>
                <a:cs typeface="Times New Roman"/>
              </a:rPr>
              <a:t> </a:t>
            </a:r>
            <a:r>
              <a:rPr lang="en-US" sz="1800" b="1" dirty="0" err="1">
                <a:solidFill>
                  <a:srgbClr val="262626"/>
                </a:solidFill>
                <a:latin typeface="Times New Roman"/>
                <a:cs typeface="Times New Roman"/>
              </a:rPr>
              <a:t>Расулу</a:t>
            </a:r>
            <a:r>
              <a:rPr lang="en-US" sz="1800" dirty="0">
                <a:solidFill>
                  <a:srgbClr val="262626"/>
                </a:solidFill>
                <a:latin typeface="Times New Roman"/>
                <a:cs typeface="Times New Roman"/>
              </a:rPr>
              <a:t> </a:t>
            </a:r>
            <a:r>
              <a:rPr lang="en-US" sz="1800" b="1" dirty="0" err="1">
                <a:solidFill>
                  <a:srgbClr val="262626"/>
                </a:solidFill>
                <a:latin typeface="Times New Roman"/>
                <a:cs typeface="Times New Roman"/>
              </a:rPr>
              <a:t>Гамзатову</a:t>
            </a:r>
            <a:r>
              <a:rPr lang="en-US" sz="1800" dirty="0">
                <a:solidFill>
                  <a:srgbClr val="262626"/>
                </a:solidFill>
                <a:latin typeface="Times New Roman"/>
                <a:cs typeface="Times New Roman"/>
              </a:rPr>
              <a:t> - </a:t>
            </a:r>
            <a:r>
              <a:rPr lang="en-US" sz="1800" dirty="0" err="1">
                <a:solidFill>
                  <a:srgbClr val="262626"/>
                </a:solidFill>
                <a:latin typeface="Times New Roman"/>
                <a:cs typeface="Times New Roman"/>
              </a:rPr>
              <a:t>достопримечательности</a:t>
            </a:r>
            <a:r>
              <a:rPr lang="en-US" sz="1800" dirty="0">
                <a:solidFill>
                  <a:srgbClr val="262626"/>
                </a:solidFill>
                <a:latin typeface="Times New Roman"/>
                <a:cs typeface="Times New Roman"/>
              </a:rPr>
              <a:t> </a:t>
            </a:r>
            <a:r>
              <a:rPr lang="en-US" sz="1800" b="1" dirty="0" err="1">
                <a:solidFill>
                  <a:srgbClr val="262626"/>
                </a:solidFill>
                <a:latin typeface="Times New Roman"/>
                <a:cs typeface="Times New Roman"/>
              </a:rPr>
              <a:t>Махачкалы</a:t>
            </a:r>
            <a:r>
              <a:rPr lang="en-US" sz="1800" dirty="0">
                <a:solidFill>
                  <a:srgbClr val="262626"/>
                </a:solidFill>
                <a:latin typeface="Times New Roman"/>
                <a:cs typeface="Times New Roman"/>
              </a:rPr>
              <a:t> </a:t>
            </a:r>
            <a:r>
              <a:rPr lang="en-US" sz="1800" b="1" dirty="0" err="1">
                <a:solidFill>
                  <a:srgbClr val="262626"/>
                </a:solidFill>
                <a:latin typeface="Times New Roman"/>
                <a:cs typeface="Times New Roman"/>
              </a:rPr>
              <a:t>Памятник</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народному</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поэту</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Дагестана</a:t>
            </a:r>
            <a:r>
              <a:rPr lang="en-US" sz="1800" dirty="0">
                <a:solidFill>
                  <a:srgbClr val="262626"/>
                </a:solidFill>
                <a:latin typeface="Times New Roman"/>
                <a:cs typeface="Times New Roman"/>
              </a:rPr>
              <a:t> </a:t>
            </a:r>
            <a:r>
              <a:rPr lang="en-US" sz="1800" b="1" dirty="0" err="1">
                <a:solidFill>
                  <a:srgbClr val="262626"/>
                </a:solidFill>
                <a:latin typeface="Times New Roman"/>
                <a:cs typeface="Times New Roman"/>
              </a:rPr>
              <a:t>Расулу</a:t>
            </a:r>
            <a:r>
              <a:rPr lang="en-US" sz="1800" dirty="0">
                <a:solidFill>
                  <a:srgbClr val="262626"/>
                </a:solidFill>
                <a:latin typeface="Times New Roman"/>
                <a:cs typeface="Times New Roman"/>
              </a:rPr>
              <a:t> </a:t>
            </a:r>
            <a:r>
              <a:rPr lang="en-US" sz="1800" b="1" dirty="0" err="1">
                <a:solidFill>
                  <a:srgbClr val="262626"/>
                </a:solidFill>
                <a:latin typeface="Times New Roman"/>
                <a:cs typeface="Times New Roman"/>
              </a:rPr>
              <a:t>Гамзатову</a:t>
            </a:r>
            <a:r>
              <a:rPr lang="en-US" sz="1800" dirty="0">
                <a:solidFill>
                  <a:srgbClr val="262626"/>
                </a:solidFill>
                <a:latin typeface="Times New Roman"/>
                <a:cs typeface="Times New Roman"/>
              </a:rPr>
              <a:t> в </a:t>
            </a:r>
            <a:r>
              <a:rPr lang="en-US" sz="1800" b="1" dirty="0" err="1">
                <a:solidFill>
                  <a:srgbClr val="262626"/>
                </a:solidFill>
                <a:latin typeface="Times New Roman"/>
                <a:cs typeface="Times New Roman"/>
              </a:rPr>
              <a:t>Махачкале</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установлен</a:t>
            </a:r>
            <a:r>
              <a:rPr lang="en-US" sz="1800" dirty="0">
                <a:solidFill>
                  <a:srgbClr val="262626"/>
                </a:solidFill>
                <a:latin typeface="Times New Roman"/>
                <a:cs typeface="Times New Roman"/>
              </a:rPr>
              <a:t> у </a:t>
            </a:r>
            <a:r>
              <a:rPr lang="en-US" sz="1800" dirty="0" err="1">
                <a:solidFill>
                  <a:srgbClr val="262626"/>
                </a:solidFill>
                <a:latin typeface="Times New Roman"/>
                <a:cs typeface="Times New Roman"/>
              </a:rPr>
              <a:t>здания</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Русского</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драматического</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театра</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имени</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Горького</a:t>
            </a:r>
            <a:r>
              <a:rPr lang="en-US" sz="1800" dirty="0">
                <a:solidFill>
                  <a:srgbClr val="262626"/>
                </a:solidFill>
                <a:latin typeface="Times New Roman"/>
                <a:cs typeface="Times New Roman"/>
              </a:rPr>
              <a:t> и </a:t>
            </a:r>
            <a:r>
              <a:rPr lang="en-US" sz="1800" dirty="0" err="1">
                <a:solidFill>
                  <a:srgbClr val="262626"/>
                </a:solidFill>
                <a:latin typeface="Times New Roman"/>
                <a:cs typeface="Times New Roman"/>
              </a:rPr>
              <a:t>является</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одной</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из</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главных</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достопримечательностей</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города</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Автор</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монумента</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Герою</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Социалистического</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труда</a:t>
            </a:r>
            <a:r>
              <a:rPr lang="en-US" sz="1800" dirty="0">
                <a:solidFill>
                  <a:srgbClr val="262626"/>
                </a:solidFill>
                <a:latin typeface="Times New Roman"/>
                <a:cs typeface="Times New Roman"/>
              </a:rPr>
              <a:t> и </a:t>
            </a:r>
            <a:r>
              <a:rPr lang="en-US" sz="1800" dirty="0" err="1">
                <a:solidFill>
                  <a:srgbClr val="262626"/>
                </a:solidFill>
                <a:latin typeface="Times New Roman"/>
                <a:cs typeface="Times New Roman"/>
              </a:rPr>
              <a:t>лауреату</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Ленинской</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международных</a:t>
            </a:r>
            <a:r>
              <a:rPr lang="en-US" sz="1800" dirty="0">
                <a:solidFill>
                  <a:srgbClr val="262626"/>
                </a:solidFill>
                <a:latin typeface="Times New Roman"/>
                <a:cs typeface="Times New Roman"/>
              </a:rPr>
              <a:t> и </a:t>
            </a:r>
            <a:r>
              <a:rPr lang="en-US" sz="1800" dirty="0" err="1">
                <a:solidFill>
                  <a:srgbClr val="262626"/>
                </a:solidFill>
                <a:latin typeface="Times New Roman"/>
                <a:cs typeface="Times New Roman"/>
              </a:rPr>
              <a:t>государственных</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премий</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стал</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скульптор</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Магомед-Али</a:t>
            </a:r>
            <a:r>
              <a:rPr lang="en-US" sz="1800" dirty="0">
                <a:solidFill>
                  <a:srgbClr val="262626"/>
                </a:solidFill>
                <a:latin typeface="Times New Roman"/>
                <a:cs typeface="Times New Roman"/>
              </a:rPr>
              <a:t> </a:t>
            </a:r>
            <a:r>
              <a:rPr lang="en-US" sz="1800" dirty="0" err="1">
                <a:solidFill>
                  <a:srgbClr val="262626"/>
                </a:solidFill>
                <a:latin typeface="Times New Roman"/>
                <a:cs typeface="Times New Roman"/>
              </a:rPr>
              <a:t>Алиев</a:t>
            </a:r>
            <a:r>
              <a:rPr lang="en-US" sz="1800" dirty="0">
                <a:solidFill>
                  <a:srgbClr val="262626"/>
                </a:solidFill>
                <a:latin typeface="Times New Roman"/>
                <a:cs typeface="Times New Roman"/>
              </a:rPr>
              <a:t>.</a:t>
            </a:r>
          </a:p>
          <a:p>
            <a:pPr>
              <a:lnSpc>
                <a:spcPct val="90000"/>
              </a:lnSpc>
            </a:pPr>
            <a:endParaRPr lang="en-US" sz="1800" dirty="0">
              <a:solidFill>
                <a:srgbClr val="262626"/>
              </a:solidFill>
              <a:latin typeface="Times New Roman"/>
              <a:cs typeface="Times New Roman"/>
            </a:endParaRPr>
          </a:p>
        </p:txBody>
      </p:sp>
      <p:sp useBgFill="1">
        <p:nvSpPr>
          <p:cNvPr id="41" name="Rectangle 40">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Рисунок 3" descr="Изображение выглядит как текст, здание, внешний, человек&#10;&#10;Автоматически созданное описание">
            <a:extLst>
              <a:ext uri="{FF2B5EF4-FFF2-40B4-BE49-F238E27FC236}">
                <a16:creationId xmlns:a16="http://schemas.microsoft.com/office/drawing/2014/main" id="{B4E4D7A2-0684-4457-AE19-43D1F6C00F3E}"/>
              </a:ext>
            </a:extLst>
          </p:cNvPr>
          <p:cNvPicPr>
            <a:picLocks noChangeAspect="1"/>
          </p:cNvPicPr>
          <p:nvPr/>
        </p:nvPicPr>
        <p:blipFill>
          <a:blip r:embed="rId5"/>
          <a:stretch>
            <a:fillRect/>
          </a:stretch>
        </p:blipFill>
        <p:spPr>
          <a:xfrm>
            <a:off x="5435910" y="1116711"/>
            <a:ext cx="6098041" cy="4573530"/>
          </a:xfrm>
          <a:prstGeom prst="rect">
            <a:avLst/>
          </a:prstGeom>
        </p:spPr>
      </p:pic>
    </p:spTree>
    <p:extLst>
      <p:ext uri="{BB962C8B-B14F-4D97-AF65-F5344CB8AC3E}">
        <p14:creationId xmlns:p14="http://schemas.microsoft.com/office/powerpoint/2010/main" val="880009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6" name="Straight Connector 13">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Rectangle 15">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13" name="Group 17">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19" name="Picture 18">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9">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21">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Заголовок 1">
            <a:extLst>
              <a:ext uri="{FF2B5EF4-FFF2-40B4-BE49-F238E27FC236}">
                <a16:creationId xmlns:a16="http://schemas.microsoft.com/office/drawing/2014/main" id="{9793A897-0C05-4B97-9C2F-AAC2149895CF}"/>
              </a:ext>
            </a:extLst>
          </p:cNvPr>
          <p:cNvSpPr>
            <a:spLocks noGrp="1"/>
          </p:cNvSpPr>
          <p:nvPr>
            <p:ph type="title"/>
          </p:nvPr>
        </p:nvSpPr>
        <p:spPr>
          <a:xfrm>
            <a:off x="997528" y="647596"/>
            <a:ext cx="4094017" cy="5574513"/>
          </a:xfrm>
        </p:spPr>
        <p:txBody>
          <a:bodyPr vert="horz" lIns="91440" tIns="45720" rIns="91440" bIns="45720" rtlCol="0" anchor="b">
            <a:normAutofit/>
          </a:bodyPr>
          <a:lstStyle/>
          <a:p>
            <a:br>
              <a:rPr lang="en-US" sz="1800" b="1" dirty="0">
                <a:solidFill>
                  <a:schemeClr val="accent4">
                    <a:lumMod val="50000"/>
                  </a:schemeClr>
                </a:solidFill>
                <a:latin typeface="Times New Roman"/>
                <a:ea typeface="+mj-lt"/>
                <a:cs typeface="+mj-lt"/>
              </a:rPr>
            </a:br>
            <a:br>
              <a:rPr lang="en-US" sz="1800" b="1" dirty="0">
                <a:latin typeface="Times New Roman"/>
                <a:ea typeface="+mj-lt"/>
                <a:cs typeface="+mj-lt"/>
              </a:rPr>
            </a:br>
            <a:br>
              <a:rPr lang="en-US" sz="1800" b="1" dirty="0">
                <a:latin typeface="Times New Roman"/>
                <a:ea typeface="+mj-lt"/>
                <a:cs typeface="+mj-lt"/>
              </a:rPr>
            </a:br>
            <a:r>
              <a:rPr lang="en-US" sz="1800" b="1" dirty="0" err="1">
                <a:solidFill>
                  <a:schemeClr val="accent4">
                    <a:lumMod val="50000"/>
                  </a:schemeClr>
                </a:solidFill>
                <a:latin typeface="Times New Roman"/>
                <a:ea typeface="+mj-lt"/>
                <a:cs typeface="+mj-lt"/>
              </a:rPr>
              <a:t>Мне</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ль</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тебе</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Дагестан</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мой</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былинный</a:t>
            </a:r>
            <a:r>
              <a:rPr lang="en-US" sz="1800" b="1" dirty="0">
                <a:solidFill>
                  <a:schemeClr val="accent4">
                    <a:lumMod val="50000"/>
                  </a:schemeClr>
                </a:solidFill>
                <a:latin typeface="Times New Roman"/>
                <a:ea typeface="+mj-lt"/>
                <a:cs typeface="+mj-lt"/>
              </a:rPr>
              <a:t>,</a:t>
            </a:r>
            <a:br>
              <a:rPr lang="en-US" sz="1800" b="1" dirty="0">
                <a:latin typeface="Times New Roman"/>
                <a:ea typeface="+mj-lt"/>
                <a:cs typeface="+mj-lt"/>
              </a:rPr>
            </a:br>
            <a:r>
              <a:rPr lang="en-US" sz="1800" b="1" dirty="0" err="1">
                <a:solidFill>
                  <a:schemeClr val="accent4">
                    <a:lumMod val="50000"/>
                  </a:schemeClr>
                </a:solidFill>
                <a:latin typeface="Times New Roman"/>
                <a:ea typeface="+mj-lt"/>
                <a:cs typeface="+mj-lt"/>
              </a:rPr>
              <a:t>Не</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молиться</a:t>
            </a:r>
            <a:r>
              <a:rPr lang="en-US" sz="1800" b="1" dirty="0">
                <a:solidFill>
                  <a:schemeClr val="accent4">
                    <a:lumMod val="50000"/>
                  </a:schemeClr>
                </a:solidFill>
                <a:latin typeface="Times New Roman"/>
                <a:ea typeface="+mj-lt"/>
                <a:cs typeface="+mj-lt"/>
              </a:rPr>
              <a:t>,</a:t>
            </a:r>
            <a:br>
              <a:rPr lang="en-US" sz="1800" b="1" dirty="0">
                <a:latin typeface="Times New Roman"/>
                <a:ea typeface="+mj-lt"/>
                <a:cs typeface="+mj-lt"/>
              </a:rPr>
            </a:br>
            <a:r>
              <a:rPr lang="en-US" sz="1800" b="1" dirty="0" err="1">
                <a:solidFill>
                  <a:schemeClr val="accent4">
                    <a:lumMod val="50000"/>
                  </a:schemeClr>
                </a:solidFill>
                <a:latin typeface="Times New Roman"/>
                <a:ea typeface="+mj-lt"/>
                <a:cs typeface="+mj-lt"/>
              </a:rPr>
              <a:t>Тебя</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ль</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не</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любить</a:t>
            </a:r>
            <a:r>
              <a:rPr lang="en-US" sz="1800" b="1" dirty="0">
                <a:solidFill>
                  <a:schemeClr val="accent4">
                    <a:lumMod val="50000"/>
                  </a:schemeClr>
                </a:solidFill>
                <a:latin typeface="Times New Roman"/>
                <a:ea typeface="+mj-lt"/>
                <a:cs typeface="+mj-lt"/>
              </a:rPr>
              <a:t>,</a:t>
            </a:r>
            <a:br>
              <a:rPr lang="en-US" sz="1800" b="1" dirty="0">
                <a:latin typeface="Times New Roman"/>
                <a:ea typeface="+mj-lt"/>
                <a:cs typeface="+mj-lt"/>
              </a:rPr>
            </a:br>
            <a:r>
              <a:rPr lang="en-US" sz="1800" b="1" dirty="0" err="1">
                <a:solidFill>
                  <a:schemeClr val="accent4">
                    <a:lumMod val="50000"/>
                  </a:schemeClr>
                </a:solidFill>
                <a:latin typeface="Times New Roman"/>
                <a:ea typeface="+mj-lt"/>
                <a:cs typeface="+mj-lt"/>
              </a:rPr>
              <a:t>Мне</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ль</a:t>
            </a:r>
            <a:r>
              <a:rPr lang="en-US" sz="1800" b="1" dirty="0">
                <a:solidFill>
                  <a:schemeClr val="accent4">
                    <a:lumMod val="50000"/>
                  </a:schemeClr>
                </a:solidFill>
                <a:latin typeface="Times New Roman"/>
                <a:ea typeface="+mj-lt"/>
                <a:cs typeface="+mj-lt"/>
              </a:rPr>
              <a:t> в </a:t>
            </a:r>
            <a:r>
              <a:rPr lang="en-US" sz="1800" b="1" dirty="0" err="1">
                <a:solidFill>
                  <a:schemeClr val="accent4">
                    <a:lumMod val="50000"/>
                  </a:schemeClr>
                </a:solidFill>
                <a:latin typeface="Times New Roman"/>
                <a:ea typeface="+mj-lt"/>
                <a:cs typeface="+mj-lt"/>
              </a:rPr>
              <a:t>станице</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твоей</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журавлиной</a:t>
            </a:r>
            <a:br>
              <a:rPr lang="en-US" sz="1800" b="1" dirty="0">
                <a:latin typeface="Times New Roman"/>
                <a:ea typeface="+mj-lt"/>
                <a:cs typeface="+mj-lt"/>
              </a:rPr>
            </a:br>
            <a:r>
              <a:rPr lang="en-US" sz="1800" b="1" dirty="0" err="1">
                <a:solidFill>
                  <a:schemeClr val="accent4">
                    <a:lumMod val="50000"/>
                  </a:schemeClr>
                </a:solidFill>
                <a:latin typeface="Times New Roman"/>
                <a:ea typeface="+mj-lt"/>
                <a:cs typeface="+mj-lt"/>
              </a:rPr>
              <a:t>Отколовшейся</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птицею</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быть</a:t>
            </a:r>
            <a:r>
              <a:rPr lang="en-US" sz="1800" b="1" dirty="0">
                <a:solidFill>
                  <a:schemeClr val="accent4">
                    <a:lumMod val="50000"/>
                  </a:schemeClr>
                </a:solidFill>
                <a:latin typeface="Times New Roman"/>
                <a:ea typeface="+mj-lt"/>
                <a:cs typeface="+mj-lt"/>
              </a:rPr>
              <a:t>?</a:t>
            </a:r>
            <a:br>
              <a:rPr lang="en-US" sz="1800" b="1" dirty="0">
                <a:latin typeface="Times New Roman"/>
                <a:ea typeface="+mj-lt"/>
                <a:cs typeface="+mj-lt"/>
              </a:rPr>
            </a:br>
            <a:endParaRPr lang="ru-RU" sz="1800" b="1">
              <a:solidFill>
                <a:schemeClr val="accent4">
                  <a:lumMod val="50000"/>
                </a:schemeClr>
              </a:solidFill>
              <a:latin typeface="Times New Roman"/>
              <a:cs typeface="Times New Roman"/>
            </a:endParaRPr>
          </a:p>
          <a:p>
            <a:r>
              <a:rPr lang="en-US" sz="1800" b="1" dirty="0" err="1">
                <a:solidFill>
                  <a:schemeClr val="accent4">
                    <a:lumMod val="50000"/>
                  </a:schemeClr>
                </a:solidFill>
                <a:latin typeface="Times New Roman"/>
                <a:ea typeface="+mj-lt"/>
                <a:cs typeface="+mj-lt"/>
              </a:rPr>
              <a:t>Дагестан</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все</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что</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люди</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мне</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дали</a:t>
            </a:r>
            <a:r>
              <a:rPr lang="en-US" sz="1800" b="1" dirty="0">
                <a:solidFill>
                  <a:schemeClr val="accent4">
                    <a:lumMod val="50000"/>
                  </a:schemeClr>
                </a:solidFill>
                <a:latin typeface="Times New Roman"/>
                <a:ea typeface="+mj-lt"/>
                <a:cs typeface="+mj-lt"/>
              </a:rPr>
              <a:t>,</a:t>
            </a:r>
            <a:br>
              <a:rPr lang="en-US" sz="1800" b="1" dirty="0">
                <a:latin typeface="Times New Roman"/>
                <a:ea typeface="+mj-lt"/>
                <a:cs typeface="+mj-lt"/>
              </a:rPr>
            </a:br>
            <a:r>
              <a:rPr lang="en-US" sz="1800" b="1" dirty="0">
                <a:solidFill>
                  <a:schemeClr val="accent4">
                    <a:lumMod val="50000"/>
                  </a:schemeClr>
                </a:solidFill>
                <a:latin typeface="Times New Roman"/>
                <a:ea typeface="+mj-lt"/>
                <a:cs typeface="+mj-lt"/>
              </a:rPr>
              <a:t>Я </a:t>
            </a:r>
            <a:r>
              <a:rPr lang="en-US" sz="1800" b="1" dirty="0" err="1">
                <a:solidFill>
                  <a:schemeClr val="accent4">
                    <a:lumMod val="50000"/>
                  </a:schemeClr>
                </a:solidFill>
                <a:latin typeface="Times New Roman"/>
                <a:ea typeface="+mj-lt"/>
                <a:cs typeface="+mj-lt"/>
              </a:rPr>
              <a:t>по</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чести</a:t>
            </a:r>
            <a:r>
              <a:rPr lang="en-US" sz="1800" b="1" dirty="0">
                <a:solidFill>
                  <a:schemeClr val="accent4">
                    <a:lumMod val="50000"/>
                  </a:schemeClr>
                </a:solidFill>
                <a:latin typeface="Times New Roman"/>
                <a:ea typeface="+mj-lt"/>
                <a:cs typeface="+mj-lt"/>
              </a:rPr>
              <a:t> с </a:t>
            </a:r>
            <a:r>
              <a:rPr lang="en-US" sz="1800" b="1" dirty="0" err="1">
                <a:solidFill>
                  <a:schemeClr val="accent4">
                    <a:lumMod val="50000"/>
                  </a:schemeClr>
                </a:solidFill>
                <a:latin typeface="Times New Roman"/>
                <a:ea typeface="+mj-lt"/>
                <a:cs typeface="+mj-lt"/>
              </a:rPr>
              <a:t>тобой</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разделю</a:t>
            </a:r>
            <a:r>
              <a:rPr lang="en-US" sz="1800" b="1" dirty="0">
                <a:solidFill>
                  <a:schemeClr val="accent4">
                    <a:lumMod val="50000"/>
                  </a:schemeClr>
                </a:solidFill>
                <a:latin typeface="Times New Roman"/>
                <a:ea typeface="+mj-lt"/>
                <a:cs typeface="+mj-lt"/>
              </a:rPr>
              <a:t>,</a:t>
            </a:r>
            <a:br>
              <a:rPr lang="en-US" sz="1800" b="1" dirty="0">
                <a:latin typeface="Times New Roman"/>
                <a:ea typeface="+mj-lt"/>
                <a:cs typeface="+mj-lt"/>
              </a:rPr>
            </a:br>
            <a:r>
              <a:rPr lang="en-US" sz="1800" b="1" dirty="0">
                <a:solidFill>
                  <a:schemeClr val="accent4">
                    <a:lumMod val="50000"/>
                  </a:schemeClr>
                </a:solidFill>
                <a:latin typeface="Times New Roman"/>
                <a:ea typeface="+mj-lt"/>
                <a:cs typeface="+mj-lt"/>
              </a:rPr>
              <a:t>Я </a:t>
            </a:r>
            <a:r>
              <a:rPr lang="en-US" sz="1800" b="1" dirty="0" err="1">
                <a:solidFill>
                  <a:schemeClr val="accent4">
                    <a:lumMod val="50000"/>
                  </a:schemeClr>
                </a:solidFill>
                <a:latin typeface="Times New Roman"/>
                <a:ea typeface="+mj-lt"/>
                <a:cs typeface="+mj-lt"/>
              </a:rPr>
              <a:t>свои</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ордена</a:t>
            </a:r>
            <a:r>
              <a:rPr lang="en-US" sz="1800" b="1" dirty="0">
                <a:solidFill>
                  <a:schemeClr val="accent4">
                    <a:lumMod val="50000"/>
                  </a:schemeClr>
                </a:solidFill>
                <a:latin typeface="Times New Roman"/>
                <a:ea typeface="+mj-lt"/>
                <a:cs typeface="+mj-lt"/>
              </a:rPr>
              <a:t> и </a:t>
            </a:r>
            <a:r>
              <a:rPr lang="en-US" sz="1800" b="1" dirty="0" err="1">
                <a:solidFill>
                  <a:schemeClr val="accent4">
                    <a:lumMod val="50000"/>
                  </a:schemeClr>
                </a:solidFill>
                <a:latin typeface="Times New Roman"/>
                <a:ea typeface="+mj-lt"/>
                <a:cs typeface="+mj-lt"/>
              </a:rPr>
              <a:t>медали</a:t>
            </a:r>
            <a:br>
              <a:rPr lang="en-US" sz="1800" b="1" dirty="0">
                <a:latin typeface="Times New Roman"/>
                <a:ea typeface="+mj-lt"/>
                <a:cs typeface="+mj-lt"/>
              </a:rPr>
            </a:br>
            <a:r>
              <a:rPr lang="en-US" sz="1800" b="1" dirty="0" err="1">
                <a:solidFill>
                  <a:schemeClr val="accent4">
                    <a:lumMod val="50000"/>
                  </a:schemeClr>
                </a:solidFill>
                <a:latin typeface="Times New Roman"/>
                <a:ea typeface="+mj-lt"/>
                <a:cs typeface="+mj-lt"/>
              </a:rPr>
              <a:t>На</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вершины</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твои</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приколю</a:t>
            </a:r>
            <a:r>
              <a:rPr lang="en-US" sz="1800" b="1" dirty="0">
                <a:solidFill>
                  <a:schemeClr val="accent4">
                    <a:lumMod val="50000"/>
                  </a:schemeClr>
                </a:solidFill>
                <a:latin typeface="Times New Roman"/>
                <a:ea typeface="+mj-lt"/>
                <a:cs typeface="+mj-lt"/>
              </a:rPr>
              <a:t>.</a:t>
            </a:r>
            <a:br>
              <a:rPr lang="en-US" sz="1800" b="1" dirty="0">
                <a:latin typeface="Times New Roman"/>
                <a:ea typeface="+mj-lt"/>
                <a:cs typeface="+mj-lt"/>
              </a:rPr>
            </a:br>
            <a:endParaRPr lang="en-US" sz="1800" b="1">
              <a:solidFill>
                <a:schemeClr val="accent4">
                  <a:lumMod val="50000"/>
                </a:schemeClr>
              </a:solidFill>
              <a:latin typeface="Times New Roman"/>
              <a:cs typeface="Times New Roman"/>
            </a:endParaRPr>
          </a:p>
          <a:p>
            <a:r>
              <a:rPr lang="en-US" sz="1800" b="1" err="1">
                <a:solidFill>
                  <a:schemeClr val="accent4">
                    <a:lumMod val="50000"/>
                  </a:schemeClr>
                </a:solidFill>
                <a:latin typeface="Times New Roman"/>
                <a:ea typeface="+mj-lt"/>
                <a:cs typeface="+mj-lt"/>
              </a:rPr>
              <a:t>Посвящу</a:t>
            </a:r>
            <a:r>
              <a:rPr lang="en-US" sz="1800" b="1" dirty="0">
                <a:solidFill>
                  <a:schemeClr val="accent4">
                    <a:lumMod val="50000"/>
                  </a:schemeClr>
                </a:solidFill>
                <a:latin typeface="Times New Roman"/>
                <a:ea typeface="+mj-lt"/>
                <a:cs typeface="+mj-lt"/>
              </a:rPr>
              <a:t> </a:t>
            </a:r>
            <a:r>
              <a:rPr lang="en-US" sz="1800" b="1" err="1">
                <a:solidFill>
                  <a:schemeClr val="accent4">
                    <a:lumMod val="50000"/>
                  </a:schemeClr>
                </a:solidFill>
                <a:latin typeface="Times New Roman"/>
                <a:ea typeface="+mj-lt"/>
                <a:cs typeface="+mj-lt"/>
              </a:rPr>
              <a:t>тебе</a:t>
            </a:r>
            <a:r>
              <a:rPr lang="en-US" sz="1800" b="1" dirty="0">
                <a:solidFill>
                  <a:schemeClr val="accent4">
                    <a:lumMod val="50000"/>
                  </a:schemeClr>
                </a:solidFill>
                <a:latin typeface="Times New Roman"/>
                <a:ea typeface="+mj-lt"/>
                <a:cs typeface="+mj-lt"/>
              </a:rPr>
              <a:t> </a:t>
            </a:r>
            <a:r>
              <a:rPr lang="en-US" sz="1800" b="1" err="1">
                <a:solidFill>
                  <a:schemeClr val="accent4">
                    <a:lumMod val="50000"/>
                  </a:schemeClr>
                </a:solidFill>
                <a:latin typeface="Times New Roman"/>
                <a:ea typeface="+mj-lt"/>
                <a:cs typeface="+mj-lt"/>
              </a:rPr>
              <a:t>звонкие</a:t>
            </a:r>
            <a:r>
              <a:rPr lang="en-US" sz="1800" b="1" dirty="0">
                <a:solidFill>
                  <a:schemeClr val="accent4">
                    <a:lumMod val="50000"/>
                  </a:schemeClr>
                </a:solidFill>
                <a:latin typeface="Times New Roman"/>
                <a:ea typeface="+mj-lt"/>
                <a:cs typeface="+mj-lt"/>
              </a:rPr>
              <a:t> </a:t>
            </a:r>
            <a:r>
              <a:rPr lang="en-US" sz="1800" b="1" err="1">
                <a:solidFill>
                  <a:schemeClr val="accent4">
                    <a:lumMod val="50000"/>
                  </a:schemeClr>
                </a:solidFill>
                <a:latin typeface="Times New Roman"/>
                <a:ea typeface="+mj-lt"/>
                <a:cs typeface="+mj-lt"/>
              </a:rPr>
              <a:t>гимны</a:t>
            </a:r>
            <a:br>
              <a:rPr lang="en-US" sz="1800" b="1" dirty="0">
                <a:latin typeface="Times New Roman"/>
                <a:ea typeface="+mj-lt"/>
                <a:cs typeface="+mj-lt"/>
              </a:rPr>
            </a:br>
            <a:r>
              <a:rPr lang="en-US" sz="1800" b="1" dirty="0">
                <a:solidFill>
                  <a:schemeClr val="accent4">
                    <a:lumMod val="50000"/>
                  </a:schemeClr>
                </a:solidFill>
                <a:latin typeface="Times New Roman"/>
                <a:ea typeface="+mj-lt"/>
                <a:cs typeface="+mj-lt"/>
              </a:rPr>
              <a:t>И </a:t>
            </a:r>
            <a:r>
              <a:rPr lang="en-US" sz="1800" b="1" dirty="0" err="1">
                <a:solidFill>
                  <a:schemeClr val="accent4">
                    <a:lumMod val="50000"/>
                  </a:schemeClr>
                </a:solidFill>
                <a:latin typeface="Times New Roman"/>
                <a:ea typeface="+mj-lt"/>
                <a:cs typeface="+mj-lt"/>
              </a:rPr>
              <a:t>слова</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превращенные</a:t>
            </a:r>
            <a:r>
              <a:rPr lang="en-US" sz="1800" b="1" dirty="0">
                <a:solidFill>
                  <a:schemeClr val="accent4">
                    <a:lumMod val="50000"/>
                  </a:schemeClr>
                </a:solidFill>
                <a:latin typeface="Times New Roman"/>
                <a:ea typeface="+mj-lt"/>
                <a:cs typeface="+mj-lt"/>
              </a:rPr>
              <a:t> в </a:t>
            </a:r>
            <a:r>
              <a:rPr lang="en-US" sz="1800" b="1" dirty="0" err="1">
                <a:solidFill>
                  <a:schemeClr val="accent4">
                    <a:lumMod val="50000"/>
                  </a:schemeClr>
                </a:solidFill>
                <a:latin typeface="Times New Roman"/>
                <a:ea typeface="+mj-lt"/>
                <a:cs typeface="+mj-lt"/>
              </a:rPr>
              <a:t>стих</a:t>
            </a:r>
            <a:r>
              <a:rPr lang="en-US" sz="1800" b="1" dirty="0">
                <a:solidFill>
                  <a:schemeClr val="accent4">
                    <a:lumMod val="50000"/>
                  </a:schemeClr>
                </a:solidFill>
                <a:latin typeface="Times New Roman"/>
                <a:ea typeface="+mj-lt"/>
                <a:cs typeface="+mj-lt"/>
              </a:rPr>
              <a:t>,</a:t>
            </a:r>
            <a:br>
              <a:rPr lang="en-US" sz="1800" b="1" dirty="0">
                <a:latin typeface="Times New Roman"/>
                <a:ea typeface="+mj-lt"/>
                <a:cs typeface="+mj-lt"/>
              </a:rPr>
            </a:br>
            <a:r>
              <a:rPr lang="en-US" sz="1800" b="1" dirty="0" err="1">
                <a:solidFill>
                  <a:schemeClr val="accent4">
                    <a:lumMod val="50000"/>
                  </a:schemeClr>
                </a:solidFill>
                <a:latin typeface="Times New Roman"/>
                <a:ea typeface="+mj-lt"/>
                <a:cs typeface="+mj-lt"/>
              </a:rPr>
              <a:t>Только</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бурку</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лесов</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подари</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мне</a:t>
            </a:r>
            <a:br>
              <a:rPr lang="en-US" sz="1800" b="1" dirty="0">
                <a:latin typeface="Times New Roman"/>
                <a:ea typeface="+mj-lt"/>
                <a:cs typeface="+mj-lt"/>
              </a:rPr>
            </a:br>
            <a:r>
              <a:rPr lang="en-US" sz="1800" b="1" dirty="0">
                <a:solidFill>
                  <a:schemeClr val="accent4">
                    <a:lumMod val="50000"/>
                  </a:schemeClr>
                </a:solidFill>
                <a:latin typeface="Times New Roman"/>
                <a:ea typeface="+mj-lt"/>
                <a:cs typeface="+mj-lt"/>
              </a:rPr>
              <a:t>И </a:t>
            </a:r>
            <a:r>
              <a:rPr lang="en-US" sz="1800" b="1" dirty="0" err="1">
                <a:solidFill>
                  <a:schemeClr val="accent4">
                    <a:lumMod val="50000"/>
                  </a:schemeClr>
                </a:solidFill>
                <a:latin typeface="Times New Roman"/>
                <a:ea typeface="+mj-lt"/>
                <a:cs typeface="+mj-lt"/>
              </a:rPr>
              <a:t>папаху</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вершин</a:t>
            </a:r>
            <a:r>
              <a:rPr lang="en-US" sz="1800" b="1" dirty="0">
                <a:solidFill>
                  <a:schemeClr val="accent4">
                    <a:lumMod val="50000"/>
                  </a:schemeClr>
                </a:solidFill>
                <a:latin typeface="Times New Roman"/>
                <a:ea typeface="+mj-lt"/>
                <a:cs typeface="+mj-lt"/>
              </a:rPr>
              <a:t> </a:t>
            </a:r>
            <a:r>
              <a:rPr lang="en-US" sz="1800" b="1" dirty="0" err="1">
                <a:solidFill>
                  <a:schemeClr val="accent4">
                    <a:lumMod val="50000"/>
                  </a:schemeClr>
                </a:solidFill>
                <a:latin typeface="Times New Roman"/>
                <a:ea typeface="+mj-lt"/>
                <a:cs typeface="+mj-lt"/>
              </a:rPr>
              <a:t>снеговых</a:t>
            </a:r>
            <a:r>
              <a:rPr lang="en-US" sz="1800" b="1" dirty="0">
                <a:solidFill>
                  <a:schemeClr val="accent4">
                    <a:lumMod val="50000"/>
                  </a:schemeClr>
                </a:solidFill>
                <a:latin typeface="Times New Roman"/>
                <a:ea typeface="+mj-lt"/>
                <a:cs typeface="+mj-lt"/>
              </a:rPr>
              <a:t>!</a:t>
            </a:r>
            <a:endParaRPr lang="en-US" sz="1800" b="1">
              <a:solidFill>
                <a:schemeClr val="accent4">
                  <a:lumMod val="50000"/>
                </a:schemeClr>
              </a:solidFill>
              <a:latin typeface="Times New Roman"/>
              <a:cs typeface="Times New Roman"/>
            </a:endParaRPr>
          </a:p>
          <a:p>
            <a:endParaRPr lang="en-US" sz="4800" b="1" dirty="0">
              <a:solidFill>
                <a:schemeClr val="accent4">
                  <a:lumMod val="50000"/>
                </a:schemeClr>
              </a:solidFill>
            </a:endParaRPr>
          </a:p>
        </p:txBody>
      </p:sp>
      <p:pic>
        <p:nvPicPr>
          <p:cNvPr id="3" name="Рисунок 3" descr="Изображение выглядит как человек, стол, сидит, мужчина&#10;&#10;Автоматически созданное описание">
            <a:extLst>
              <a:ext uri="{FF2B5EF4-FFF2-40B4-BE49-F238E27FC236}">
                <a16:creationId xmlns:a16="http://schemas.microsoft.com/office/drawing/2014/main" id="{188F89DB-F185-4004-A363-E93C57174C90}"/>
              </a:ext>
            </a:extLst>
          </p:cNvPr>
          <p:cNvPicPr>
            <a:picLocks noChangeAspect="1"/>
          </p:cNvPicPr>
          <p:nvPr/>
        </p:nvPicPr>
        <p:blipFill>
          <a:blip r:embed="rId7"/>
          <a:stretch>
            <a:fillRect/>
          </a:stretch>
        </p:blipFill>
        <p:spPr>
          <a:xfrm>
            <a:off x="5418668" y="1275396"/>
            <a:ext cx="5469466" cy="4307204"/>
          </a:xfrm>
          <a:prstGeom prst="rect">
            <a:avLst/>
          </a:prstGeom>
          <a:ln w="57150" cmpd="thickThin">
            <a:solidFill>
              <a:srgbClr val="7F7F7F"/>
            </a:solidFill>
            <a:miter lim="800000"/>
          </a:ln>
        </p:spPr>
      </p:pic>
    </p:spTree>
    <p:extLst>
      <p:ext uri="{BB962C8B-B14F-4D97-AF65-F5344CB8AC3E}">
        <p14:creationId xmlns:p14="http://schemas.microsoft.com/office/powerpoint/2010/main" val="193430549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Широкоэкранный</PresentationFormat>
  <Paragraphs>0</Paragraphs>
  <Slides>41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41</vt:i4>
      </vt:variant>
    </vt:vector>
  </HeadingPairs>
  <TitlesOfParts>
    <vt:vector size="42" baseType="lpstr">
      <vt:lpstr>Organic</vt:lpstr>
      <vt:lpstr>Махачкала!</vt:lpstr>
      <vt:lpstr>Аэрапорт УЙТАШ!</vt:lpstr>
      <vt:lpstr>Презентация PowerPoint</vt:lpstr>
      <vt:lpstr>    Памятник Ильмутдину Насрутдинову.  Установлен 21 сентября 2007 года на проспекте Петра I на дорожной развязке у автостанции «Махачкала».  Скульптор Г.Гимбатов. Герой социалистического труда И. Насрутдинов – народный академик, заслуженный работник сельского хозяйства СССР</vt:lpstr>
      <vt:lpstr>Памятник «Русской учительнице» в Махачкале - символическая скульптура, изображающая скромную женщину-учительницу. Установлен 26 августа 2006 года. Монумент расположен в парке у озера Ак-Гёль, в сквере на проспекте Петра Первого. Это первый памятник в мире, посвященный русской учительнице. Памятник представляет собой 10-метровую бронзовую скульптуру, изображающую молодую женщину на постаменте, которая в правой руке держит открытую книгу, а левая её рука лежит на глобусе. Памятник символизирует собой труд и самопожертвование представителей русского народа всех профессий и специальностей, которые целиком посвятили себя служению дагестанскому народу.</vt:lpstr>
      <vt:lpstr>Презентация PowerPoint</vt:lpstr>
      <vt:lpstr>Памятник Петру Первому в Махачкале, который до 1921 года назывался Порт-Петровском, - в память о пребывании в этих местах Петра Первого в 1722 году во время Персидского похода. Первый памятник был установлен в 2006 году в центральной части города. Теги. Васильев, Владимир Абдуалиевич Россия Дагестан.</vt:lpstr>
      <vt:lpstr>Памятник Расулу Гамзатову - достопримечательности Махачкалы Памятник народному поэту Дагестана Расулу Гамзатову в Махачкале установлен у здания Русского драматического театра имени Горького и является одной из главных достопримечательностей города. Автор монумента Герою Социалистического труда и лауреату Ленинской, международных и государственных премий стал скульптор Магомед-Али Алиев. </vt:lpstr>
      <vt:lpstr>   Мне ль тебе, Дагестан мой былинный, Не молиться, Тебя ль не любить, Мне ль в станице твоей журавлиной Отколовшейся птицею быть?  Дагестан, все, что люди мне дали, Я по чести с тобой разделю, Я свои ордена и медали На вершины твои приколю.  Посвящу тебе звонкие гимны И слова, превращенные в стих, Только бурку лесов подари мне И папаху вершин снеговых! </vt:lpstr>
      <vt:lpstr>Площадь Ленина!</vt:lpstr>
      <vt:lpstr>Родопский бульвар – одна из старейших парковых зон дагестанской столицы, протяженностью 2 км. Изначально свое название бульвар получил по удивительно красивым горам Родопы Балканского полуострова, в знак дружеских отношений народов Дагестана и Болгарии.</vt:lpstr>
      <vt:lpstr> Памятник Сулейману Стальскому. Сулейман Стальский (сын Гасанбега) — лезгинский поэт, один из представителей устной дагестанской поэзии. Литературная и читательская общественность Дагестана и всей страны любовно чтит память о великом ашуге, народном поэте Дагестана Сулеймане Стальском. Ежегодно в Махачкале, в день его рождения 18 мая, в сквере у его памятника проходит традиционный День дагестанской поэзии. ... Памятник представляет собой бюст Сулеймана Стальского, установлен в 1949 году в Махачкале на Родопском бульваре (сквер С. Стальского). Скульптор Х.Н. Аскар-Сарыджа, архитектор А.М. Алхазов</vt:lpstr>
      <vt:lpstr> Аварский музыкально-драматический театр был основан в 1935 г. в селении Хунзах Хунзахского района Дагестанской АССР, но своеобразным творческим фундаментом в создании профессионального театра можно считать кружок художественной самодеятельности, который в послереволюционные годы начал свою деятельность при Хунзахском военном гарнизоне. В 1968 году театр переехал в новое здание в столице республики г. Махачкала. На истоках творческого становления. Первыми основателями и режиссерами театра были А.М. Магаев, П. Шияновский, А. Артемьев. </vt:lpstr>
      <vt:lpstr>Республиканский Русский  драматический  театр им. М.Горького – первый профессиональный театр республики. Этот театр был открыт в октябре 1925 года по решению Наркомпроса Дагестана. ... По инициативе и непосредственном участие художественного руководителя театра С. Тулпарова в Махачкале с 2007 года проводится Международный фестиваль русских театров, республик Северного Кавказа и стран Черноморско-Каспийского региона.</vt:lpstr>
      <vt:lpstr>История театра. 29 октября 1930 году протокол № 36 Совет Народных Комиссаров ДАССР принял постановление о создании Кумыкской национальной театральной студии из числа одаренной молодежи. ... 1942 году по просьбе коллектива и руководства из города Буйнакск, театр переводится в прифронтовой город Махачкала. ... В октябре 2000 года Кумыкский театр принимал участие на фестивале театрального искусства Национальных театров Северного Кавказа «Сцена без границ», который проходил в г.Владикавказ</vt:lpstr>
      <vt:lpstr>Дагестанский государственный театр кукол — кукольный театр в городе Махачкала. Фактическое открытие Театра кукол состоялось перед самой Великой Отечественной войной — 30 апреля 1941 года. А в августе того же года вышел Указ Правительства ДАССР об открытии Театра кукол. </vt:lpstr>
      <vt:lpstr>Дом Дружбы!</vt:lpstr>
      <vt:lpstr>  Сквер Борцов Революции с 6-ю фигурами  лидеров подпольных организаций.   </vt:lpstr>
      <vt:lpstr>Парк несколько раз менял своё название. В 1946 году его называют парком Нефтяников (до сих пор одна из остановок общественного транспорта, расположенная на проспекте Карла Маркса, носит это название). В 1963 году парк получает современное название — имени Ленинского Комсомола.</vt:lpstr>
      <vt:lpstr>Презентация PowerPoint</vt:lpstr>
      <vt:lpstr>Проспекте Имама Шамиля открыта аллея ремесленников «Город мастеров». Аллея представляет собой прогулочную зону, плиточное покрытие которой выполнено в виде традиционного дагестанского ковра, установлены фонтаны в виде балхарских кувшинов и горские башни с журавлями. Кроме того, по всей протяженности новой аллеи установлены ремесленные павильоны, где в погожие дни мастера проводят мастер-классы и продают сувенирную продукцию — ковровые изделия, изделия из серебра и дерева, керамику и ножи.</vt:lpstr>
      <vt:lpstr>Презентация PowerPoint</vt:lpstr>
      <vt:lpstr>Национальная библиотека Республики Дагестан  была официально открыта в Порт-Петровске (ныне Махачкала) 9 мая 1900 года на средства интеллигенции как Петровская городская публичная библиотека.</vt:lpstr>
      <vt:lpstr>История махачкалинского маяка неотделима от истории города. Сооружение младше столицы всего лишь на несколько лет. В 1841году в Петровске было заложено крупное укрепление – порт, через который дешевым и удобным водным путем с Волги шло регулярное снабжение кавказских войск. В 1852 г. был построен Петровский маяк, и тогда уже существовало два рейда на расстоянии 2 км от берега: казенный – для судов с купеческими товарами и военный – для судов с военными грузами.</vt:lpstr>
      <vt:lpstr>Презентация PowerPoint</vt:lpstr>
      <vt:lpstr>Презентация PowerPoint</vt:lpstr>
      <vt:lpstr>Парк имени 50 летия Октября, также называемый собачьим парком.  В центре парка памятник, стелла. По бокам парка расположены корпуса ДГТУ.</vt:lpstr>
      <vt:lpstr>Парк "Дракон" редукторный посёлок.</vt:lpstr>
      <vt:lpstr>Из истории музея. История  создания Дагестанского музея изобразительных искусств ведет свое начало еще со второй половины XIX века, хотя датой официального открытия считается 1958 год, когда по приказу Министерства культуры РСФСР был создан музей на базе Картинной галереи Дагестанского республиканского краеведческого музея.</vt:lpstr>
      <vt:lpstr>Дом с атлантами был построен в 1876 году купцом Аваловым, а в 1904 году куплен и перестроен астраханским купцом II гильдии и рыбопромышленником Иваном Ванецовым, по указанию которого, кстати,  и были установлены атланты.  С 2013 г. здесь разместился Национальный музей Республики им. А. Тахо-Годи.    </vt:lpstr>
      <vt:lpstr>Большой мультимедийный комплекс "Россия-моя история", расположенный у главной мечети. 1 этаж посвящён Дагестану, 2-3-й династиям Годуновых-Романовых и годам ВОВ.   </vt:lpstr>
      <vt:lpstr> Городской сад, прилегающий к набережной, ж/д полотну и пляжу. </vt:lpstr>
      <vt:lpstr>Презентация PowerPoint</vt:lpstr>
      <vt:lpstr>Презентация PowerPoint</vt:lpstr>
      <vt:lpstr>Презентация PowerPoint</vt:lpstr>
      <vt:lpstr>Джума -Мечеть !</vt:lpstr>
      <vt:lpstr>Успенский кафедральный  собор — православный храм.</vt:lpstr>
      <vt:lpstr>Памятник  Махачу Дахадаеву в Махачкале был установлен в 1971 году на Привокзальной площади. Он представляет собой конную статую Магомеду-Али Дахадаеву - борцу за советскую власть, первого военкома Дагестанской Красной Армии, убитого в 1918 году войсками полковника Бичерахова, действующего в интересах Антанты.</vt:lpstr>
      <vt:lpstr>Мемориал погибшим сотрудникам полиции.  Находиться на сквере  площади им. Ленина.</vt:lpstr>
      <vt:lpstr>Памятник "Защитник  Отечества " Установлен 13 декабря 2006 года у въезда в город Махачкала с южной стороны (Степной поселок), при переходе трассы «Аэропорт-Махачкала»  в проспект Имама Шамиля. </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
  <cp:lastModifiedBy>Зарипат Гаджиева</cp:lastModifiedBy>
  <cp:revision>554</cp:revision>
  <dcterms:created xsi:type="dcterms:W3CDTF">2021-04-14T06:47:19Z</dcterms:created>
  <dcterms:modified xsi:type="dcterms:W3CDTF">2024-10-04T10:46:52Z</dcterms:modified>
</cp:coreProperties>
</file>