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0" r:id="rId1"/>
  </p:sldMasterIdLst>
  <p:sldIdLst>
    <p:sldId id="256" r:id="rId2"/>
    <p:sldId id="258" r:id="rId3"/>
    <p:sldId id="259" r:id="rId4"/>
    <p:sldId id="340" r:id="rId5"/>
    <p:sldId id="337" r:id="rId6"/>
    <p:sldId id="336" r:id="rId7"/>
    <p:sldId id="261" r:id="rId8"/>
    <p:sldId id="264" r:id="rId9"/>
    <p:sldId id="265" r:id="rId10"/>
    <p:sldId id="266" r:id="rId11"/>
    <p:sldId id="267" r:id="rId12"/>
    <p:sldId id="268" r:id="rId13"/>
    <p:sldId id="269" r:id="rId14"/>
    <p:sldId id="270" r:id="rId15"/>
    <p:sldId id="271" r:id="rId16"/>
    <p:sldId id="317" r:id="rId17"/>
    <p:sldId id="272" r:id="rId18"/>
    <p:sldId id="273" r:id="rId19"/>
    <p:sldId id="274" r:id="rId20"/>
    <p:sldId id="318" r:id="rId21"/>
    <p:sldId id="275" r:id="rId22"/>
    <p:sldId id="316" r:id="rId23"/>
    <p:sldId id="277" r:id="rId24"/>
    <p:sldId id="319" r:id="rId25"/>
    <p:sldId id="279" r:id="rId26"/>
    <p:sldId id="280" r:id="rId27"/>
    <p:sldId id="281" r:id="rId28"/>
    <p:sldId id="282" r:id="rId29"/>
    <p:sldId id="284" r:id="rId30"/>
    <p:sldId id="283" r:id="rId31"/>
    <p:sldId id="325" r:id="rId32"/>
    <p:sldId id="339" r:id="rId33"/>
    <p:sldId id="324" r:id="rId34"/>
    <p:sldId id="322" r:id="rId35"/>
    <p:sldId id="323" r:id="rId36"/>
    <p:sldId id="321" r:id="rId37"/>
    <p:sldId id="285" r:id="rId38"/>
    <p:sldId id="326" r:id="rId39"/>
    <p:sldId id="327" r:id="rId40"/>
    <p:sldId id="328" r:id="rId41"/>
    <p:sldId id="330" r:id="rId42"/>
    <p:sldId id="329" r:id="rId43"/>
    <p:sldId id="331" r:id="rId44"/>
    <p:sldId id="341" r:id="rId45"/>
    <p:sldId id="342" r:id="rId46"/>
    <p:sldId id="343" r:id="rId47"/>
    <p:sldId id="334" r:id="rId48"/>
    <p:sldId id="335" r:id="rId49"/>
    <p:sldId id="332" r:id="rId50"/>
    <p:sldId id="338" r:id="rId51"/>
    <p:sldId id="263" r:id="rId52"/>
    <p:sldId id="260" r:id="rId5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2C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69" d="100"/>
          <a:sy n="69" d="100"/>
        </p:scale>
        <p:origin x="75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____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u-RU" sz="2400" b="1" dirty="0">
                <a:latin typeface="Times New Roman" panose="02020603050405020304" pitchFamily="18" charset="0"/>
                <a:cs typeface="Times New Roman" panose="02020603050405020304" pitchFamily="18" charset="0"/>
              </a:rPr>
              <a:t>Акция</a:t>
            </a:r>
            <a:r>
              <a:rPr lang="ru-RU" sz="2400" b="1" baseline="0" dirty="0">
                <a:latin typeface="Times New Roman" panose="02020603050405020304" pitchFamily="18" charset="0"/>
                <a:cs typeface="Times New Roman" panose="02020603050405020304" pitchFamily="18" charset="0"/>
              </a:rPr>
              <a:t> в интернет-магазине</a:t>
            </a:r>
            <a:endParaRPr lang="ru-RU" sz="2400" b="1" dirty="0">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Всего вып(чел)</c:v>
                </c:pt>
              </c:strCache>
            </c:strRef>
          </c:tx>
          <c:spPr>
            <a:solidFill>
              <a:schemeClr val="accent1"/>
            </a:solidFill>
            <a:ln>
              <a:noFill/>
            </a:ln>
            <a:effectLst/>
          </c:spPr>
          <c:invertIfNegative val="0"/>
          <c:cat>
            <c:strRef>
              <c:f>Лист1!$A$2:$A$3</c:f>
              <c:strCache>
                <c:ptCount val="2"/>
                <c:pt idx="0">
                  <c:v>Задание 1</c:v>
                </c:pt>
                <c:pt idx="1">
                  <c:v>Задание 2</c:v>
                </c:pt>
              </c:strCache>
            </c:strRef>
          </c:cat>
          <c:val>
            <c:numRef>
              <c:f>Лист1!$B$2:$B$3</c:f>
              <c:numCache>
                <c:formatCode>General</c:formatCode>
                <c:ptCount val="2"/>
                <c:pt idx="0">
                  <c:v>22</c:v>
                </c:pt>
                <c:pt idx="1">
                  <c:v>22</c:v>
                </c:pt>
              </c:numCache>
            </c:numRef>
          </c:val>
          <c:extLst>
            <c:ext xmlns:c16="http://schemas.microsoft.com/office/drawing/2014/chart" uri="{C3380CC4-5D6E-409C-BE32-E72D297353CC}">
              <c16:uniqueId val="{00000000-7794-4B54-AD16-0FFEBEED9995}"/>
            </c:ext>
          </c:extLst>
        </c:ser>
        <c:ser>
          <c:idx val="1"/>
          <c:order val="1"/>
          <c:tx>
            <c:strRef>
              <c:f>Лист1!$C$1</c:f>
              <c:strCache>
                <c:ptCount val="1"/>
                <c:pt idx="0">
                  <c:v>Верно выполнили (чел)</c:v>
                </c:pt>
              </c:strCache>
            </c:strRef>
          </c:tx>
          <c:spPr>
            <a:solidFill>
              <a:schemeClr val="accent2"/>
            </a:solidFill>
            <a:ln>
              <a:noFill/>
            </a:ln>
            <a:effectLst/>
          </c:spPr>
          <c:invertIfNegative val="0"/>
          <c:cat>
            <c:strRef>
              <c:f>Лист1!$A$2:$A$3</c:f>
              <c:strCache>
                <c:ptCount val="2"/>
                <c:pt idx="0">
                  <c:v>Задание 1</c:v>
                </c:pt>
                <c:pt idx="1">
                  <c:v>Задание 2</c:v>
                </c:pt>
              </c:strCache>
            </c:strRef>
          </c:cat>
          <c:val>
            <c:numRef>
              <c:f>Лист1!$C$2:$C$3</c:f>
              <c:numCache>
                <c:formatCode>General</c:formatCode>
                <c:ptCount val="2"/>
                <c:pt idx="0">
                  <c:v>17</c:v>
                </c:pt>
                <c:pt idx="1">
                  <c:v>5</c:v>
                </c:pt>
              </c:numCache>
            </c:numRef>
          </c:val>
          <c:extLst>
            <c:ext xmlns:c16="http://schemas.microsoft.com/office/drawing/2014/chart" uri="{C3380CC4-5D6E-409C-BE32-E72D297353CC}">
              <c16:uniqueId val="{00000001-7794-4B54-AD16-0FFEBEED9995}"/>
            </c:ext>
          </c:extLst>
        </c:ser>
        <c:dLbls>
          <c:showLegendKey val="0"/>
          <c:showVal val="0"/>
          <c:showCatName val="0"/>
          <c:showSerName val="0"/>
          <c:showPercent val="0"/>
          <c:showBubbleSize val="0"/>
        </c:dLbls>
        <c:gapWidth val="219"/>
        <c:overlap val="-27"/>
        <c:axId val="460191760"/>
        <c:axId val="460190448"/>
      </c:barChart>
      <c:catAx>
        <c:axId val="460191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460190448"/>
        <c:crosses val="autoZero"/>
        <c:auto val="1"/>
        <c:lblAlgn val="ctr"/>
        <c:lblOffset val="100"/>
        <c:noMultiLvlLbl val="0"/>
      </c:catAx>
      <c:valAx>
        <c:axId val="460190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460191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983232" y="5037663"/>
            <a:ext cx="897467" cy="279400"/>
          </a:xfrm>
        </p:spPr>
        <p:txBody>
          <a:bodyPr/>
          <a:lstStyle/>
          <a:p>
            <a:fld id="{0F2BD7C9-361C-4849-B92D-EF5F6BDAFF63}" type="datetimeFigureOut">
              <a:rPr lang="ru-RU" smtClean="0"/>
              <a:t>03.11.2022</a:t>
            </a:fld>
            <a:endParaRPr lang="ru-RU"/>
          </a:p>
        </p:txBody>
      </p:sp>
      <p:sp>
        <p:nvSpPr>
          <p:cNvPr id="5" name="Footer Placeholder 4"/>
          <p:cNvSpPr>
            <a:spLocks noGrp="1"/>
          </p:cNvSpPr>
          <p:nvPr>
            <p:ph type="ftr" sz="quarter" idx="11"/>
          </p:nvPr>
        </p:nvSpPr>
        <p:spPr>
          <a:xfrm>
            <a:off x="2692397" y="5037663"/>
            <a:ext cx="5214635" cy="279400"/>
          </a:xfrm>
        </p:spPr>
        <p:txBody>
          <a:bodyPr/>
          <a:lstStyle/>
          <a:p>
            <a:endParaRPr lang="ru-RU"/>
          </a:p>
        </p:txBody>
      </p:sp>
      <p:sp>
        <p:nvSpPr>
          <p:cNvPr id="6" name="Slide Number Placeholder 5"/>
          <p:cNvSpPr>
            <a:spLocks noGrp="1"/>
          </p:cNvSpPr>
          <p:nvPr>
            <p:ph type="sldNum" sz="quarter" idx="12"/>
          </p:nvPr>
        </p:nvSpPr>
        <p:spPr>
          <a:xfrm>
            <a:off x="8956900" y="5037663"/>
            <a:ext cx="551167" cy="279400"/>
          </a:xfrm>
        </p:spPr>
        <p:txBody>
          <a:bodyPr/>
          <a:lstStyle/>
          <a:p>
            <a:fld id="{FEFF960D-DE5D-44F9-B2FE-8CCE984FDB49}" type="slidenum">
              <a:rPr lang="ru-RU" smtClean="0"/>
              <a:t>‹#›</a:t>
            </a:fld>
            <a:endParaRPr lang="ru-RU"/>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3824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0F2BD7C9-361C-4849-B92D-EF5F6BDAFF63}" type="datetimeFigureOut">
              <a:rPr lang="ru-RU" smtClean="0"/>
              <a:t>03.11.2022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EFF960D-DE5D-44F9-B2FE-8CCE984FDB49}" type="slidenum">
              <a:rPr lang="ru-RU" smtClean="0"/>
              <a:t>‹#›</a:t>
            </a:fld>
            <a:endParaRPr lang="ru-RU"/>
          </a:p>
        </p:txBody>
      </p:sp>
    </p:spTree>
    <p:extLst>
      <p:ext uri="{BB962C8B-B14F-4D97-AF65-F5344CB8AC3E}">
        <p14:creationId xmlns:p14="http://schemas.microsoft.com/office/powerpoint/2010/main" val="848729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F2BD7C9-361C-4849-B92D-EF5F6BDAFF63}" type="datetimeFigureOut">
              <a:rPr lang="ru-RU" smtClean="0"/>
              <a:t>03.11.2022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EFF960D-DE5D-44F9-B2FE-8CCE984FDB49}" type="slidenum">
              <a:rPr lang="ru-RU" smtClean="0"/>
              <a:t>‹#›</a:t>
            </a:fld>
            <a:endParaRPr lang="ru-RU"/>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6518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F2BD7C9-361C-4849-B92D-EF5F6BDAFF63}" type="datetimeFigureOut">
              <a:rPr lang="ru-RU" smtClean="0"/>
              <a:t>03.11.2022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EFF960D-DE5D-44F9-B2FE-8CCE984FDB49}" type="slidenum">
              <a:rPr lang="ru-RU" smtClean="0"/>
              <a:t>‹#›</a:t>
            </a:fld>
            <a:endParaRPr lang="ru-RU"/>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6523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F2BD7C9-361C-4849-B92D-EF5F6BDAFF63}" type="datetimeFigureOut">
              <a:rPr lang="ru-RU" smtClean="0"/>
              <a:t>03.11.2022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EFF960D-DE5D-44F9-B2FE-8CCE984FDB49}" type="slidenum">
              <a:rPr lang="ru-RU" smtClean="0"/>
              <a:t>‹#›</a:t>
            </a:fld>
            <a:endParaRPr lang="ru-RU"/>
          </a:p>
        </p:txBody>
      </p:sp>
    </p:spTree>
    <p:extLst>
      <p:ext uri="{BB962C8B-B14F-4D97-AF65-F5344CB8AC3E}">
        <p14:creationId xmlns:p14="http://schemas.microsoft.com/office/powerpoint/2010/main" val="3019255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F2BD7C9-361C-4849-B92D-EF5F6BDAFF63}" type="datetimeFigureOut">
              <a:rPr lang="ru-RU" smtClean="0"/>
              <a:t>03.11.2022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EFF960D-DE5D-44F9-B2FE-8CCE984FDB49}" type="slidenum">
              <a:rPr lang="ru-RU" smtClean="0"/>
              <a:t>‹#›</a:t>
            </a:fld>
            <a:endParaRPr lang="ru-RU"/>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512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F2BD7C9-361C-4849-B92D-EF5F6BDAFF63}" type="datetimeFigureOut">
              <a:rPr lang="ru-RU" smtClean="0"/>
              <a:t>03.11.2022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EFF960D-DE5D-44F9-B2FE-8CCE984FDB49}" type="slidenum">
              <a:rPr lang="ru-RU" smtClean="0"/>
              <a:t>‹#›</a:t>
            </a:fld>
            <a:endParaRPr lang="ru-RU"/>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2698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F2BD7C9-361C-4849-B92D-EF5F6BDAFF63}" type="datetimeFigureOut">
              <a:rPr lang="ru-RU" smtClean="0"/>
              <a:t>03.11.2022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EFF960D-DE5D-44F9-B2FE-8CCE984FDB49}" type="slidenum">
              <a:rPr lang="ru-RU" smtClean="0"/>
              <a:t>‹#›</a:t>
            </a:fld>
            <a:endParaRPr lang="ru-RU"/>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5438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F2BD7C9-361C-4849-B92D-EF5F6BDAFF63}" type="datetimeFigureOut">
              <a:rPr lang="ru-RU" smtClean="0"/>
              <a:t>03.11.2022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EFF960D-DE5D-44F9-B2FE-8CCE984FDB49}" type="slidenum">
              <a:rPr lang="ru-RU" smtClean="0"/>
              <a:t>‹#›</a:t>
            </a:fld>
            <a:endParaRPr lang="ru-RU"/>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7636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F2BD7C9-361C-4849-B92D-EF5F6BDAFF63}" type="datetimeFigureOut">
              <a:rPr lang="ru-RU" smtClean="0"/>
              <a:t>03.11.2022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EFF960D-DE5D-44F9-B2FE-8CCE984FDB49}" type="slidenum">
              <a:rPr lang="ru-RU" smtClean="0"/>
              <a:t>‹#›</a:t>
            </a:fld>
            <a:endParaRPr lang="ru-RU"/>
          </a:p>
        </p:txBody>
      </p:sp>
    </p:spTree>
    <p:extLst>
      <p:ext uri="{BB962C8B-B14F-4D97-AF65-F5344CB8AC3E}">
        <p14:creationId xmlns:p14="http://schemas.microsoft.com/office/powerpoint/2010/main" val="3091896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F2BD7C9-361C-4849-B92D-EF5F6BDAFF63}" type="datetimeFigureOut">
              <a:rPr lang="ru-RU" smtClean="0"/>
              <a:t>03.11.2022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EFF960D-DE5D-44F9-B2FE-8CCE984FDB49}" type="slidenum">
              <a:rPr lang="ru-RU" smtClean="0"/>
              <a:t>‹#›</a:t>
            </a:fld>
            <a:endParaRPr lang="ru-RU"/>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5292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0F2BD7C9-361C-4849-B92D-EF5F6BDAFF63}" type="datetimeFigureOut">
              <a:rPr lang="ru-RU" smtClean="0"/>
              <a:t>03.11.2022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EFF960D-DE5D-44F9-B2FE-8CCE984FDB49}" type="slidenum">
              <a:rPr lang="ru-RU" smtClean="0"/>
              <a:t>‹#›</a:t>
            </a:fld>
            <a:endParaRPr lang="ru-RU"/>
          </a:p>
        </p:txBody>
      </p:sp>
    </p:spTree>
    <p:extLst>
      <p:ext uri="{BB962C8B-B14F-4D97-AF65-F5344CB8AC3E}">
        <p14:creationId xmlns:p14="http://schemas.microsoft.com/office/powerpoint/2010/main" val="2316743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0F2BD7C9-361C-4849-B92D-EF5F6BDAFF63}" type="datetimeFigureOut">
              <a:rPr lang="ru-RU" smtClean="0"/>
              <a:t>03.11.2022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EFF960D-DE5D-44F9-B2FE-8CCE984FDB49}" type="slidenum">
              <a:rPr lang="ru-RU" smtClean="0"/>
              <a:t>‹#›</a:t>
            </a:fld>
            <a:endParaRPr lang="ru-RU"/>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5634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0F2BD7C9-361C-4849-B92D-EF5F6BDAFF63}" type="datetimeFigureOut">
              <a:rPr lang="ru-RU" smtClean="0"/>
              <a:t>03.11.2022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EFF960D-DE5D-44F9-B2FE-8CCE984FDB49}" type="slidenum">
              <a:rPr lang="ru-RU" smtClean="0"/>
              <a:t>‹#›</a:t>
            </a:fld>
            <a:endParaRPr lang="ru-RU"/>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6167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2BD7C9-361C-4849-B92D-EF5F6BDAFF63}" type="datetimeFigureOut">
              <a:rPr lang="ru-RU" smtClean="0"/>
              <a:t>03.11.2022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EFF960D-DE5D-44F9-B2FE-8CCE984FDB49}" type="slidenum">
              <a:rPr lang="ru-RU" smtClean="0"/>
              <a:t>‹#›</a:t>
            </a:fld>
            <a:endParaRPr lang="ru-RU"/>
          </a:p>
        </p:txBody>
      </p:sp>
    </p:spTree>
    <p:extLst>
      <p:ext uri="{BB962C8B-B14F-4D97-AF65-F5344CB8AC3E}">
        <p14:creationId xmlns:p14="http://schemas.microsoft.com/office/powerpoint/2010/main" val="1182283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0F2BD7C9-361C-4849-B92D-EF5F6BDAFF63}" type="datetimeFigureOut">
              <a:rPr lang="ru-RU" smtClean="0"/>
              <a:t>03.11.2022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EFF960D-DE5D-44F9-B2FE-8CCE984FDB49}" type="slidenum">
              <a:rPr lang="ru-RU" smtClean="0"/>
              <a:t>‹#›</a:t>
            </a:fld>
            <a:endParaRPr lang="ru-RU"/>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1403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ru-RU" smtClean="0"/>
              <a:t>Образец заголовка</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0F2BD7C9-361C-4849-B92D-EF5F6BDAFF63}" type="datetimeFigureOut">
              <a:rPr lang="ru-RU" smtClean="0"/>
              <a:t>03.11.2022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EFF960D-DE5D-44F9-B2FE-8CCE984FDB49}" type="slidenum">
              <a:rPr lang="ru-RU" smtClean="0"/>
              <a:t>‹#›</a:t>
            </a:fld>
            <a:endParaRPr lang="ru-RU"/>
          </a:p>
        </p:txBody>
      </p:sp>
    </p:spTree>
    <p:extLst>
      <p:ext uri="{BB962C8B-B14F-4D97-AF65-F5344CB8AC3E}">
        <p14:creationId xmlns:p14="http://schemas.microsoft.com/office/powerpoint/2010/main" val="288676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F2BD7C9-361C-4849-B92D-EF5F6BDAFF63}" type="datetimeFigureOut">
              <a:rPr lang="ru-RU" smtClean="0"/>
              <a:t>03.11.2022</a:t>
            </a:fld>
            <a:endParaRPr lang="ru-RU"/>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ru-RU"/>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EFF960D-DE5D-44F9-B2FE-8CCE984FDB49}" type="slidenum">
              <a:rPr lang="ru-RU" smtClean="0"/>
              <a:t>‹#›</a:t>
            </a:fld>
            <a:endParaRPr lang="ru-RU"/>
          </a:p>
        </p:txBody>
      </p:sp>
    </p:spTree>
    <p:extLst>
      <p:ext uri="{BB962C8B-B14F-4D97-AF65-F5344CB8AC3E}">
        <p14:creationId xmlns:p14="http://schemas.microsoft.com/office/powerpoint/2010/main" val="3516830041"/>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 id="214748389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yandex.ru/health/pills/product/perekis-vodoroda-58660?parent-reqid=1649074765238176-11414869219549703072-vla1-4626-vla-l7-balancer-8080-BAL-6215&amp;utm_source=portal&amp;utm_medium=turbo_articles&amp;utm_campaign=yamd_crosslinks&amp;utm_content=link_from_turbo_articles_to_pills" TargetMode="External"/><Relationship Id="rId2" Type="http://schemas.openxmlformats.org/officeDocument/2006/relationships/hyperlink" Target="https://yandex.ru/health/pills/product/perekis-vodoroda-58660?parent-reqid=1649073217456159-4118501756999944335-sas2-0825-sas-l7-balancer-8080-BAL-8473&amp;utm_source=portal&amp;utm_medium=turbo_articles&amp;utm_campaign=yamd_crosslinks&amp;utm_content=link_from_turbo_articles_to_pills" TargetMode="Externa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hyperlink" Target="http://skiv.instrao.ru/bank-zadaniy/"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6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s://math7-vpr.sdamgia.ru/problem?id=451" TargetMode="External"/><Relationship Id="rId2" Type="http://schemas.openxmlformats.org/officeDocument/2006/relationships/hyperlink" Target="https://math7-vpr.sdamgia.ru/problem?id=449"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ln w="38100">
            <a:solidFill>
              <a:srgbClr val="00B0F0"/>
            </a:solidFill>
          </a:ln>
        </p:spPr>
        <p:txBody>
          <a:bodyPr>
            <a:normAutofit fontScale="90000"/>
          </a:bodyPr>
          <a:lstStyle/>
          <a:p>
            <a:r>
              <a:rPr lang="ru-RU" sz="3100" b="1" dirty="0" smtClean="0">
                <a:solidFill>
                  <a:srgbClr val="C00000"/>
                </a:solidFill>
                <a:latin typeface="Times New Roman" panose="02020603050405020304" pitchFamily="18" charset="0"/>
                <a:cs typeface="Times New Roman" panose="02020603050405020304" pitchFamily="18" charset="0"/>
              </a:rPr>
              <a:t>Формирование математической грамотности по теме «Проценты» на уроках математики в основной школе</a:t>
            </a:r>
            <a:r>
              <a:rPr lang="ru-RU" sz="6000" b="1" dirty="0" smtClean="0">
                <a:solidFill>
                  <a:srgbClr val="C00000"/>
                </a:solidFill>
                <a:latin typeface="Times New Roman" panose="02020603050405020304" pitchFamily="18" charset="0"/>
                <a:cs typeface="Times New Roman" panose="02020603050405020304" pitchFamily="18" charset="0"/>
              </a:rPr>
              <a:t>.</a:t>
            </a:r>
            <a:endParaRPr lang="ru-RU" sz="6000" b="1" dirty="0">
              <a:solidFill>
                <a:srgbClr val="C00000"/>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858983" y="3047999"/>
            <a:ext cx="5888181" cy="1773382"/>
          </a:xfrm>
          <a:prstGeom prst="rect">
            <a:avLst/>
          </a:prstGeom>
          <a:noFill/>
          <a:ln w="381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4" name="Прямоугольник 3"/>
          <p:cNvSpPr/>
          <p:nvPr/>
        </p:nvSpPr>
        <p:spPr>
          <a:xfrm>
            <a:off x="858983" y="3429000"/>
            <a:ext cx="5888181" cy="1277850"/>
          </a:xfrm>
          <a:prstGeom prst="rect">
            <a:avLst/>
          </a:prstGeom>
        </p:spPr>
        <p:txBody>
          <a:bodyPr wrap="square">
            <a:spAutoFit/>
          </a:bodyPr>
          <a:lstStyle/>
          <a:p>
            <a:pPr algn="ctr">
              <a:lnSpc>
                <a:spcPct val="107000"/>
              </a:lnSpc>
              <a:spcAft>
                <a:spcPts val="0"/>
              </a:spcAft>
            </a:pPr>
            <a:r>
              <a:rPr lang="ru-RU" sz="2400" b="1" dirty="0">
                <a:latin typeface="Times New Roman" panose="02020603050405020304" pitchFamily="18" charset="0"/>
                <a:ea typeface="Calibri" panose="020F0502020204030204" pitchFamily="34" charset="0"/>
                <a:cs typeface="Times New Roman" panose="02020603050405020304" pitchFamily="18" charset="0"/>
              </a:rPr>
              <a:t>Работу выполнила учитель математики</a:t>
            </a:r>
            <a:endParaRPr lang="ru-RU"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sz="2400" b="1" dirty="0">
                <a:latin typeface="Times New Roman" panose="02020603050405020304" pitchFamily="18" charset="0"/>
                <a:ea typeface="Calibri" panose="020F0502020204030204" pitchFamily="34" charset="0"/>
                <a:cs typeface="Times New Roman" panose="02020603050405020304" pitchFamily="18" charset="0"/>
              </a:rPr>
              <a:t>МБОУ «</a:t>
            </a:r>
            <a:r>
              <a:rPr lang="ru-RU" sz="2400" b="1" dirty="0" err="1">
                <a:latin typeface="Times New Roman" panose="02020603050405020304" pitchFamily="18" charset="0"/>
                <a:ea typeface="Calibri" panose="020F0502020204030204" pitchFamily="34" charset="0"/>
                <a:cs typeface="Times New Roman" panose="02020603050405020304" pitchFamily="18" charset="0"/>
              </a:rPr>
              <a:t>Усть-Нерская</a:t>
            </a:r>
            <a:r>
              <a:rPr lang="ru-RU" sz="2400" b="1" dirty="0">
                <a:latin typeface="Times New Roman" panose="02020603050405020304" pitchFamily="18" charset="0"/>
                <a:ea typeface="Calibri" panose="020F0502020204030204" pitchFamily="34" charset="0"/>
                <a:cs typeface="Times New Roman" panose="02020603050405020304" pitchFamily="18" charset="0"/>
              </a:rPr>
              <a:t> гимназия»</a:t>
            </a:r>
            <a:endParaRPr lang="ru-RU"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sz="2400" b="1" dirty="0">
                <a:latin typeface="Times New Roman" panose="02020603050405020304" pitchFamily="18" charset="0"/>
                <a:ea typeface="Calibri" panose="020F0502020204030204" pitchFamily="34" charset="0"/>
                <a:cs typeface="Times New Roman" panose="02020603050405020304" pitchFamily="18" charset="0"/>
              </a:rPr>
              <a:t>Попова Ирина Борисовна.</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Главный недостаток - это отсутствие загрузки информации в соответствии с ге..."/>
          <p:cNvPicPr>
            <a:picLocks noChangeAspect="1" noChangeArrowheads="1"/>
          </p:cNvPicPr>
          <p:nvPr/>
        </p:nvPicPr>
        <p:blipFill>
          <a:blip r:embed="rId2">
            <a:clrChange>
              <a:clrFrom>
                <a:srgbClr val="FFFEF6"/>
              </a:clrFrom>
              <a:clrTo>
                <a:srgbClr val="FFFEF6">
                  <a:alpha val="0"/>
                </a:srgbClr>
              </a:clrTo>
            </a:clrChang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6898569" y="2763548"/>
            <a:ext cx="4712983" cy="3540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6330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357744" y="1533922"/>
            <a:ext cx="9994561" cy="2802551"/>
          </a:xfrm>
          <a:prstGeom prst="rect">
            <a:avLst/>
          </a:prstGeom>
        </p:spPr>
      </p:pic>
    </p:spTree>
    <p:extLst>
      <p:ext uri="{BB962C8B-B14F-4D97-AF65-F5344CB8AC3E}">
        <p14:creationId xmlns:p14="http://schemas.microsoft.com/office/powerpoint/2010/main" val="37359573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976745" y="4412667"/>
            <a:ext cx="10238509" cy="156556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1129146" y="581892"/>
            <a:ext cx="10321632" cy="5469702"/>
          </a:xfrm>
          <a:prstGeom prst="rect">
            <a:avLst/>
          </a:prstGeom>
        </p:spPr>
        <p:txBody>
          <a:bodyPr wrap="square">
            <a:spAutoFit/>
          </a:bodyPr>
          <a:lstStyle/>
          <a:p>
            <a:pPr lvl="0" algn="ctr"/>
            <a:r>
              <a:rPr lang="ru-RU" sz="2400" b="1" dirty="0" smtClean="0">
                <a:solidFill>
                  <a:prstClr val="black"/>
                </a:solidFill>
                <a:latin typeface="Times New Roman" panose="02020603050405020304" pitchFamily="18" charset="0"/>
                <a:ea typeface="Calibri" panose="020F0502020204030204" pitchFamily="34" charset="0"/>
              </a:rPr>
              <a:t>15.1.Сколько </a:t>
            </a:r>
            <a:r>
              <a:rPr lang="ru-RU" sz="2400" b="1" dirty="0">
                <a:solidFill>
                  <a:prstClr val="black"/>
                </a:solidFill>
                <a:latin typeface="Times New Roman" panose="02020603050405020304" pitchFamily="18" charset="0"/>
                <a:ea typeface="Calibri" panose="020F0502020204030204" pitchFamily="34" charset="0"/>
              </a:rPr>
              <a:t>миллиграммов твердого вещества содержится в </a:t>
            </a:r>
            <a:r>
              <a:rPr lang="ru-RU" sz="2400" b="1" dirty="0" smtClean="0">
                <a:solidFill>
                  <a:prstClr val="black"/>
                </a:solidFill>
                <a:latin typeface="Times New Roman" panose="02020603050405020304" pitchFamily="18" charset="0"/>
                <a:ea typeface="Calibri" panose="020F0502020204030204" pitchFamily="34" charset="0"/>
              </a:rPr>
              <a:t>200 миллиграммах </a:t>
            </a:r>
            <a:r>
              <a:rPr lang="ru-RU" sz="2400" b="1" dirty="0">
                <a:solidFill>
                  <a:prstClr val="black"/>
                </a:solidFill>
                <a:latin typeface="Times New Roman" panose="02020603050405020304" pitchFamily="18" charset="0"/>
                <a:ea typeface="Calibri" panose="020F0502020204030204" pitchFamily="34" charset="0"/>
              </a:rPr>
              <a:t>раствора зелёнки? Запишите решение и ответ</a:t>
            </a:r>
            <a:r>
              <a:rPr lang="ru-RU" sz="2400" b="1" dirty="0" smtClean="0">
                <a:solidFill>
                  <a:prstClr val="black"/>
                </a:solidFill>
                <a:latin typeface="Times New Roman" panose="02020603050405020304" pitchFamily="18" charset="0"/>
                <a:ea typeface="Calibri" panose="020F0502020204030204" pitchFamily="34" charset="0"/>
              </a:rPr>
              <a:t>.</a:t>
            </a:r>
          </a:p>
          <a:p>
            <a:pPr lvl="0" algn="ctr"/>
            <a:endParaRPr lang="ru-RU" sz="2400" b="1" dirty="0">
              <a:solidFill>
                <a:prstClr val="black"/>
              </a:solidFill>
              <a:latin typeface="Times New Roman" panose="02020603050405020304" pitchFamily="18" charset="0"/>
            </a:endParaRPr>
          </a:p>
          <a:p>
            <a:pPr lvl="0" algn="ctr"/>
            <a:endParaRPr lang="ru-RU" sz="2400" b="1" dirty="0" smtClean="0">
              <a:solidFill>
                <a:prstClr val="black"/>
              </a:solidFill>
              <a:latin typeface="Times New Roman" panose="02020603050405020304" pitchFamily="18" charset="0"/>
            </a:endParaRPr>
          </a:p>
          <a:p>
            <a:pPr lvl="0" algn="ctr"/>
            <a:endParaRPr lang="ru-RU" sz="2400" b="1" dirty="0">
              <a:solidFill>
                <a:prstClr val="black"/>
              </a:solidFill>
              <a:latin typeface="Times New Roman" panose="02020603050405020304" pitchFamily="18" charset="0"/>
            </a:endParaRPr>
          </a:p>
          <a:p>
            <a:pPr lvl="0" algn="ctr"/>
            <a:endParaRPr lang="ru-RU" sz="2400" dirty="0">
              <a:solidFill>
                <a:prstClr val="black"/>
              </a:solidFill>
            </a:endParaRPr>
          </a:p>
          <a:p>
            <a:pPr>
              <a:lnSpc>
                <a:spcPct val="107000"/>
              </a:lnSpc>
              <a:spcAft>
                <a:spcPts val="0"/>
              </a:spcAft>
            </a:pPr>
            <a:endParaRPr lang="ru-RU" sz="2400" b="1"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endParaRPr lang="ru-RU" sz="24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endParaRPr lang="ru-RU" sz="2400" b="1"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endParaRPr lang="ru-RU" sz="2400" b="1"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ru-RU" sz="2400" b="1" dirty="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Т.к</a:t>
            </a:r>
            <a:r>
              <a:rPr lang="ru-RU" sz="2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в задании требовалось не только записать ответ, но и привести решение, то  из 22 учеников - 7 человек получили 0 баллов. Хотя из 7 человек большинство дали верный ответ, но объяснить свой ответ они не смогли.</a:t>
            </a:r>
            <a:endParaRPr lang="ru-RU" sz="24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18958" t="26465" r="17476" b="58081"/>
          <a:stretch/>
        </p:blipFill>
        <p:spPr>
          <a:xfrm rot="10800000">
            <a:off x="2666565" y="1676400"/>
            <a:ext cx="7246794" cy="2424543"/>
          </a:xfrm>
          <a:prstGeom prst="rect">
            <a:avLst/>
          </a:prstGeom>
        </p:spPr>
      </p:pic>
    </p:spTree>
    <p:extLst>
      <p:ext uri="{BB962C8B-B14F-4D97-AF65-F5344CB8AC3E}">
        <p14:creationId xmlns:p14="http://schemas.microsoft.com/office/powerpoint/2010/main" val="26711056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80656" y="776979"/>
            <a:ext cx="10002980" cy="882678"/>
          </a:xfrm>
          <a:prstGeom prst="rect">
            <a:avLst/>
          </a:prstGeom>
        </p:spPr>
        <p:txBody>
          <a:bodyPr wrap="square">
            <a:spAutoFit/>
          </a:bodyPr>
          <a:lstStyle/>
          <a:p>
            <a:pPr algn="ctr">
              <a:lnSpc>
                <a:spcPct val="107000"/>
              </a:lnSpc>
              <a:spcAft>
                <a:spcPts val="0"/>
              </a:spcAft>
            </a:pPr>
            <a:r>
              <a:rPr lang="ru-RU" sz="2400" b="1" dirty="0">
                <a:latin typeface="Times New Roman" panose="02020603050405020304" pitchFamily="18" charset="0"/>
                <a:ea typeface="Calibri" panose="020F0502020204030204" pitchFamily="34" charset="0"/>
                <a:cs typeface="Times New Roman" panose="02020603050405020304" pitchFamily="18" charset="0"/>
              </a:rPr>
              <a:t>15.2. Сколько миллиграммов спирта нужно будет взять для приготовления 300 мг раствора зелёнки? Запишите решение и ответ.</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l="17196" t="16162" r="17197" b="73333"/>
          <a:stretch/>
        </p:blipFill>
        <p:spPr>
          <a:xfrm rot="10800000">
            <a:off x="1759526" y="1541890"/>
            <a:ext cx="8030089" cy="1769343"/>
          </a:xfrm>
          <a:prstGeom prst="rect">
            <a:avLst/>
          </a:prstGeom>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15529" t="69496" r="10524" b="13333"/>
          <a:stretch/>
        </p:blipFill>
        <p:spPr>
          <a:xfrm rot="10800000">
            <a:off x="696302" y="3311233"/>
            <a:ext cx="5399697" cy="2909457"/>
          </a:xfrm>
          <a:prstGeom prst="rect">
            <a:avLst/>
          </a:prstGeom>
        </p:spPr>
      </p:pic>
      <p:sp>
        <p:nvSpPr>
          <p:cNvPr id="5" name="Прямоугольник 4"/>
          <p:cNvSpPr/>
          <p:nvPr/>
        </p:nvSpPr>
        <p:spPr>
          <a:xfrm>
            <a:off x="6303818" y="3311233"/>
            <a:ext cx="5195455" cy="290945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00B050"/>
                </a:solidFill>
                <a:latin typeface="Times New Roman" panose="02020603050405020304" pitchFamily="18" charset="0"/>
                <a:cs typeface="Times New Roman" panose="02020603050405020304" pitchFamily="18" charset="0"/>
              </a:rPr>
              <a:t>Задание №2 из 22 учеников верно выполнили 13 человек. 9 человек либо неверно посчитали, либо не привели объяснение.</a:t>
            </a:r>
            <a:endParaRPr lang="ru-RU" sz="2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12080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l="23869" t="51111" r="12192" b="30303"/>
          <a:stretch/>
        </p:blipFill>
        <p:spPr>
          <a:xfrm rot="10800000">
            <a:off x="651162" y="2270660"/>
            <a:ext cx="7966364" cy="3186545"/>
          </a:xfrm>
          <a:prstGeom prst="rect">
            <a:avLst/>
          </a:prstGeom>
        </p:spPr>
      </p:pic>
      <p:sp>
        <p:nvSpPr>
          <p:cNvPr id="3" name="Прямоугольник 2"/>
          <p:cNvSpPr/>
          <p:nvPr/>
        </p:nvSpPr>
        <p:spPr>
          <a:xfrm>
            <a:off x="900544" y="605308"/>
            <a:ext cx="10266219" cy="1673022"/>
          </a:xfrm>
          <a:prstGeom prst="rect">
            <a:avLst/>
          </a:prstGeom>
        </p:spPr>
        <p:txBody>
          <a:bodyPr wrap="square">
            <a:spAutoFit/>
          </a:bodyPr>
          <a:lstStyle/>
          <a:p>
            <a:pPr algn="ctr">
              <a:lnSpc>
                <a:spcPct val="107000"/>
              </a:lnSpc>
              <a:spcAft>
                <a:spcPts val="0"/>
              </a:spcAft>
            </a:pPr>
            <a:r>
              <a:rPr lang="ru-RU" sz="2400" b="1" dirty="0">
                <a:latin typeface="Times New Roman" panose="02020603050405020304" pitchFamily="18" charset="0"/>
                <a:ea typeface="Calibri" panose="020F0502020204030204" pitchFamily="34" charset="0"/>
                <a:cs typeface="Times New Roman" panose="02020603050405020304" pitchFamily="18" charset="0"/>
              </a:rPr>
              <a:t>15.3. Составьте таблицу, с помощью которой можно объяснить, из каких компонентов состоит 5% раствор зелёнки. Если у вас возникнут затруднения при выполнении задания, вернитесь к условию задания 15 и таблице 1.</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8617526" y="1925782"/>
            <a:ext cx="2978729" cy="43503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00B050"/>
                </a:solidFill>
                <a:latin typeface="Times New Roman" panose="02020603050405020304" pitchFamily="18" charset="0"/>
                <a:cs typeface="Times New Roman" panose="02020603050405020304" pitchFamily="18" charset="0"/>
              </a:rPr>
              <a:t>Задание №3 верно выполнили из 22 человек только 11 учеников. Основная ошибка заключалась в том, что дети посчитали 5% раствор массой 500г. И неверно вывели отношение твердого вещества и спирта.</a:t>
            </a:r>
            <a:endParaRPr lang="ru-RU" sz="2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05365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10145" y="753489"/>
            <a:ext cx="9698181" cy="4439229"/>
          </a:xfrm>
          <a:prstGeom prst="rect">
            <a:avLst/>
          </a:prstGeom>
        </p:spPr>
        <p:txBody>
          <a:bodyPr wrap="square">
            <a:spAutoFit/>
          </a:bodyPr>
          <a:lstStyle/>
          <a:p>
            <a:pPr algn="ctr">
              <a:lnSpc>
                <a:spcPct val="107000"/>
              </a:lnSpc>
              <a:spcAft>
                <a:spcPts val="0"/>
              </a:spcAft>
            </a:pPr>
            <a:r>
              <a:rPr lang="ru-RU" sz="2400" b="1" dirty="0">
                <a:latin typeface="Times New Roman" panose="02020603050405020304" pitchFamily="18" charset="0"/>
                <a:ea typeface="Calibri" panose="020F0502020204030204" pitchFamily="34" charset="0"/>
                <a:cs typeface="Times New Roman" panose="02020603050405020304" pitchFamily="18" charset="0"/>
              </a:rPr>
              <a:t>Исходя из анализа задачи, следует вывод: примерно 40% учеников недостаточно хорошо знают понятие «процент». Нужно на уроках уделять отработке этого навыка внимание</a:t>
            </a:r>
            <a:r>
              <a:rPr lang="ru-RU" sz="2400" b="1" dirty="0" smtClean="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07000"/>
              </a:lnSpc>
              <a:spcAft>
                <a:spcPts val="0"/>
              </a:spcAft>
            </a:pPr>
            <a:r>
              <a:rPr lang="ru-RU" sz="2400" b="1" dirty="0" smtClean="0">
                <a:effectLst/>
                <a:latin typeface="Times New Roman" panose="02020603050405020304" pitchFamily="18" charset="0"/>
                <a:ea typeface="Calibri" panose="020F0502020204030204" pitchFamily="34" charset="0"/>
                <a:cs typeface="Times New Roman" panose="02020603050405020304" pitchFamily="18" charset="0"/>
              </a:rPr>
              <a:t>В продолжение темы с антисептическими  средствами и лекарствами, на уроках во время устного счета по презентации мы с ребятами считали количество вещества в каких-</a:t>
            </a:r>
            <a:r>
              <a:rPr lang="ru-RU" sz="2400" b="1" dirty="0">
                <a:latin typeface="Times New Roman" panose="02020603050405020304" pitchFamily="18" charset="0"/>
                <a:ea typeface="Calibri" panose="020F0502020204030204" pitchFamily="34" charset="0"/>
                <a:cs typeface="Times New Roman" panose="02020603050405020304" pitchFamily="18" charset="0"/>
              </a:rPr>
              <a:t>л</a:t>
            </a:r>
            <a:r>
              <a:rPr lang="ru-RU" sz="2400" b="1" dirty="0" smtClean="0">
                <a:effectLst/>
                <a:latin typeface="Times New Roman" panose="02020603050405020304" pitchFamily="18" charset="0"/>
                <a:ea typeface="Calibri" panose="020F0502020204030204" pitchFamily="34" charset="0"/>
                <a:cs typeface="Times New Roman" panose="02020603050405020304" pitchFamily="18" charset="0"/>
              </a:rPr>
              <a:t>ибо лекарственных препаратах. Детям я раздавала названия препаратов(старалась брать те, которые используют для лечения детей), они подбирали состав, определяли процентное содержание и оформляли в виде небольшой задачи. Которую мы потом все вместе </a:t>
            </a:r>
            <a:r>
              <a:rPr lang="ru-RU"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прорешивали</a:t>
            </a:r>
            <a:r>
              <a:rPr lang="ru-RU" sz="24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64985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89709" y="667941"/>
            <a:ext cx="10487891" cy="3231654"/>
          </a:xfrm>
          <a:prstGeom prst="rect">
            <a:avLst/>
          </a:prstGeom>
        </p:spPr>
        <p:txBody>
          <a:bodyPr wrap="square">
            <a:spAutoFit/>
          </a:bodyPr>
          <a:lstStyle/>
          <a:p>
            <a:r>
              <a:rPr lang="ru-RU" sz="2400" b="1" dirty="0" smtClean="0">
                <a:solidFill>
                  <a:srgbClr val="222426"/>
                </a:solidFill>
                <a:latin typeface="Times New Roman" panose="02020603050405020304" pitchFamily="18" charset="0"/>
                <a:cs typeface="Times New Roman" panose="02020603050405020304" pitchFamily="18" charset="0"/>
              </a:rPr>
              <a:t>ПЕРЕКИСЬ ВОДОРОДА.</a:t>
            </a:r>
          </a:p>
          <a:p>
            <a:r>
              <a:rPr lang="ru-RU" b="1" dirty="0" smtClean="0">
                <a:solidFill>
                  <a:srgbClr val="222426"/>
                </a:solidFill>
                <a:latin typeface="YS Text"/>
              </a:rPr>
              <a:t>Показания </a:t>
            </a:r>
            <a:r>
              <a:rPr lang="ru-RU" b="1" dirty="0">
                <a:solidFill>
                  <a:srgbClr val="222426"/>
                </a:solidFill>
                <a:latin typeface="YS Text"/>
              </a:rPr>
              <a:t>к использованию</a:t>
            </a:r>
          </a:p>
          <a:p>
            <a:r>
              <a:rPr lang="ru-RU" dirty="0">
                <a:solidFill>
                  <a:srgbClr val="222426"/>
                </a:solidFill>
                <a:latin typeface="YS Text"/>
              </a:rPr>
              <a:t>Препарат предназначен только для наружного использования. Основными показаниями раствора </a:t>
            </a:r>
            <a:r>
              <a:rPr lang="ru-RU" dirty="0">
                <a:solidFill>
                  <a:srgbClr val="222426"/>
                </a:solidFill>
                <a:latin typeface="YS Text"/>
                <a:hlinkClick r:id="rId2"/>
              </a:rPr>
              <a:t>Перекиси водорода</a:t>
            </a:r>
            <a:r>
              <a:rPr lang="ru-RU" dirty="0">
                <a:solidFill>
                  <a:srgbClr val="222426"/>
                </a:solidFill>
                <a:latin typeface="YS Text"/>
              </a:rPr>
              <a:t> является обработка раневых поверхностей и патологический участков при следующих состояниях:</a:t>
            </a:r>
          </a:p>
          <a:p>
            <a:pPr>
              <a:buFont typeface="Arial" panose="020B0604020202020204" pitchFamily="34" charset="0"/>
              <a:buChar char="•"/>
            </a:pPr>
            <a:r>
              <a:rPr lang="ru-RU" dirty="0">
                <a:solidFill>
                  <a:srgbClr val="222426"/>
                </a:solidFill>
                <a:latin typeface="YS Text"/>
              </a:rPr>
              <a:t>Стоматит (полоскание полости рта);</a:t>
            </a:r>
          </a:p>
          <a:p>
            <a:pPr>
              <a:buFont typeface="Arial" panose="020B0604020202020204" pitchFamily="34" charset="0"/>
              <a:buChar char="•"/>
            </a:pPr>
            <a:r>
              <a:rPr lang="ru-RU" dirty="0">
                <a:solidFill>
                  <a:srgbClr val="222426"/>
                </a:solidFill>
                <a:latin typeface="YS Text"/>
              </a:rPr>
              <a:t>Гнойная ангина;</a:t>
            </a:r>
          </a:p>
          <a:p>
            <a:pPr>
              <a:buFont typeface="Arial" panose="020B0604020202020204" pitchFamily="34" charset="0"/>
              <a:buChar char="•"/>
            </a:pPr>
            <a:r>
              <a:rPr lang="ru-RU" dirty="0">
                <a:solidFill>
                  <a:srgbClr val="222426"/>
                </a:solidFill>
                <a:latin typeface="YS Text"/>
              </a:rPr>
              <a:t>Порезы;</a:t>
            </a:r>
          </a:p>
          <a:p>
            <a:pPr>
              <a:buFont typeface="Arial" panose="020B0604020202020204" pitchFamily="34" charset="0"/>
              <a:buChar char="•"/>
            </a:pPr>
            <a:r>
              <a:rPr lang="ru-RU" dirty="0" smtClean="0">
                <a:solidFill>
                  <a:srgbClr val="222426"/>
                </a:solidFill>
                <a:latin typeface="YS Text"/>
              </a:rPr>
              <a:t>Царапины;</a:t>
            </a:r>
          </a:p>
          <a:p>
            <a:pPr>
              <a:buFont typeface="Arial" panose="020B0604020202020204" pitchFamily="34" charset="0"/>
              <a:buChar char="•"/>
            </a:pPr>
            <a:r>
              <a:rPr lang="ru-RU" dirty="0" smtClean="0">
                <a:solidFill>
                  <a:srgbClr val="222426"/>
                </a:solidFill>
                <a:latin typeface="YS Text"/>
              </a:rPr>
              <a:t>Кровотечения </a:t>
            </a:r>
            <a:r>
              <a:rPr lang="ru-RU" dirty="0">
                <a:solidFill>
                  <a:srgbClr val="222426"/>
                </a:solidFill>
                <a:latin typeface="YS Text"/>
              </a:rPr>
              <a:t>из носа в качестве кровеостанавливающего средства;</a:t>
            </a:r>
          </a:p>
          <a:p>
            <a:pPr>
              <a:buFont typeface="Arial" panose="020B0604020202020204" pitchFamily="34" charset="0"/>
              <a:buChar char="•"/>
            </a:pPr>
            <a:r>
              <a:rPr lang="ru-RU" dirty="0">
                <a:solidFill>
                  <a:srgbClr val="222426"/>
                </a:solidFill>
                <a:latin typeface="YS Text"/>
              </a:rPr>
              <a:t>Обработка гнойных очагов, промывание ран.</a:t>
            </a:r>
            <a:endParaRPr lang="ru-RU" b="0" i="0" dirty="0">
              <a:solidFill>
                <a:srgbClr val="222426"/>
              </a:solidFill>
              <a:effectLst/>
              <a:latin typeface="YS Text"/>
            </a:endParaRPr>
          </a:p>
        </p:txBody>
      </p:sp>
      <p:sp>
        <p:nvSpPr>
          <p:cNvPr id="4" name="Прямоугольник 3"/>
          <p:cNvSpPr/>
          <p:nvPr/>
        </p:nvSpPr>
        <p:spPr>
          <a:xfrm>
            <a:off x="5084618" y="4159010"/>
            <a:ext cx="6096000" cy="1200329"/>
          </a:xfrm>
          <a:prstGeom prst="rect">
            <a:avLst/>
          </a:prstGeom>
        </p:spPr>
        <p:txBody>
          <a:bodyPr>
            <a:spAutoFit/>
          </a:bodyPr>
          <a:lstStyle/>
          <a:p>
            <a:r>
              <a:rPr lang="ru-RU" dirty="0">
                <a:solidFill>
                  <a:srgbClr val="222426"/>
                </a:solidFill>
                <a:latin typeface="YS Text"/>
              </a:rPr>
              <a:t>Для обработки раневых поверхностей используется 3% раствор </a:t>
            </a:r>
            <a:r>
              <a:rPr lang="ru-RU" dirty="0">
                <a:solidFill>
                  <a:srgbClr val="222426"/>
                </a:solidFill>
                <a:latin typeface="YS Text"/>
                <a:hlinkClick r:id="rId3"/>
              </a:rPr>
              <a:t>Перекиси водорода</a:t>
            </a:r>
            <a:r>
              <a:rPr lang="ru-RU" dirty="0">
                <a:solidFill>
                  <a:srgbClr val="222426"/>
                </a:solidFill>
                <a:latin typeface="YS Text"/>
              </a:rPr>
              <a:t>, для полоскания ротовой полости – 0,25% раствор. </a:t>
            </a:r>
            <a:r>
              <a:rPr lang="ru-RU" dirty="0"/>
              <a:t/>
            </a:r>
            <a:br>
              <a:rPr lang="ru-RU" dirty="0"/>
            </a:br>
            <a:endParaRPr lang="ru-RU" dirty="0"/>
          </a:p>
        </p:txBody>
      </p:sp>
      <p:pic>
        <p:nvPicPr>
          <p:cNvPr id="6" name="Рисунок 5" descr="https://aveldent.ru/image/cache/700/import-files-be-be996d3e-dfc3-11eb-80e2-002590039e97-be996d40-dfc3-11eb-80e2-002590039e97.jpeg-700x700.jpeg"/>
          <p:cNvPicPr/>
          <p:nvPr/>
        </p:nvPicPr>
        <p:blipFill>
          <a:blip r:embed="rId4">
            <a:extLst>
              <a:ext uri="{28A0092B-C50C-407E-A947-70E740481C1C}">
                <a14:useLocalDpi xmlns:a14="http://schemas.microsoft.com/office/drawing/2010/main" val="0"/>
              </a:ext>
            </a:extLst>
          </a:blip>
          <a:srcRect/>
          <a:stretch>
            <a:fillRect/>
          </a:stretch>
        </p:blipFill>
        <p:spPr bwMode="auto">
          <a:xfrm>
            <a:off x="789709" y="3899595"/>
            <a:ext cx="2923309" cy="2376513"/>
          </a:xfrm>
          <a:prstGeom prst="rect">
            <a:avLst/>
          </a:prstGeom>
          <a:noFill/>
          <a:ln>
            <a:noFill/>
          </a:ln>
        </p:spPr>
      </p:pic>
    </p:spTree>
    <p:extLst>
      <p:ext uri="{BB962C8B-B14F-4D97-AF65-F5344CB8AC3E}">
        <p14:creationId xmlns:p14="http://schemas.microsoft.com/office/powerpoint/2010/main" val="16798368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78873" y="692506"/>
            <a:ext cx="2455362" cy="1999146"/>
          </a:xfrm>
          <a:prstGeom prst="rect">
            <a:avLst/>
          </a:prstGeom>
        </p:spPr>
      </p:pic>
      <p:sp>
        <p:nvSpPr>
          <p:cNvPr id="4" name="Прямоугольник 3"/>
          <p:cNvSpPr/>
          <p:nvPr/>
        </p:nvSpPr>
        <p:spPr>
          <a:xfrm>
            <a:off x="2881746" y="692506"/>
            <a:ext cx="8769927" cy="4790542"/>
          </a:xfrm>
          <a:prstGeom prst="rect">
            <a:avLst/>
          </a:prstGeom>
        </p:spPr>
        <p:txBody>
          <a:bodyPr wrap="square">
            <a:spAutoFit/>
          </a:bodyPr>
          <a:lstStyle/>
          <a:p>
            <a:pPr>
              <a:lnSpc>
                <a:spcPct val="106000"/>
              </a:lnSpc>
              <a:spcAft>
                <a:spcPts val="0"/>
              </a:spcAft>
            </a:pPr>
            <a:r>
              <a:rPr lang="ru-RU" sz="2400" b="1" dirty="0">
                <a:latin typeface="Times New Roman" panose="02020603050405020304" pitchFamily="18" charset="0"/>
                <a:ea typeface="Times New Roman" panose="02020603050405020304" pitchFamily="18" charset="0"/>
              </a:rPr>
              <a:t>ПЕРЕКИСЬ ВОДОРОДА. </a:t>
            </a:r>
            <a:r>
              <a:rPr lang="ru-RU" sz="2400" dirty="0">
                <a:latin typeface="Times New Roman" panose="02020603050405020304" pitchFamily="18" charset="0"/>
                <a:ea typeface="Times New Roman" panose="02020603050405020304" pitchFamily="18" charset="0"/>
              </a:rPr>
              <a:t>3% раствор для обработки ран мы можем купить сразу в аптеке. В 100г такого раствора содержится 3г твердого вещества и 97 г растворителя (очищенной воды</a:t>
            </a:r>
            <a:r>
              <a:rPr lang="ru-RU" sz="2400" dirty="0" smtClean="0">
                <a:latin typeface="Times New Roman" panose="02020603050405020304" pitchFamily="18" charset="0"/>
                <a:ea typeface="Times New Roman" panose="02020603050405020304" pitchFamily="18" charset="0"/>
              </a:rPr>
              <a:t>).</a:t>
            </a:r>
          </a:p>
          <a:p>
            <a:pPr>
              <a:lnSpc>
                <a:spcPct val="106000"/>
              </a:lnSpc>
              <a:spcAft>
                <a:spcPts val="0"/>
              </a:spcAft>
            </a:pPr>
            <a:r>
              <a:rPr lang="ru-RU" sz="2400" dirty="0" smtClean="0">
                <a:latin typeface="Times New Roman" panose="02020603050405020304" pitchFamily="18" charset="0"/>
                <a:ea typeface="Times New Roman" panose="02020603050405020304" pitchFamily="18" charset="0"/>
              </a:rPr>
              <a:t> </a:t>
            </a:r>
            <a:r>
              <a:rPr lang="ru-RU" sz="2400" dirty="0">
                <a:latin typeface="Times New Roman" panose="02020603050405020304" pitchFamily="18" charset="0"/>
                <a:ea typeface="Times New Roman" panose="02020603050405020304" pitchFamily="18" charset="0"/>
              </a:rPr>
              <a:t>Для полоскания ротовой полости применяют 0, 25% раствор. Что это значит? Как правильно сделать раствор, чтобы не обжечься</a:t>
            </a:r>
            <a:r>
              <a:rPr lang="ru-RU" sz="2400" dirty="0" smtClean="0">
                <a:latin typeface="Times New Roman" panose="02020603050405020304" pitchFamily="18" charset="0"/>
                <a:ea typeface="Times New Roman" panose="02020603050405020304" pitchFamily="18" charset="0"/>
              </a:rPr>
              <a:t>?</a:t>
            </a:r>
          </a:p>
          <a:p>
            <a:pPr>
              <a:lnSpc>
                <a:spcPct val="106000"/>
              </a:lnSpc>
              <a:spcAft>
                <a:spcPts val="0"/>
              </a:spcAft>
            </a:pPr>
            <a:r>
              <a:rPr lang="ru-RU" sz="2400" dirty="0" smtClean="0">
                <a:latin typeface="Times New Roman" panose="02020603050405020304" pitchFamily="18" charset="0"/>
                <a:ea typeface="Times New Roman" panose="02020603050405020304" pitchFamily="18" charset="0"/>
              </a:rPr>
              <a:t>1)3:0,25=300:25=12 </a:t>
            </a:r>
            <a:r>
              <a:rPr lang="ru-RU" sz="2400" dirty="0">
                <a:latin typeface="Times New Roman" panose="02020603050405020304" pitchFamily="18" charset="0"/>
                <a:ea typeface="Times New Roman" panose="02020603050405020304" pitchFamily="18" charset="0"/>
              </a:rPr>
              <a:t>–во столько раз раствор для полоскания должен быть </a:t>
            </a:r>
            <a:r>
              <a:rPr lang="ru-RU" sz="2400" dirty="0" smtClean="0">
                <a:latin typeface="Times New Roman" panose="02020603050405020304" pitchFamily="18" charset="0"/>
                <a:ea typeface="Times New Roman" panose="02020603050405020304" pitchFamily="18" charset="0"/>
              </a:rPr>
              <a:t>слабее</a:t>
            </a:r>
          </a:p>
          <a:p>
            <a:pPr>
              <a:lnSpc>
                <a:spcPct val="106000"/>
              </a:lnSpc>
              <a:spcAft>
                <a:spcPts val="0"/>
              </a:spcAft>
            </a:pPr>
            <a:r>
              <a:rPr lang="ru-RU" sz="2400" b="1" dirty="0" smtClean="0">
                <a:latin typeface="Times New Roman" panose="02020603050405020304" pitchFamily="18" charset="0"/>
                <a:ea typeface="Times New Roman" panose="02020603050405020304" pitchFamily="18" charset="0"/>
              </a:rPr>
              <a:t>Вывод</a:t>
            </a:r>
            <a:r>
              <a:rPr lang="ru-RU" sz="2400" b="1" dirty="0">
                <a:latin typeface="Times New Roman" panose="02020603050405020304" pitchFamily="18" charset="0"/>
                <a:ea typeface="Times New Roman" panose="02020603050405020304" pitchFamily="18" charset="0"/>
              </a:rPr>
              <a:t>: на 1 ст. ложку перекиси водорода нужно добавить 12 ст. ложек воды. </a:t>
            </a:r>
            <a:r>
              <a:rPr lang="ru-RU" sz="2400" b="1" dirty="0" smtClean="0">
                <a:latin typeface="Times New Roman" panose="02020603050405020304" pitchFamily="18" charset="0"/>
                <a:ea typeface="Times New Roman" panose="02020603050405020304" pitchFamily="18" charset="0"/>
              </a:rPr>
              <a:t>Такой </a:t>
            </a:r>
            <a:r>
              <a:rPr lang="ru-RU" sz="2400" b="1" dirty="0">
                <a:latin typeface="Times New Roman" panose="02020603050405020304" pitchFamily="18" charset="0"/>
                <a:ea typeface="Times New Roman" panose="02020603050405020304" pitchFamily="18" charset="0"/>
              </a:rPr>
              <a:t>состав будет безопасен для слизистой ротовой полости.</a:t>
            </a:r>
            <a:endParaRPr lang="ru-RU" sz="2400" dirty="0">
              <a:latin typeface="Times New Roman" panose="02020603050405020304" pitchFamily="18" charset="0"/>
              <a:ea typeface="Times New Roman" panose="02020603050405020304" pitchFamily="18" charset="0"/>
            </a:endParaRPr>
          </a:p>
          <a:p>
            <a:pPr>
              <a:lnSpc>
                <a:spcPct val="106000"/>
              </a:lnSpc>
              <a:spcAft>
                <a:spcPts val="0"/>
              </a:spcAft>
            </a:pPr>
            <a:r>
              <a:rPr lang="ru-RU" sz="2400" b="1" dirty="0">
                <a:latin typeface="Times New Roman" panose="02020603050405020304" pitchFamily="18" charset="0"/>
                <a:ea typeface="Times New Roman" panose="02020603050405020304" pitchFamily="18" charset="0"/>
              </a:rPr>
              <a:t> </a:t>
            </a:r>
            <a:endParaRPr lang="ru-RU"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373557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kursi-floristiki.ru/wp-content/uploads/ispolzovanieyodadlyakrolikovvidirastvoro_2080d7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036" y="514300"/>
            <a:ext cx="2992581" cy="323289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366655" y="709527"/>
            <a:ext cx="7744691" cy="4044056"/>
          </a:xfrm>
          <a:prstGeom prst="rect">
            <a:avLst/>
          </a:prstGeom>
        </p:spPr>
        <p:txBody>
          <a:bodyPr wrap="square">
            <a:spAutoFit/>
          </a:bodyPr>
          <a:lstStyle/>
          <a:p>
            <a:pPr algn="ctr">
              <a:lnSpc>
                <a:spcPct val="107000"/>
              </a:lnSpc>
              <a:spcAft>
                <a:spcPts val="0"/>
              </a:spcAft>
            </a:pPr>
            <a:r>
              <a:rPr lang="ru-RU" sz="2400" b="1" u="sng" dirty="0" smtClean="0">
                <a:latin typeface="Times New Roman" panose="02020603050405020304" pitchFamily="18" charset="0"/>
                <a:ea typeface="Calibri" panose="020F0502020204030204" pitchFamily="34" charset="0"/>
                <a:cs typeface="Times New Roman" panose="02020603050405020304" pitchFamily="18" charset="0"/>
              </a:rPr>
              <a:t>ЗАДАЧА 16</a:t>
            </a:r>
            <a:r>
              <a:rPr lang="ru-RU" sz="2400" b="1" dirty="0" smtClean="0">
                <a:latin typeface="Times New Roman" panose="02020603050405020304" pitchFamily="18" charset="0"/>
                <a:ea typeface="Calibri" panose="020F0502020204030204" pitchFamily="34" charset="0"/>
                <a:cs typeface="Times New Roman" panose="02020603050405020304" pitchFamily="18" charset="0"/>
              </a:rPr>
              <a:t>: Наташу </a:t>
            </a:r>
            <a:r>
              <a:rPr lang="ru-RU" sz="2400" b="1" dirty="0">
                <a:latin typeface="Times New Roman" panose="02020603050405020304" pitchFamily="18" charset="0"/>
                <a:ea typeface="Calibri" panose="020F0502020204030204" pitchFamily="34" charset="0"/>
                <a:cs typeface="Times New Roman" panose="02020603050405020304" pitchFamily="18" charset="0"/>
              </a:rPr>
              <a:t>заинтересовали антисептические средства для обработки ран. Она нашла в интернете информацию о растворах йода (растворителем является спирт) и перекиси водорода (растворитель- очищенная вода). Каждое из этих средств состоит из жидкости-растворителя и твердого лекарственного вещества. Для получения 100мг 1% раствора берут 1 мг твердого  лекарственного вещества  и 99мг растворителя. Наташа начала составлять таблицу. Заполните пустые клетки таблицы.</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descr="https://aveldent.ru/image/cache/700/import-files-be-be996d3e-dfc3-11eb-80e2-002590039e97-be996d40-dfc3-11eb-80e2-002590039e97.jpeg-700x700.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6183" y="3959014"/>
            <a:ext cx="2341418" cy="2077684"/>
          </a:xfrm>
          <a:prstGeom prst="rect">
            <a:avLst/>
          </a:prstGeom>
          <a:noFill/>
          <a:ln>
            <a:noFill/>
          </a:ln>
        </p:spPr>
      </p:pic>
    </p:spTree>
    <p:extLst>
      <p:ext uri="{BB962C8B-B14F-4D97-AF65-F5344CB8AC3E}">
        <p14:creationId xmlns:p14="http://schemas.microsoft.com/office/powerpoint/2010/main" val="41262339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l="22757" t="16768" r="12471" b="49293"/>
          <a:stretch/>
        </p:blipFill>
        <p:spPr>
          <a:xfrm rot="10800000">
            <a:off x="970472" y="761995"/>
            <a:ext cx="10251055" cy="5112331"/>
          </a:xfrm>
          <a:prstGeom prst="rect">
            <a:avLst/>
          </a:prstGeom>
        </p:spPr>
      </p:pic>
    </p:spTree>
    <p:extLst>
      <p:ext uri="{BB962C8B-B14F-4D97-AF65-F5344CB8AC3E}">
        <p14:creationId xmlns:p14="http://schemas.microsoft.com/office/powerpoint/2010/main" val="1711993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1012918781"/>
              </p:ext>
            </p:extLst>
          </p:nvPr>
        </p:nvGraphicFramePr>
        <p:xfrm>
          <a:off x="1018309" y="1191556"/>
          <a:ext cx="10155381" cy="3706319"/>
        </p:xfrm>
        <a:graphic>
          <a:graphicData uri="http://schemas.openxmlformats.org/drawingml/2006/table">
            <a:tbl>
              <a:tblPr firstRow="1" firstCol="1" bandRow="1"/>
              <a:tblGrid>
                <a:gridCol w="3213629">
                  <a:extLst>
                    <a:ext uri="{9D8B030D-6E8A-4147-A177-3AD203B41FA5}">
                      <a16:colId xmlns:a16="http://schemas.microsoft.com/office/drawing/2014/main" val="2534221446"/>
                    </a:ext>
                  </a:extLst>
                </a:gridCol>
                <a:gridCol w="2220968">
                  <a:extLst>
                    <a:ext uri="{9D8B030D-6E8A-4147-A177-3AD203B41FA5}">
                      <a16:colId xmlns:a16="http://schemas.microsoft.com/office/drawing/2014/main" val="635431619"/>
                    </a:ext>
                  </a:extLst>
                </a:gridCol>
                <a:gridCol w="2227841">
                  <a:extLst>
                    <a:ext uri="{9D8B030D-6E8A-4147-A177-3AD203B41FA5}">
                      <a16:colId xmlns:a16="http://schemas.microsoft.com/office/drawing/2014/main" val="1629889437"/>
                    </a:ext>
                  </a:extLst>
                </a:gridCol>
                <a:gridCol w="2492943">
                  <a:extLst>
                    <a:ext uri="{9D8B030D-6E8A-4147-A177-3AD203B41FA5}">
                      <a16:colId xmlns:a16="http://schemas.microsoft.com/office/drawing/2014/main" val="1070749727"/>
                    </a:ext>
                  </a:extLst>
                </a:gridCol>
              </a:tblGrid>
              <a:tr h="1149863">
                <a:tc>
                  <a:txBody>
                    <a:bodyPr/>
                    <a:lstStyle/>
                    <a:p>
                      <a:pPr algn="ctr">
                        <a:lnSpc>
                          <a:spcPct val="107000"/>
                        </a:lnSpc>
                        <a:spcAft>
                          <a:spcPts val="0"/>
                        </a:spcAft>
                      </a:pPr>
                      <a:r>
                        <a:rPr lang="ru-RU" sz="2400" b="1" dirty="0">
                          <a:effectLst/>
                          <a:latin typeface="Times New Roman" panose="02020603050405020304" pitchFamily="18" charset="0"/>
                          <a:ea typeface="Calibri" panose="020F0502020204030204" pitchFamily="34" charset="0"/>
                          <a:cs typeface="Times New Roman" panose="02020603050405020304" pitchFamily="18" charset="0"/>
                        </a:rPr>
                        <a:t>Название лекарства</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tile tx="0" ty="0" sx="100000" sy="100000" flip="none" algn="tl"/>
                    </a:blipFill>
                  </a:tcPr>
                </a:tc>
                <a:tc>
                  <a:txBody>
                    <a:bodyPr/>
                    <a:lstStyle/>
                    <a:p>
                      <a:pPr algn="ctr">
                        <a:lnSpc>
                          <a:spcPct val="107000"/>
                        </a:lnSpc>
                        <a:spcAft>
                          <a:spcPts val="0"/>
                        </a:spcAft>
                      </a:pPr>
                      <a:r>
                        <a:rPr lang="ru-RU" sz="2400" b="1" dirty="0">
                          <a:effectLst/>
                          <a:latin typeface="Times New Roman" panose="02020603050405020304" pitchFamily="18" charset="0"/>
                          <a:ea typeface="Calibri" panose="020F0502020204030204" pitchFamily="34" charset="0"/>
                          <a:cs typeface="Times New Roman" panose="02020603050405020304" pitchFamily="18" charset="0"/>
                        </a:rPr>
                        <a:t>Масса раствора, в мг</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tile tx="0" ty="0" sx="100000" sy="100000" flip="none" algn="tl"/>
                    </a:blipFill>
                  </a:tcPr>
                </a:tc>
                <a:tc>
                  <a:txBody>
                    <a:bodyPr/>
                    <a:lstStyle/>
                    <a:p>
                      <a:pPr algn="ctr">
                        <a:lnSpc>
                          <a:spcPct val="107000"/>
                        </a:lnSpc>
                        <a:spcAft>
                          <a:spcPts val="0"/>
                        </a:spcAft>
                      </a:pPr>
                      <a:r>
                        <a:rPr lang="ru-RU" sz="2400" b="1" dirty="0">
                          <a:effectLst/>
                          <a:latin typeface="Times New Roman" panose="02020603050405020304" pitchFamily="18" charset="0"/>
                          <a:ea typeface="Calibri" panose="020F0502020204030204" pitchFamily="34" charset="0"/>
                          <a:cs typeface="Times New Roman" panose="02020603050405020304" pitchFamily="18" charset="0"/>
                        </a:rPr>
                        <a:t>Масса твердого вещества. в мг</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tile tx="0" ty="0" sx="100000" sy="100000" flip="none" algn="tl"/>
                    </a:blipFill>
                  </a:tcPr>
                </a:tc>
                <a:tc>
                  <a:txBody>
                    <a:bodyPr/>
                    <a:lstStyle/>
                    <a:p>
                      <a:pPr algn="ctr">
                        <a:lnSpc>
                          <a:spcPct val="107000"/>
                        </a:lnSpc>
                        <a:spcAft>
                          <a:spcPts val="0"/>
                        </a:spcAft>
                      </a:pPr>
                      <a:r>
                        <a:rPr lang="ru-RU" sz="2400" b="1" dirty="0">
                          <a:effectLst/>
                          <a:latin typeface="Times New Roman" panose="02020603050405020304" pitchFamily="18" charset="0"/>
                          <a:ea typeface="Calibri" panose="020F0502020204030204" pitchFamily="34" charset="0"/>
                          <a:cs typeface="Times New Roman" panose="02020603050405020304" pitchFamily="18" charset="0"/>
                        </a:rPr>
                        <a:t>Масса растворителя, в мг</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val="3787317680"/>
                  </a:ext>
                </a:extLst>
              </a:tr>
              <a:tr h="1012907">
                <a:tc>
                  <a:txBody>
                    <a:bodyPr/>
                    <a:lstStyle/>
                    <a:p>
                      <a:pPr algn="ctr">
                        <a:lnSpc>
                          <a:spcPct val="107000"/>
                        </a:lnSpc>
                        <a:spcAft>
                          <a:spcPts val="0"/>
                        </a:spcAft>
                      </a:pPr>
                      <a:r>
                        <a:rPr lang="ru-RU" sz="2400" b="1">
                          <a:effectLst/>
                          <a:latin typeface="Times New Roman" panose="02020603050405020304" pitchFamily="18" charset="0"/>
                          <a:ea typeface="Calibri" panose="020F0502020204030204" pitchFamily="34" charset="0"/>
                          <a:cs typeface="Times New Roman" panose="02020603050405020304" pitchFamily="18" charset="0"/>
                        </a:rPr>
                        <a:t>5%-й раствор йода</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a:effectLst/>
                          <a:latin typeface="Times New Roman" panose="02020603050405020304" pitchFamily="18" charset="0"/>
                          <a:ea typeface="Calibri" panose="020F0502020204030204" pitchFamily="34" charset="0"/>
                          <a:cs typeface="Times New Roman" panose="02020603050405020304" pitchFamily="18" charset="0"/>
                        </a:rPr>
                        <a:t>300</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a:effectLst/>
                          <a:latin typeface="Times New Roman" panose="02020603050405020304" pitchFamily="18" charset="0"/>
                          <a:ea typeface="Calibri" panose="020F0502020204030204" pitchFamily="34" charset="0"/>
                          <a:cs typeface="Times New Roman" panose="02020603050405020304" pitchFamily="18" charset="0"/>
                        </a:rPr>
                        <a:t>15</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dirty="0">
                          <a:effectLst/>
                          <a:latin typeface="Times New Roman" panose="02020603050405020304" pitchFamily="18" charset="0"/>
                          <a:ea typeface="Calibri" panose="020F0502020204030204" pitchFamily="34" charset="0"/>
                          <a:cs typeface="Times New Roman" panose="02020603050405020304" pitchFamily="18" charset="0"/>
                        </a:rPr>
                        <a:t>285</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8306079"/>
                  </a:ext>
                </a:extLst>
              </a:tr>
              <a:tr h="1519360">
                <a:tc>
                  <a:txBody>
                    <a:bodyPr/>
                    <a:lstStyle/>
                    <a:p>
                      <a:pPr algn="ctr">
                        <a:lnSpc>
                          <a:spcPct val="107000"/>
                        </a:lnSpc>
                        <a:spcAft>
                          <a:spcPts val="0"/>
                        </a:spcAft>
                      </a:pPr>
                      <a:r>
                        <a:rPr lang="ru-RU" sz="2400" b="1" dirty="0">
                          <a:effectLst/>
                          <a:latin typeface="Times New Roman" panose="02020603050405020304" pitchFamily="18" charset="0"/>
                          <a:ea typeface="Calibri" panose="020F0502020204030204" pitchFamily="34" charset="0"/>
                          <a:cs typeface="Times New Roman" panose="02020603050405020304" pitchFamily="18" charset="0"/>
                        </a:rPr>
                        <a:t>3%-й раствор перекиси водорода</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dirty="0">
                          <a:effectLst/>
                          <a:latin typeface="Times New Roman" panose="02020603050405020304" pitchFamily="18" charset="0"/>
                          <a:ea typeface="Calibri" panose="020F0502020204030204" pitchFamily="34" charset="0"/>
                          <a:cs typeface="Times New Roman" panose="02020603050405020304" pitchFamily="18" charset="0"/>
                        </a:rPr>
                        <a:t>400</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dirty="0">
                          <a:effectLst/>
                          <a:latin typeface="Times New Roman" panose="02020603050405020304" pitchFamily="18" charset="0"/>
                          <a:ea typeface="Calibri" panose="020F0502020204030204" pitchFamily="34" charset="0"/>
                          <a:cs typeface="Times New Roman" panose="02020603050405020304" pitchFamily="18" charset="0"/>
                        </a:rPr>
                        <a:t>12</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dirty="0">
                          <a:effectLst/>
                          <a:latin typeface="Times New Roman" panose="02020603050405020304" pitchFamily="18" charset="0"/>
                          <a:ea typeface="Calibri" panose="020F0502020204030204" pitchFamily="34" charset="0"/>
                          <a:cs typeface="Times New Roman" panose="02020603050405020304" pitchFamily="18" charset="0"/>
                        </a:rPr>
                        <a:t>388</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865768"/>
                  </a:ext>
                </a:extLst>
              </a:tr>
            </a:tbl>
          </a:graphicData>
        </a:graphic>
      </p:graphicFrame>
    </p:spTree>
    <p:extLst>
      <p:ext uri="{BB962C8B-B14F-4D97-AF65-F5344CB8AC3E}">
        <p14:creationId xmlns:p14="http://schemas.microsoft.com/office/powerpoint/2010/main" val="12729447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741331" y="537029"/>
            <a:ext cx="3207657" cy="2002972"/>
          </a:xfrm>
          <a:prstGeom prst="rect">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smtClean="0">
                <a:latin typeface="Times New Roman" panose="02020603050405020304" pitchFamily="18" charset="0"/>
                <a:cs typeface="Times New Roman" panose="02020603050405020304" pitchFamily="18" charset="0"/>
              </a:rPr>
              <a:t>Проценты-одно из математических понятий, которые часто встречаются в повседневной жизни.</a:t>
            </a:r>
            <a:endParaRPr lang="ru-RU" sz="2400" b="1" dirty="0">
              <a:latin typeface="Times New Roman" panose="02020603050405020304" pitchFamily="18" charset="0"/>
              <a:cs typeface="Times New Roman" panose="02020603050405020304" pitchFamily="18" charset="0"/>
            </a:endParaRPr>
          </a:p>
        </p:txBody>
      </p:sp>
      <p:pic>
        <p:nvPicPr>
          <p:cNvPr id="2050" name="Picture 2" descr="https://s.fishki.net/upload/users/2019/02/20/470737/85e5ca6fea40ebbaa0a005d85cb64ad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514" y="682172"/>
            <a:ext cx="3868057" cy="21757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redit concept, bank building with calculator isolated on whit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1281" y="3364809"/>
            <a:ext cx="4154095" cy="252707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2 фото).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78020" y="2273286"/>
            <a:ext cx="1345323" cy="101057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cf2.ppt-online.org/files2/slide/t/tyiMAm2wZx47UVrGqKEsdPvj5RC6JDfNbWInO9/slide-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293" y="3214688"/>
            <a:ext cx="3659947" cy="274138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avatars.mds.yandex.net/i?id=53bc278dda649248241141fd09a0e0de_l-5277428-images-thumbs&amp;n=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0280" y="4189618"/>
            <a:ext cx="1826081" cy="182608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romashkaavto.ru/wp-content/uploads/2016/10/sal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20844" y="2599295"/>
            <a:ext cx="3827573" cy="153102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ds04.infourok.ru/uploads/ex/0548/0002b0df-c0ac68d9/img1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99748" y="481590"/>
            <a:ext cx="3435927" cy="2576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3737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torage.pricehype.ru/d31/46b/c2b0a1a29d6e7314878ba92a16.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611" y="387925"/>
            <a:ext cx="2559118" cy="26566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palladi.ru/upload/iblock/5cb/5cb658a06783f10b016015bdbec9790f.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529" t="-4692" r="17274" b="1"/>
          <a:stretch/>
        </p:blipFill>
        <p:spPr bwMode="auto">
          <a:xfrm>
            <a:off x="6890906" y="2001065"/>
            <a:ext cx="1401793" cy="22860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palladi.ru/upload/iblock/2b3/2b314edf8810854b7ef32bcaffa9dc6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083" r="18579" b="2839"/>
          <a:stretch/>
        </p:blipFill>
        <p:spPr bwMode="auto">
          <a:xfrm>
            <a:off x="9991185" y="564569"/>
            <a:ext cx="1565563" cy="24799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avatars.mds.yandex.net/i?id=38ec21ee0b60776973c748ea1ed9b771_l-4328551-images-thumbs&amp;n=1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871" t="-3239" r="13193" b="1"/>
          <a:stretch/>
        </p:blipFill>
        <p:spPr bwMode="auto">
          <a:xfrm>
            <a:off x="8335288" y="820883"/>
            <a:ext cx="157071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foodmall.ru/upload/resize_cache/iblock/f25/swnb50tbb3012a31jfsm4yk6hyns7dx8/1200_1200_140cd750bba9870f18aada2478b24840a/1619_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510" t="2487" r="18740"/>
          <a:stretch/>
        </p:blipFill>
        <p:spPr bwMode="auto">
          <a:xfrm>
            <a:off x="5400840" y="3429000"/>
            <a:ext cx="1550685" cy="244879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storage.yandexcloud.net/images.ratengoods.com/1/ef878f3203b98260fc2c6126530ecb2ec96ba2c8.jpe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875" t="-2032" r="18521" b="1"/>
          <a:stretch/>
        </p:blipFill>
        <p:spPr bwMode="auto">
          <a:xfrm>
            <a:off x="2923762" y="1915393"/>
            <a:ext cx="1595612" cy="25596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Сырок глазированный «Преображенский»"/>
          <p:cNvPicPr>
            <a:picLocks noChangeAspect="1" noChangeArrowheads="1"/>
          </p:cNvPicPr>
          <p:nvPr/>
        </p:nvPicPr>
        <p:blipFill rotWithShape="1">
          <a:blip r:embed="rId8">
            <a:extLst>
              <a:ext uri="{28A0092B-C50C-407E-A947-70E740481C1C}">
                <a14:useLocalDpi xmlns:a14="http://schemas.microsoft.com/office/drawing/2010/main" val="0"/>
              </a:ext>
            </a:extLst>
          </a:blip>
          <a:srcRect l="-3692" t="9733" r="177" b="16101"/>
          <a:stretch/>
        </p:blipFill>
        <p:spPr bwMode="auto">
          <a:xfrm>
            <a:off x="4097489" y="599933"/>
            <a:ext cx="2854036" cy="137688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Сырок глазированный «Коровка из Кореновки»"/>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4741" y="4653395"/>
            <a:ext cx="3598041" cy="160712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Сырок глазированный «Свитлогорье»"/>
          <p:cNvPicPr>
            <a:picLocks noChangeAspect="1" noChangeArrowheads="1"/>
          </p:cNvPicPr>
          <p:nvPr/>
        </p:nvPicPr>
        <p:blipFill rotWithShape="1">
          <a:blip r:embed="rId10">
            <a:extLst>
              <a:ext uri="{28A0092B-C50C-407E-A947-70E740481C1C}">
                <a14:useLocalDpi xmlns:a14="http://schemas.microsoft.com/office/drawing/2010/main" val="0"/>
              </a:ext>
            </a:extLst>
          </a:blip>
          <a:srcRect l="51492" t="778" r="24768" b="50838"/>
          <a:stretch/>
        </p:blipFill>
        <p:spPr bwMode="auto">
          <a:xfrm rot="3364336">
            <a:off x="9011614" y="3312739"/>
            <a:ext cx="1356716" cy="3073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6696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80655" y="772762"/>
            <a:ext cx="10072254" cy="1014380"/>
          </a:xfrm>
          <a:prstGeom prst="rect">
            <a:avLst/>
          </a:prstGeom>
        </p:spPr>
        <p:txBody>
          <a:bodyPr wrap="square">
            <a:spAutoFit/>
          </a:bodyPr>
          <a:lstStyle/>
          <a:p>
            <a:pPr algn="ctr">
              <a:lnSpc>
                <a:spcPct val="107000"/>
              </a:lnSpc>
              <a:spcAft>
                <a:spcPts val="0"/>
              </a:spcAft>
            </a:pPr>
            <a:r>
              <a:rPr lang="ru-RU"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На уроках часто устно считаем % содержание жира в продуктах питания</a:t>
            </a:r>
            <a:r>
              <a:rPr lang="ru-RU"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Молочные продукты.</a:t>
            </a:r>
            <a:endParaRPr lang="ru-RU"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886522084"/>
              </p:ext>
            </p:extLst>
          </p:nvPr>
        </p:nvGraphicFramePr>
        <p:xfrm>
          <a:off x="741219" y="1889799"/>
          <a:ext cx="5375563" cy="4289507"/>
        </p:xfrm>
        <a:graphic>
          <a:graphicData uri="http://schemas.openxmlformats.org/drawingml/2006/table">
            <a:tbl>
              <a:tblPr firstRow="1" firstCol="1" bandRow="1"/>
              <a:tblGrid>
                <a:gridCol w="1598680">
                  <a:extLst>
                    <a:ext uri="{9D8B030D-6E8A-4147-A177-3AD203B41FA5}">
                      <a16:colId xmlns:a16="http://schemas.microsoft.com/office/drawing/2014/main" val="3918378055"/>
                    </a:ext>
                  </a:extLst>
                </a:gridCol>
                <a:gridCol w="1237441">
                  <a:extLst>
                    <a:ext uri="{9D8B030D-6E8A-4147-A177-3AD203B41FA5}">
                      <a16:colId xmlns:a16="http://schemas.microsoft.com/office/drawing/2014/main" val="3423550127"/>
                    </a:ext>
                  </a:extLst>
                </a:gridCol>
                <a:gridCol w="1162629">
                  <a:extLst>
                    <a:ext uri="{9D8B030D-6E8A-4147-A177-3AD203B41FA5}">
                      <a16:colId xmlns:a16="http://schemas.microsoft.com/office/drawing/2014/main" val="4177415226"/>
                    </a:ext>
                  </a:extLst>
                </a:gridCol>
                <a:gridCol w="1376813">
                  <a:extLst>
                    <a:ext uri="{9D8B030D-6E8A-4147-A177-3AD203B41FA5}">
                      <a16:colId xmlns:a16="http://schemas.microsoft.com/office/drawing/2014/main" val="3299498459"/>
                    </a:ext>
                  </a:extLst>
                </a:gridCol>
              </a:tblGrid>
              <a:tr h="970007">
                <a:tc>
                  <a:txBody>
                    <a:bodyPr/>
                    <a:lstStyle/>
                    <a:p>
                      <a:pPr algn="ctr">
                        <a:lnSpc>
                          <a:spcPct val="107000"/>
                        </a:lnSpc>
                        <a:spcAft>
                          <a:spcPts val="0"/>
                        </a:spcAft>
                      </a:pP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Название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Общая масса, г</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 жира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Масса содержащихся жиров, г</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318475"/>
                  </a:ext>
                </a:extLst>
              </a:tr>
              <a:tr h="876985">
                <a:tc>
                  <a:txBody>
                    <a:bodyPr/>
                    <a:lstStyle/>
                    <a:p>
                      <a:pPr algn="ctr">
                        <a:lnSpc>
                          <a:spcPct val="107000"/>
                        </a:lnSpc>
                        <a:spcAft>
                          <a:spcPts val="0"/>
                        </a:spcAft>
                      </a:pP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Молоко «Большая кружка»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b="1" dirty="0" smtClean="0">
                          <a:effectLst/>
                          <a:latin typeface="Times New Roman" panose="02020603050405020304" pitchFamily="18" charset="0"/>
                          <a:ea typeface="Calibri" panose="020F0502020204030204" pitchFamily="34" charset="0"/>
                          <a:cs typeface="Times New Roman" panose="02020603050405020304" pitchFamily="18" charset="0"/>
                        </a:rPr>
                        <a:t>980(1000)</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b="1" dirty="0" smtClean="0">
                          <a:effectLst/>
                          <a:latin typeface="Times New Roman" panose="02020603050405020304" pitchFamily="18" charset="0"/>
                          <a:ea typeface="Calibri" panose="020F0502020204030204" pitchFamily="34" charset="0"/>
                          <a:cs typeface="Times New Roman" panose="02020603050405020304" pitchFamily="18" charset="0"/>
                        </a:rPr>
                        <a:t>2,5</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b="1" dirty="0" smtClean="0">
                          <a:effectLst/>
                          <a:latin typeface="Times New Roman" panose="02020603050405020304" pitchFamily="18" charset="0"/>
                          <a:ea typeface="Calibri" panose="020F0502020204030204" pitchFamily="34" charset="0"/>
                          <a:cs typeface="Times New Roman" panose="02020603050405020304" pitchFamily="18" charset="0"/>
                        </a:rPr>
                        <a:t>25</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0895303"/>
                  </a:ext>
                </a:extLst>
              </a:tr>
              <a:tr h="876985">
                <a:tc>
                  <a:txBody>
                    <a:bodyPr/>
                    <a:lstStyle/>
                    <a:p>
                      <a:pPr algn="ctr">
                        <a:lnSpc>
                          <a:spcPct val="107000"/>
                        </a:lnSpc>
                        <a:spcAft>
                          <a:spcPts val="0"/>
                        </a:spcAft>
                      </a:pP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Молоко «Большая кружка»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b="1" dirty="0" smtClean="0">
                          <a:effectLst/>
                          <a:latin typeface="Times New Roman" panose="02020603050405020304" pitchFamily="18" charset="0"/>
                          <a:ea typeface="Calibri" panose="020F0502020204030204" pitchFamily="34" charset="0"/>
                          <a:cs typeface="Times New Roman" panose="02020603050405020304" pitchFamily="18" charset="0"/>
                        </a:rPr>
                        <a:t>980(1000)</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b="1" dirty="0" smtClean="0">
                          <a:effectLst/>
                          <a:latin typeface="Times New Roman" panose="02020603050405020304" pitchFamily="18" charset="0"/>
                          <a:ea typeface="Calibri" panose="020F0502020204030204" pitchFamily="34" charset="0"/>
                          <a:cs typeface="Times New Roman" panose="02020603050405020304" pitchFamily="18" charset="0"/>
                        </a:rPr>
                        <a:t>3,2</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b="1" dirty="0" smtClean="0">
                          <a:effectLst/>
                          <a:latin typeface="Times New Roman" panose="02020603050405020304" pitchFamily="18" charset="0"/>
                          <a:ea typeface="Calibri" panose="020F0502020204030204" pitchFamily="34" charset="0"/>
                          <a:cs typeface="Times New Roman" panose="02020603050405020304" pitchFamily="18" charset="0"/>
                        </a:rPr>
                        <a:t>32</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0254672"/>
                  </a:ext>
                </a:extLst>
              </a:tr>
              <a:tr h="438493">
                <a:tc>
                  <a:txBody>
                    <a:bodyPr/>
                    <a:lstStyle/>
                    <a:p>
                      <a:pPr algn="ctr">
                        <a:lnSpc>
                          <a:spcPct val="107000"/>
                        </a:lnSpc>
                        <a:spcAft>
                          <a:spcPts val="0"/>
                        </a:spcAft>
                      </a:pP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Творог «Простоквашино»</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2</a:t>
                      </a:r>
                      <a:r>
                        <a:rPr lang="ru-RU" sz="1600" b="1" dirty="0" smtClean="0">
                          <a:effectLst/>
                          <a:latin typeface="Times New Roman" panose="02020603050405020304" pitchFamily="18" charset="0"/>
                          <a:ea typeface="Calibri" panose="020F0502020204030204" pitchFamily="34" charset="0"/>
                          <a:cs typeface="Times New Roman" panose="02020603050405020304" pitchFamily="18" charset="0"/>
                        </a:rPr>
                        <a:t>00</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b="1" dirty="0" smtClean="0">
                          <a:effectLst/>
                          <a:latin typeface="Times New Roman" panose="02020603050405020304" pitchFamily="18" charset="0"/>
                          <a:ea typeface="Calibri" panose="020F0502020204030204" pitchFamily="34" charset="0"/>
                          <a:cs typeface="Times New Roman" panose="02020603050405020304" pitchFamily="18" charset="0"/>
                        </a:rPr>
                        <a:t>9</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b="1" dirty="0" smtClean="0">
                          <a:effectLst/>
                          <a:latin typeface="Times New Roman" panose="02020603050405020304" pitchFamily="18" charset="0"/>
                          <a:ea typeface="Calibri" panose="020F0502020204030204" pitchFamily="34" charset="0"/>
                          <a:cs typeface="Times New Roman" panose="02020603050405020304" pitchFamily="18" charset="0"/>
                        </a:rPr>
                        <a:t>18</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8317848"/>
                  </a:ext>
                </a:extLst>
              </a:tr>
              <a:tr h="438493">
                <a:tc>
                  <a:txBody>
                    <a:bodyPr/>
                    <a:lstStyle/>
                    <a:p>
                      <a:pPr algn="ctr">
                        <a:lnSpc>
                          <a:spcPct val="107000"/>
                        </a:lnSpc>
                        <a:spcAft>
                          <a:spcPts val="0"/>
                        </a:spcAft>
                      </a:pP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Творог «Простоквашино»</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2</a:t>
                      </a:r>
                      <a:r>
                        <a:rPr lang="ru-RU" sz="1600" b="1" dirty="0" smtClean="0">
                          <a:effectLst/>
                          <a:latin typeface="Times New Roman" panose="02020603050405020304" pitchFamily="18" charset="0"/>
                          <a:ea typeface="Calibri" panose="020F0502020204030204" pitchFamily="34" charset="0"/>
                          <a:cs typeface="Times New Roman" panose="02020603050405020304" pitchFamily="18" charset="0"/>
                        </a:rPr>
                        <a:t>00</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b="1" dirty="0" smtClean="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b="1" dirty="0" smtClean="0">
                          <a:effectLst/>
                          <a:latin typeface="Times New Roman" panose="02020603050405020304" pitchFamily="18" charset="0"/>
                          <a:ea typeface="Calibri" panose="020F0502020204030204" pitchFamily="34" charset="0"/>
                          <a:cs typeface="Times New Roman" panose="02020603050405020304" pitchFamily="18" charset="0"/>
                        </a:rPr>
                        <a:t>4</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4161120"/>
                  </a:ext>
                </a:extLst>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938904296"/>
              </p:ext>
            </p:extLst>
          </p:nvPr>
        </p:nvGraphicFramePr>
        <p:xfrm>
          <a:off x="6345382" y="1889799"/>
          <a:ext cx="5112326" cy="4084003"/>
        </p:xfrm>
        <a:graphic>
          <a:graphicData uri="http://schemas.openxmlformats.org/drawingml/2006/table">
            <a:tbl>
              <a:tblPr firstRow="1" firstCol="1" bandRow="1"/>
              <a:tblGrid>
                <a:gridCol w="1520395">
                  <a:extLst>
                    <a:ext uri="{9D8B030D-6E8A-4147-A177-3AD203B41FA5}">
                      <a16:colId xmlns:a16="http://schemas.microsoft.com/office/drawing/2014/main" val="1605284647"/>
                    </a:ext>
                  </a:extLst>
                </a:gridCol>
                <a:gridCol w="1176844">
                  <a:extLst>
                    <a:ext uri="{9D8B030D-6E8A-4147-A177-3AD203B41FA5}">
                      <a16:colId xmlns:a16="http://schemas.microsoft.com/office/drawing/2014/main" val="3403593755"/>
                    </a:ext>
                  </a:extLst>
                </a:gridCol>
                <a:gridCol w="1105696">
                  <a:extLst>
                    <a:ext uri="{9D8B030D-6E8A-4147-A177-3AD203B41FA5}">
                      <a16:colId xmlns:a16="http://schemas.microsoft.com/office/drawing/2014/main" val="1248129178"/>
                    </a:ext>
                  </a:extLst>
                </a:gridCol>
                <a:gridCol w="1309391">
                  <a:extLst>
                    <a:ext uri="{9D8B030D-6E8A-4147-A177-3AD203B41FA5}">
                      <a16:colId xmlns:a16="http://schemas.microsoft.com/office/drawing/2014/main" val="2613946533"/>
                    </a:ext>
                  </a:extLst>
                </a:gridCol>
              </a:tblGrid>
              <a:tr h="1025425">
                <a:tc>
                  <a:txBody>
                    <a:bodyPr/>
                    <a:lstStyle/>
                    <a:p>
                      <a:pPr algn="ctr">
                        <a:lnSpc>
                          <a:spcPct val="107000"/>
                        </a:lnSpc>
                        <a:spcAft>
                          <a:spcPts val="0"/>
                        </a:spcAft>
                      </a:pP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Название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Общая масса, г</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 жира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Масса содержащихся жиров, г</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4843008"/>
                  </a:ext>
                </a:extLst>
              </a:tr>
              <a:tr h="876985">
                <a:tc>
                  <a:txBody>
                    <a:bodyPr/>
                    <a:lstStyle/>
                    <a:p>
                      <a:pPr algn="ctr">
                        <a:lnSpc>
                          <a:spcPct val="107000"/>
                        </a:lnSpc>
                        <a:spcAft>
                          <a:spcPts val="0"/>
                        </a:spcAft>
                      </a:pPr>
                      <a:r>
                        <a:rPr lang="ru-RU" sz="1600" b="1" dirty="0" smtClean="0">
                          <a:effectLst/>
                          <a:latin typeface="Times New Roman" panose="02020603050405020304" pitchFamily="18" charset="0"/>
                          <a:ea typeface="Calibri" panose="020F0502020204030204" pitchFamily="34" charset="0"/>
                          <a:cs typeface="Times New Roman" panose="02020603050405020304" pitchFamily="18" charset="0"/>
                        </a:rPr>
                        <a:t>Сырок глаз «</a:t>
                      </a:r>
                      <a:r>
                        <a:rPr lang="ru-RU" sz="1600" b="1" dirty="0" err="1" smtClean="0">
                          <a:effectLst/>
                          <a:latin typeface="Times New Roman" panose="02020603050405020304" pitchFamily="18" charset="0"/>
                          <a:ea typeface="Calibri" panose="020F0502020204030204" pitchFamily="34" charset="0"/>
                          <a:cs typeface="Times New Roman" panose="02020603050405020304" pitchFamily="18" charset="0"/>
                        </a:rPr>
                        <a:t>Пингвиненок</a:t>
                      </a:r>
                      <a:r>
                        <a:rPr lang="ru-RU" sz="1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b="1" dirty="0" err="1" smtClean="0">
                          <a:effectLst/>
                          <a:latin typeface="Times New Roman" panose="02020603050405020304" pitchFamily="18" charset="0"/>
                          <a:ea typeface="Calibri" panose="020F0502020204030204" pitchFamily="34" charset="0"/>
                          <a:cs typeface="Times New Roman" panose="02020603050405020304" pitchFamily="18" charset="0"/>
                        </a:rPr>
                        <a:t>Понго</a:t>
                      </a:r>
                      <a:r>
                        <a:rPr lang="ru-RU" sz="16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b="1" dirty="0" smtClean="0">
                          <a:effectLst/>
                          <a:latin typeface="Times New Roman" panose="02020603050405020304" pitchFamily="18" charset="0"/>
                          <a:ea typeface="Calibri" panose="020F0502020204030204" pitchFamily="34" charset="0"/>
                          <a:cs typeface="Times New Roman" panose="02020603050405020304" pitchFamily="18" charset="0"/>
                        </a:rPr>
                        <a:t>50</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b="1" dirty="0" smtClean="0">
                          <a:effectLst/>
                          <a:latin typeface="Times New Roman" panose="02020603050405020304" pitchFamily="18" charset="0"/>
                          <a:ea typeface="Calibri" panose="020F0502020204030204" pitchFamily="34" charset="0"/>
                          <a:cs typeface="Times New Roman" panose="02020603050405020304" pitchFamily="18" charset="0"/>
                        </a:rPr>
                        <a:t>23</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b="1" dirty="0" smtClean="0">
                          <a:effectLst/>
                          <a:latin typeface="Times New Roman" panose="02020603050405020304" pitchFamily="18" charset="0"/>
                          <a:ea typeface="Calibri" panose="020F0502020204030204" pitchFamily="34" charset="0"/>
                          <a:cs typeface="Times New Roman" panose="02020603050405020304" pitchFamily="18" charset="0"/>
                        </a:rPr>
                        <a:t>11,5</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9438502"/>
                  </a:ext>
                </a:extLst>
              </a:tr>
              <a:tr h="876985">
                <a:tc>
                  <a:txBody>
                    <a:bodyPr/>
                    <a:lstStyle/>
                    <a:p>
                      <a:pPr algn="ctr">
                        <a:lnSpc>
                          <a:spcPct val="107000"/>
                        </a:lnSpc>
                        <a:spcAft>
                          <a:spcPts val="0"/>
                        </a:spcAft>
                      </a:pPr>
                      <a:r>
                        <a:rPr lang="ru-RU" sz="1600" b="1" dirty="0" smtClean="0">
                          <a:effectLst/>
                          <a:latin typeface="Times New Roman" panose="02020603050405020304" pitchFamily="18" charset="0"/>
                          <a:ea typeface="Calibri" panose="020F0502020204030204" pitchFamily="34" charset="0"/>
                          <a:cs typeface="Times New Roman" panose="02020603050405020304" pitchFamily="18" charset="0"/>
                        </a:rPr>
                        <a:t>Сырок «Молочная страна»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b="1" dirty="0" smtClean="0">
                          <a:effectLst/>
                          <a:latin typeface="Times New Roman" panose="02020603050405020304" pitchFamily="18" charset="0"/>
                          <a:ea typeface="Calibri" panose="020F0502020204030204" pitchFamily="34" charset="0"/>
                          <a:cs typeface="Times New Roman" panose="02020603050405020304" pitchFamily="18" charset="0"/>
                        </a:rPr>
                        <a:t>45</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b="1" dirty="0" smtClean="0">
                          <a:effectLst/>
                          <a:latin typeface="Times New Roman" panose="02020603050405020304" pitchFamily="18" charset="0"/>
                          <a:ea typeface="Calibri" panose="020F0502020204030204" pitchFamily="34" charset="0"/>
                          <a:cs typeface="Times New Roman" panose="02020603050405020304" pitchFamily="18" charset="0"/>
                        </a:rPr>
                        <a:t>5</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b="1" dirty="0" smtClean="0">
                          <a:effectLst/>
                          <a:latin typeface="Times New Roman" panose="02020603050405020304" pitchFamily="18" charset="0"/>
                          <a:ea typeface="Calibri" panose="020F0502020204030204" pitchFamily="34" charset="0"/>
                          <a:cs typeface="Times New Roman" panose="02020603050405020304" pitchFamily="18" charset="0"/>
                        </a:rPr>
                        <a:t>2,25</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264196"/>
                  </a:ext>
                </a:extLst>
              </a:tr>
              <a:tr h="438493">
                <a:tc>
                  <a:txBody>
                    <a:bodyPr/>
                    <a:lstStyle/>
                    <a:p>
                      <a:pPr algn="ctr">
                        <a:lnSpc>
                          <a:spcPct val="107000"/>
                        </a:lnSpc>
                        <a:spcAft>
                          <a:spcPts val="0"/>
                        </a:spcAft>
                      </a:pPr>
                      <a:r>
                        <a:rPr lang="ru-RU" sz="1600" b="1" dirty="0" smtClean="0">
                          <a:effectLst/>
                          <a:latin typeface="Times New Roman" panose="02020603050405020304" pitchFamily="18" charset="0"/>
                          <a:ea typeface="Calibri" panose="020F0502020204030204" pitchFamily="34" charset="0"/>
                          <a:cs typeface="Times New Roman" panose="02020603050405020304" pitchFamily="18" charset="0"/>
                        </a:rPr>
                        <a:t>Сырок с мармеладом</a:t>
                      </a: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b="1" dirty="0" smtClean="0">
                          <a:effectLst/>
                          <a:latin typeface="Times New Roman" panose="02020603050405020304" pitchFamily="18" charset="0"/>
                          <a:ea typeface="Calibri" panose="020F0502020204030204" pitchFamily="34" charset="0"/>
                          <a:cs typeface="Times New Roman" panose="02020603050405020304" pitchFamily="18" charset="0"/>
                        </a:rPr>
                        <a:t>50</a:t>
                      </a: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b="1" dirty="0" smtClean="0">
                          <a:effectLst/>
                          <a:latin typeface="Times New Roman" panose="02020603050405020304" pitchFamily="18" charset="0"/>
                          <a:ea typeface="Calibri" panose="020F0502020204030204" pitchFamily="34" charset="0"/>
                          <a:cs typeface="Times New Roman" panose="02020603050405020304" pitchFamily="18" charset="0"/>
                        </a:rPr>
                        <a:t>20</a:t>
                      </a: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b="1" dirty="0" smtClean="0">
                          <a:effectLst/>
                          <a:latin typeface="Times New Roman" panose="02020603050405020304" pitchFamily="18" charset="0"/>
                          <a:ea typeface="Calibri" panose="020F0502020204030204" pitchFamily="34" charset="0"/>
                          <a:cs typeface="Times New Roman" panose="02020603050405020304" pitchFamily="18" charset="0"/>
                        </a:rPr>
                        <a:t>10</a:t>
                      </a: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9439549"/>
                  </a:ext>
                </a:extLst>
              </a:tr>
              <a:tr h="438493">
                <a:tc>
                  <a:txBody>
                    <a:bodyPr/>
                    <a:lstStyle/>
                    <a:p>
                      <a:pPr algn="ctr">
                        <a:lnSpc>
                          <a:spcPct val="107000"/>
                        </a:lnSpc>
                        <a:spcAft>
                          <a:spcPts val="0"/>
                        </a:spcAft>
                      </a:pP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b="1" dirty="0" smtClean="0">
                          <a:effectLst/>
                          <a:latin typeface="Times New Roman" panose="02020603050405020304" pitchFamily="18" charset="0"/>
                          <a:ea typeface="Calibri" panose="020F0502020204030204" pitchFamily="34" charset="0"/>
                          <a:cs typeface="Times New Roman" panose="02020603050405020304" pitchFamily="18" charset="0"/>
                        </a:rPr>
                        <a:t>Сырок «Элитный» с орехом</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b="1" dirty="0" smtClean="0">
                          <a:effectLst/>
                          <a:latin typeface="Times New Roman" panose="02020603050405020304" pitchFamily="18" charset="0"/>
                          <a:ea typeface="Calibri" panose="020F0502020204030204" pitchFamily="34" charset="0"/>
                          <a:cs typeface="Times New Roman" panose="02020603050405020304" pitchFamily="18" charset="0"/>
                        </a:rPr>
                        <a:t>38</a:t>
                      </a: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b="1" dirty="0" smtClean="0">
                          <a:effectLst/>
                          <a:latin typeface="Times New Roman" panose="02020603050405020304" pitchFamily="18" charset="0"/>
                          <a:ea typeface="Calibri" panose="020F0502020204030204" pitchFamily="34" charset="0"/>
                          <a:cs typeface="Times New Roman" panose="02020603050405020304" pitchFamily="18" charset="0"/>
                        </a:rPr>
                        <a:t>20</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b="1" dirty="0" smtClean="0">
                          <a:effectLst/>
                          <a:latin typeface="Times New Roman" panose="02020603050405020304" pitchFamily="18" charset="0"/>
                          <a:ea typeface="Calibri" panose="020F0502020204030204" pitchFamily="34" charset="0"/>
                          <a:cs typeface="Times New Roman" panose="02020603050405020304" pitchFamily="18" charset="0"/>
                        </a:rPr>
                        <a:t>7,6</a:t>
                      </a: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6161877"/>
                  </a:ext>
                </a:extLst>
              </a:tr>
            </a:tbl>
          </a:graphicData>
        </a:graphic>
      </p:graphicFrame>
    </p:spTree>
    <p:extLst>
      <p:ext uri="{BB962C8B-B14F-4D97-AF65-F5344CB8AC3E}">
        <p14:creationId xmlns:p14="http://schemas.microsoft.com/office/powerpoint/2010/main" val="2287626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80655" y="772762"/>
            <a:ext cx="10072254" cy="1014380"/>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На уроках часто устно считаем % содержание жира в продуктах питания</a:t>
            </a:r>
            <a:r>
              <a:rPr kumimoji="0" lang="ru-RU"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ru-RU" sz="2800" b="1" noProof="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Мо</a:t>
            </a:r>
            <a:r>
              <a:rPr lang="ru-RU"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лочные</a:t>
            </a:r>
            <a:r>
              <a:rPr lang="ru-RU"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продукты.</a:t>
            </a:r>
            <a:endParaRPr kumimoji="0" lang="ru-RU" sz="2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991343162"/>
              </p:ext>
            </p:extLst>
          </p:nvPr>
        </p:nvGraphicFramePr>
        <p:xfrm>
          <a:off x="1246909" y="1787048"/>
          <a:ext cx="8188035" cy="4102075"/>
        </p:xfrm>
        <a:graphic>
          <a:graphicData uri="http://schemas.openxmlformats.org/drawingml/2006/table">
            <a:tbl>
              <a:tblPr firstRow="1" firstCol="1" bandRow="1"/>
              <a:tblGrid>
                <a:gridCol w="2435104">
                  <a:extLst>
                    <a:ext uri="{9D8B030D-6E8A-4147-A177-3AD203B41FA5}">
                      <a16:colId xmlns:a16="http://schemas.microsoft.com/office/drawing/2014/main" val="1605284647"/>
                    </a:ext>
                  </a:extLst>
                </a:gridCol>
                <a:gridCol w="1884864">
                  <a:extLst>
                    <a:ext uri="{9D8B030D-6E8A-4147-A177-3AD203B41FA5}">
                      <a16:colId xmlns:a16="http://schemas.microsoft.com/office/drawing/2014/main" val="3403593755"/>
                    </a:ext>
                  </a:extLst>
                </a:gridCol>
                <a:gridCol w="1770912">
                  <a:extLst>
                    <a:ext uri="{9D8B030D-6E8A-4147-A177-3AD203B41FA5}">
                      <a16:colId xmlns:a16="http://schemas.microsoft.com/office/drawing/2014/main" val="1248129178"/>
                    </a:ext>
                  </a:extLst>
                </a:gridCol>
                <a:gridCol w="2097155">
                  <a:extLst>
                    <a:ext uri="{9D8B030D-6E8A-4147-A177-3AD203B41FA5}">
                      <a16:colId xmlns:a16="http://schemas.microsoft.com/office/drawing/2014/main" val="2613946533"/>
                    </a:ext>
                  </a:extLst>
                </a:gridCol>
              </a:tblGrid>
              <a:tr h="1025425">
                <a:tc>
                  <a:txBody>
                    <a:bodyPr/>
                    <a:lstStyle/>
                    <a:p>
                      <a:pPr algn="ctr">
                        <a:lnSpc>
                          <a:spcPct val="107000"/>
                        </a:lnSpc>
                        <a:spcAft>
                          <a:spcPts val="0"/>
                        </a:spcAft>
                      </a:pPr>
                      <a:r>
                        <a:rPr lang="ru-RU" sz="2400" b="1" dirty="0">
                          <a:effectLst/>
                          <a:latin typeface="Times New Roman" panose="02020603050405020304" pitchFamily="18" charset="0"/>
                          <a:ea typeface="Calibri" panose="020F0502020204030204" pitchFamily="34" charset="0"/>
                          <a:cs typeface="Times New Roman" panose="02020603050405020304" pitchFamily="18" charset="0"/>
                        </a:rPr>
                        <a:t>Название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dirty="0">
                          <a:effectLst/>
                          <a:latin typeface="Times New Roman" panose="02020603050405020304" pitchFamily="18" charset="0"/>
                          <a:ea typeface="Calibri" panose="020F0502020204030204" pitchFamily="34" charset="0"/>
                          <a:cs typeface="Times New Roman" panose="02020603050405020304" pitchFamily="18" charset="0"/>
                        </a:rPr>
                        <a:t>Общая масса, г</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dirty="0">
                          <a:effectLst/>
                          <a:latin typeface="Times New Roman" panose="02020603050405020304" pitchFamily="18" charset="0"/>
                          <a:ea typeface="Calibri" panose="020F0502020204030204" pitchFamily="34" charset="0"/>
                          <a:cs typeface="Times New Roman" panose="02020603050405020304" pitchFamily="18" charset="0"/>
                        </a:rPr>
                        <a:t>% жира</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dirty="0">
                          <a:effectLst/>
                          <a:latin typeface="Times New Roman" panose="02020603050405020304" pitchFamily="18" charset="0"/>
                          <a:ea typeface="Calibri" panose="020F0502020204030204" pitchFamily="34" charset="0"/>
                          <a:cs typeface="Times New Roman" panose="02020603050405020304" pitchFamily="18" charset="0"/>
                        </a:rPr>
                        <a:t>Масса содержащихся жиров, г</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4843008"/>
                  </a:ext>
                </a:extLst>
              </a:tr>
              <a:tr h="876985">
                <a:tc>
                  <a:txBody>
                    <a:bodyPr/>
                    <a:lstStyle/>
                    <a:p>
                      <a:pPr algn="ctr">
                        <a:lnSpc>
                          <a:spcPct val="107000"/>
                        </a:lnSpc>
                        <a:spcAft>
                          <a:spcPts val="0"/>
                        </a:spcAft>
                      </a:pPr>
                      <a:r>
                        <a:rPr lang="ru-RU" sz="2400" b="1" dirty="0" smtClean="0">
                          <a:effectLst/>
                          <a:latin typeface="Times New Roman" panose="02020603050405020304" pitchFamily="18" charset="0"/>
                          <a:ea typeface="Calibri" panose="020F0502020204030204" pitchFamily="34" charset="0"/>
                          <a:cs typeface="Times New Roman" panose="02020603050405020304" pitchFamily="18" charset="0"/>
                        </a:rPr>
                        <a:t>Сметана «</a:t>
                      </a:r>
                      <a:r>
                        <a:rPr lang="ru-RU"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Сметановна</a:t>
                      </a:r>
                      <a:r>
                        <a:rPr lang="ru-RU" sz="24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dirty="0" smtClean="0">
                          <a:effectLst/>
                          <a:latin typeface="Times New Roman" panose="02020603050405020304" pitchFamily="18" charset="0"/>
                          <a:ea typeface="Calibri" panose="020F0502020204030204" pitchFamily="34" charset="0"/>
                          <a:cs typeface="Times New Roman" panose="02020603050405020304" pitchFamily="18" charset="0"/>
                        </a:rPr>
                        <a:t>185</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dirty="0" smtClean="0">
                          <a:effectLst/>
                          <a:latin typeface="Times New Roman" panose="02020603050405020304" pitchFamily="18" charset="0"/>
                          <a:ea typeface="Calibri" panose="020F0502020204030204" pitchFamily="34" charset="0"/>
                          <a:cs typeface="Times New Roman" panose="02020603050405020304" pitchFamily="18" charset="0"/>
                        </a:rPr>
                        <a:t>20</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dirty="0" smtClean="0">
                          <a:effectLst/>
                          <a:latin typeface="Times New Roman" panose="02020603050405020304" pitchFamily="18" charset="0"/>
                          <a:ea typeface="Calibri" panose="020F0502020204030204" pitchFamily="34" charset="0"/>
                          <a:cs typeface="Times New Roman" panose="02020603050405020304" pitchFamily="18" charset="0"/>
                        </a:rPr>
                        <a:t>37</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9438502"/>
                  </a:ext>
                </a:extLst>
              </a:tr>
              <a:tr h="876985">
                <a:tc>
                  <a:txBody>
                    <a:bodyPr/>
                    <a:lstStyle/>
                    <a:p>
                      <a:pPr algn="ctr">
                        <a:lnSpc>
                          <a:spcPct val="107000"/>
                        </a:lnSpc>
                        <a:spcAft>
                          <a:spcPts val="0"/>
                        </a:spcAft>
                      </a:pPr>
                      <a:r>
                        <a:rPr lang="ru-RU" sz="2400" b="1" dirty="0" smtClean="0">
                          <a:effectLst/>
                          <a:latin typeface="Times New Roman" panose="02020603050405020304" pitchFamily="18" charset="0"/>
                          <a:ea typeface="Calibri" panose="020F0502020204030204" pitchFamily="34" charset="0"/>
                          <a:cs typeface="Times New Roman" panose="02020603050405020304" pitchFamily="18" charset="0"/>
                        </a:rPr>
                        <a:t>Сметана «Простоквашино»</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dirty="0" smtClean="0">
                          <a:effectLst/>
                          <a:latin typeface="Times New Roman" panose="02020603050405020304" pitchFamily="18" charset="0"/>
                          <a:ea typeface="Calibri" panose="020F0502020204030204" pitchFamily="34" charset="0"/>
                          <a:cs typeface="Times New Roman" panose="02020603050405020304" pitchFamily="18" charset="0"/>
                        </a:rPr>
                        <a:t>300</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dirty="0" smtClean="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dirty="0" smtClean="0">
                          <a:effectLst/>
                          <a:latin typeface="Times New Roman" panose="02020603050405020304" pitchFamily="18" charset="0"/>
                          <a:ea typeface="Calibri" panose="020F0502020204030204" pitchFamily="34" charset="0"/>
                          <a:cs typeface="Times New Roman" panose="02020603050405020304" pitchFamily="18" charset="0"/>
                        </a:rPr>
                        <a:t>45</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264196"/>
                  </a:ext>
                </a:extLst>
              </a:tr>
              <a:tr h="438493">
                <a:tc>
                  <a:txBody>
                    <a:bodyPr/>
                    <a:lstStyle/>
                    <a:p>
                      <a:pPr algn="ctr">
                        <a:lnSpc>
                          <a:spcPct val="107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9439549"/>
                  </a:ext>
                </a:extLst>
              </a:tr>
              <a:tr h="438493">
                <a:tc>
                  <a:txBody>
                    <a:bodyPr/>
                    <a:lstStyle/>
                    <a:p>
                      <a:pPr algn="ctr">
                        <a:lnSpc>
                          <a:spcPct val="107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6161877"/>
                  </a:ext>
                </a:extLst>
              </a:tr>
            </a:tbl>
          </a:graphicData>
        </a:graphic>
      </p:graphicFrame>
      <p:pic>
        <p:nvPicPr>
          <p:cNvPr id="2050" name="Picture 2" descr="https://mylog.shop/image/cache/catalog/product/8020202062_1-1000x100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146" t="8003" r="19317" b="9659"/>
          <a:stretch/>
        </p:blipFill>
        <p:spPr bwMode="auto">
          <a:xfrm>
            <a:off x="9738565" y="3616035"/>
            <a:ext cx="1885398" cy="2607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752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69818" y="751661"/>
            <a:ext cx="10363200" cy="1936428"/>
          </a:xfrm>
          <a:prstGeom prst="rect">
            <a:avLst/>
          </a:prstGeom>
        </p:spPr>
        <p:txBody>
          <a:bodyPr wrap="square">
            <a:spAutoFit/>
          </a:bodyPr>
          <a:lstStyle/>
          <a:p>
            <a:pPr lvl="0" algn="ctr">
              <a:lnSpc>
                <a:spcPct val="107000"/>
              </a:lnSpc>
            </a:pPr>
            <a:r>
              <a:rPr lang="ru-RU"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На </a:t>
            </a:r>
            <a:r>
              <a:rPr lang="ru-RU"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внеурочных занятиях вместе с группой детей сделали мини –проект по расчету количества удобрения и процентного состава раствора для подкормки цветов и зеленых насаждений в здании гимназии. </a:t>
            </a:r>
            <a:endParaRPr lang="ru-RU"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l="9693" t="2654" r="12211"/>
          <a:stretch/>
        </p:blipFill>
        <p:spPr>
          <a:xfrm>
            <a:off x="834791" y="2223654"/>
            <a:ext cx="1900599" cy="3158835"/>
          </a:xfrm>
          <a:prstGeom prst="rect">
            <a:avLst/>
          </a:prstGeom>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t="808" r="23333"/>
          <a:stretch/>
        </p:blipFill>
        <p:spPr>
          <a:xfrm>
            <a:off x="6306343" y="3429000"/>
            <a:ext cx="1477752" cy="2549236"/>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2763" y="2258291"/>
            <a:ext cx="2586182" cy="1939636"/>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2603" y="3082636"/>
            <a:ext cx="2431473" cy="3241964"/>
          </a:xfrm>
          <a:prstGeom prst="rect">
            <a:avLst/>
          </a:prstGeom>
        </p:spPr>
      </p:pic>
    </p:spTree>
    <p:extLst>
      <p:ext uri="{BB962C8B-B14F-4D97-AF65-F5344CB8AC3E}">
        <p14:creationId xmlns:p14="http://schemas.microsoft.com/office/powerpoint/2010/main" val="12994794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babushkinadacha.ru/wp-content/uploads/2020/02/imagetools0-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9883" y="498763"/>
            <a:ext cx="3281431" cy="217805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197927" y="459308"/>
            <a:ext cx="7051964" cy="5573577"/>
          </a:xfrm>
          <a:prstGeom prst="rect">
            <a:avLst/>
          </a:prstGeom>
        </p:spPr>
        <p:txBody>
          <a:bodyPr wrap="square">
            <a:spAutoFit/>
          </a:bodyPr>
          <a:lstStyle/>
          <a:p>
            <a:pPr algn="ctr">
              <a:lnSpc>
                <a:spcPct val="106000"/>
              </a:lnSpc>
              <a:spcAft>
                <a:spcPts val="0"/>
              </a:spcAft>
            </a:pPr>
            <a:r>
              <a:rPr lang="ru-RU" sz="2400" b="1" dirty="0">
                <a:latin typeface="Times New Roman" panose="02020603050405020304" pitchFamily="18" charset="0"/>
                <a:ea typeface="Calibri" panose="020F0502020204030204" pitchFamily="34" charset="0"/>
              </a:rPr>
              <a:t>Задача; Рассчитать на какое количество рассады цветов хватит одного </a:t>
            </a:r>
            <a:r>
              <a:rPr lang="ru-RU" sz="2400" b="1" dirty="0" smtClean="0">
                <a:latin typeface="Times New Roman" panose="02020603050405020304" pitchFamily="18" charset="0"/>
                <a:ea typeface="Calibri" panose="020F0502020204030204" pitchFamily="34" charset="0"/>
              </a:rPr>
              <a:t>пакетика подкормки, </a:t>
            </a:r>
            <a:r>
              <a:rPr lang="ru-RU" sz="2400" b="1" dirty="0">
                <a:latin typeface="Times New Roman" panose="02020603050405020304" pitchFamily="18" charset="0"/>
                <a:ea typeface="Calibri" panose="020F0502020204030204" pitchFamily="34" charset="0"/>
              </a:rPr>
              <a:t>если диаметр </a:t>
            </a:r>
            <a:r>
              <a:rPr lang="ru-RU" sz="2400" b="1" dirty="0" smtClean="0">
                <a:latin typeface="Times New Roman" panose="02020603050405020304" pitchFamily="18" charset="0"/>
                <a:ea typeface="Calibri" panose="020F0502020204030204" pitchFamily="34" charset="0"/>
              </a:rPr>
              <a:t> </a:t>
            </a:r>
            <a:r>
              <a:rPr lang="ru-RU" sz="2400" b="1" dirty="0">
                <a:latin typeface="Times New Roman" panose="02020603050405020304" pitchFamily="18" charset="0"/>
                <a:ea typeface="Calibri" panose="020F0502020204030204" pitchFamily="34" charset="0"/>
              </a:rPr>
              <a:t>емкости с рассадой 10см</a:t>
            </a:r>
            <a:r>
              <a:rPr lang="ru-RU" sz="2400" b="1" dirty="0" smtClean="0">
                <a:latin typeface="Times New Roman" panose="02020603050405020304" pitchFamily="18" charset="0"/>
                <a:ea typeface="Calibri" panose="020F0502020204030204" pitchFamily="34" charset="0"/>
              </a:rPr>
              <a:t>.</a:t>
            </a:r>
          </a:p>
          <a:p>
            <a:pPr algn="ctr">
              <a:lnSpc>
                <a:spcPct val="106000"/>
              </a:lnSpc>
              <a:spcAft>
                <a:spcPts val="0"/>
              </a:spcAft>
            </a:pPr>
            <a:r>
              <a:rPr lang="ru-RU" sz="2400" b="1" dirty="0" smtClean="0">
                <a:latin typeface="Times New Roman" panose="02020603050405020304" pitchFamily="18" charset="0"/>
                <a:ea typeface="Times New Roman" panose="02020603050405020304" pitchFamily="18" charset="0"/>
              </a:rPr>
              <a:t>Решение:</a:t>
            </a:r>
            <a:endParaRPr lang="ru-RU" sz="2400" dirty="0">
              <a:latin typeface="Times New Roman" panose="02020603050405020304" pitchFamily="18" charset="0"/>
              <a:ea typeface="Times New Roman" panose="02020603050405020304" pitchFamily="18" charset="0"/>
            </a:endParaRPr>
          </a:p>
          <a:p>
            <a:pPr algn="ctr">
              <a:lnSpc>
                <a:spcPct val="106000"/>
              </a:lnSpc>
              <a:spcAft>
                <a:spcPts val="0"/>
              </a:spcAft>
            </a:pPr>
            <a:r>
              <a:rPr lang="ru-RU" sz="2400" b="1" dirty="0">
                <a:latin typeface="Times New Roman" panose="02020603050405020304" pitchFamily="18" charset="0"/>
                <a:ea typeface="Calibri" panose="020F0502020204030204" pitchFamily="34" charset="0"/>
              </a:rPr>
              <a:t>1)Найдем примерную площадь одной емкости с рассадой: </a:t>
            </a:r>
            <a:endParaRPr lang="ru-RU" sz="2400" dirty="0">
              <a:latin typeface="Times New Roman" panose="02020603050405020304" pitchFamily="18" charset="0"/>
              <a:ea typeface="Times New Roman" panose="02020603050405020304" pitchFamily="18" charset="0"/>
            </a:endParaRPr>
          </a:p>
          <a:p>
            <a:pPr>
              <a:lnSpc>
                <a:spcPct val="106000"/>
              </a:lnSpc>
              <a:spcAft>
                <a:spcPts val="0"/>
              </a:spcAft>
            </a:pPr>
            <a:r>
              <a:rPr lang="en-US" sz="2400" dirty="0">
                <a:latin typeface="Times New Roman" panose="02020603050405020304" pitchFamily="18" charset="0"/>
                <a:ea typeface="Times New Roman" panose="02020603050405020304" pitchFamily="18" charset="0"/>
              </a:rPr>
              <a:t>S=</a:t>
            </a:r>
            <a:r>
              <a:rPr lang="ru-RU" sz="2400" dirty="0">
                <a:latin typeface="Times New Roman" panose="02020603050405020304" pitchFamily="18" charset="0"/>
                <a:ea typeface="Times New Roman" panose="02020603050405020304" pitchFamily="18" charset="0"/>
              </a:rPr>
              <a:t>П</a:t>
            </a:r>
            <a:r>
              <a:rPr lang="en-US" sz="2400" dirty="0">
                <a:latin typeface="Times New Roman" panose="02020603050405020304" pitchFamily="18" charset="0"/>
                <a:ea typeface="Times New Roman" panose="02020603050405020304" pitchFamily="18" charset="0"/>
              </a:rPr>
              <a:t>R</a:t>
            </a:r>
            <a:r>
              <a:rPr lang="en-US" sz="2400" baseline="30000" dirty="0">
                <a:latin typeface="Times New Roman" panose="02020603050405020304" pitchFamily="18" charset="0"/>
                <a:ea typeface="Times New Roman" panose="02020603050405020304" pitchFamily="18" charset="0"/>
              </a:rPr>
              <a:t>2</a:t>
            </a:r>
            <a:r>
              <a:rPr lang="en-US" sz="2400" dirty="0">
                <a:latin typeface="Times New Roman" panose="02020603050405020304" pitchFamily="18" charset="0"/>
                <a:ea typeface="Times New Roman" panose="02020603050405020304" pitchFamily="18" charset="0"/>
              </a:rPr>
              <a:t>= 3</a:t>
            </a:r>
            <a:r>
              <a:rPr lang="ru-RU" sz="2400" dirty="0">
                <a:latin typeface="Times New Roman" panose="02020603050405020304" pitchFamily="18" charset="0"/>
                <a:ea typeface="Times New Roman" panose="02020603050405020304" pitchFamily="18" charset="0"/>
              </a:rPr>
              <a:t>,14*5</a:t>
            </a:r>
            <a:r>
              <a:rPr lang="ru-RU" sz="2400" baseline="30000" dirty="0">
                <a:latin typeface="Times New Roman" panose="02020603050405020304" pitchFamily="18" charset="0"/>
                <a:ea typeface="Times New Roman" panose="02020603050405020304" pitchFamily="18" charset="0"/>
              </a:rPr>
              <a:t>2</a:t>
            </a:r>
            <a:r>
              <a:rPr lang="ru-RU" sz="2400" dirty="0">
                <a:latin typeface="Times New Roman" panose="02020603050405020304" pitchFamily="18" charset="0"/>
                <a:ea typeface="Times New Roman" panose="02020603050405020304" pitchFamily="18" charset="0"/>
              </a:rPr>
              <a:t>= </a:t>
            </a:r>
            <a:r>
              <a:rPr lang="ru-RU" sz="2400" dirty="0" smtClean="0">
                <a:latin typeface="Times New Roman" panose="02020603050405020304" pitchFamily="18" charset="0"/>
                <a:ea typeface="Times New Roman" panose="02020603050405020304" pitchFamily="18" charset="0"/>
              </a:rPr>
              <a:t>78,5см</a:t>
            </a:r>
            <a:r>
              <a:rPr lang="ru-RU" sz="2400" baseline="30000" dirty="0" smtClean="0">
                <a:latin typeface="Times New Roman" panose="02020603050405020304" pitchFamily="18" charset="0"/>
                <a:ea typeface="Times New Roman" panose="02020603050405020304" pitchFamily="18" charset="0"/>
              </a:rPr>
              <a:t>2</a:t>
            </a:r>
            <a:endParaRPr lang="ru-RU" sz="2400" dirty="0">
              <a:latin typeface="Times New Roman" panose="02020603050405020304" pitchFamily="18" charset="0"/>
              <a:ea typeface="Times New Roman" panose="02020603050405020304" pitchFamily="18" charset="0"/>
            </a:endParaRPr>
          </a:p>
          <a:p>
            <a:pPr>
              <a:lnSpc>
                <a:spcPct val="106000"/>
              </a:lnSpc>
              <a:spcAft>
                <a:spcPts val="0"/>
              </a:spcAft>
            </a:pPr>
            <a:r>
              <a:rPr lang="ru-RU" sz="2400" b="1" dirty="0" smtClean="0">
                <a:latin typeface="Times New Roman" panose="02020603050405020304" pitchFamily="18" charset="0"/>
                <a:ea typeface="Times New Roman" panose="02020603050405020304" pitchFamily="18" charset="0"/>
              </a:rPr>
              <a:t>2)1м</a:t>
            </a:r>
            <a:r>
              <a:rPr lang="ru-RU" sz="2400" b="1" baseline="30000" dirty="0" smtClean="0">
                <a:latin typeface="Times New Roman" panose="02020603050405020304" pitchFamily="18" charset="0"/>
                <a:ea typeface="Times New Roman" panose="02020603050405020304" pitchFamily="18" charset="0"/>
              </a:rPr>
              <a:t>2</a:t>
            </a:r>
            <a:r>
              <a:rPr lang="ru-RU" sz="2400" b="1" dirty="0" smtClean="0">
                <a:latin typeface="Times New Roman" panose="02020603050405020304" pitchFamily="18" charset="0"/>
                <a:ea typeface="Times New Roman" panose="02020603050405020304" pitchFamily="18" charset="0"/>
              </a:rPr>
              <a:t> </a:t>
            </a:r>
            <a:r>
              <a:rPr lang="ru-RU" sz="2400" b="1" dirty="0">
                <a:latin typeface="Times New Roman" panose="02020603050405020304" pitchFamily="18" charset="0"/>
                <a:ea typeface="Times New Roman" panose="02020603050405020304" pitchFamily="18" charset="0"/>
              </a:rPr>
              <a:t>= 10000см</a:t>
            </a:r>
            <a:r>
              <a:rPr lang="ru-RU" sz="2400" b="1" baseline="30000" dirty="0">
                <a:latin typeface="Times New Roman" panose="02020603050405020304" pitchFamily="18" charset="0"/>
                <a:ea typeface="Times New Roman" panose="02020603050405020304" pitchFamily="18" charset="0"/>
              </a:rPr>
              <a:t>2</a:t>
            </a:r>
            <a:endParaRPr lang="ru-RU" sz="2400" b="1" dirty="0">
              <a:latin typeface="Times New Roman" panose="02020603050405020304" pitchFamily="18" charset="0"/>
              <a:ea typeface="Times New Roman" panose="02020603050405020304" pitchFamily="18" charset="0"/>
            </a:endParaRPr>
          </a:p>
          <a:p>
            <a:pPr>
              <a:lnSpc>
                <a:spcPct val="106000"/>
              </a:lnSpc>
              <a:spcAft>
                <a:spcPts val="0"/>
              </a:spcAft>
            </a:pPr>
            <a:r>
              <a:rPr lang="ru-RU" sz="2400" b="1" dirty="0">
                <a:latin typeface="Times New Roman" panose="02020603050405020304" pitchFamily="18" charset="0"/>
                <a:ea typeface="Times New Roman" panose="02020603050405020304" pitchFamily="18" charset="0"/>
              </a:rPr>
              <a:t>3)Определим количество рассады, на которую хватит подкормки: </a:t>
            </a:r>
          </a:p>
          <a:p>
            <a:pPr>
              <a:lnSpc>
                <a:spcPct val="106000"/>
              </a:lnSpc>
              <a:spcAft>
                <a:spcPts val="0"/>
              </a:spcAft>
            </a:pPr>
            <a:r>
              <a:rPr lang="ru-RU" sz="2400" dirty="0">
                <a:latin typeface="Times New Roman" panose="02020603050405020304" pitchFamily="18" charset="0"/>
                <a:ea typeface="Times New Roman" panose="02020603050405020304" pitchFamily="18" charset="0"/>
              </a:rPr>
              <a:t>   10000 : </a:t>
            </a:r>
            <a:r>
              <a:rPr lang="ru-RU" sz="2400" dirty="0" smtClean="0">
                <a:latin typeface="Times New Roman" panose="02020603050405020304" pitchFamily="18" charset="0"/>
                <a:ea typeface="Times New Roman" panose="02020603050405020304" pitchFamily="18" charset="0"/>
              </a:rPr>
              <a:t>79=127 цветков.</a:t>
            </a:r>
            <a:endParaRPr lang="ru-RU" sz="2400" dirty="0">
              <a:latin typeface="Times New Roman" panose="02020603050405020304" pitchFamily="18" charset="0"/>
              <a:ea typeface="Times New Roman" panose="02020603050405020304" pitchFamily="18" charset="0"/>
            </a:endParaRPr>
          </a:p>
          <a:p>
            <a:pPr>
              <a:lnSpc>
                <a:spcPct val="106000"/>
              </a:lnSpc>
              <a:spcAft>
                <a:spcPts val="0"/>
              </a:spcAft>
            </a:pPr>
            <a:r>
              <a:rPr lang="ru-RU" sz="2400" b="1" dirty="0">
                <a:latin typeface="Times New Roman" panose="02020603050405020304" pitchFamily="18" charset="0"/>
                <a:ea typeface="Times New Roman" panose="02020603050405020304" pitchFamily="18" charset="0"/>
              </a:rPr>
              <a:t>4)Определим концентрацию </a:t>
            </a:r>
            <a:r>
              <a:rPr lang="ru-RU" sz="2400" b="1" dirty="0" smtClean="0">
                <a:latin typeface="Times New Roman" panose="02020603050405020304" pitchFamily="18" charset="0"/>
                <a:ea typeface="Times New Roman" panose="02020603050405020304" pitchFamily="18" charset="0"/>
              </a:rPr>
              <a:t>раствора(на пакетике указано 20г удобрений на 10л воды):</a:t>
            </a:r>
            <a:r>
              <a:rPr lang="ru-RU" sz="2400" dirty="0" smtClean="0">
                <a:latin typeface="Times New Roman" panose="02020603050405020304" pitchFamily="18" charset="0"/>
                <a:ea typeface="Times New Roman" panose="02020603050405020304" pitchFamily="18" charset="0"/>
              </a:rPr>
              <a:t> 10л=10000г;    20:10020 </a:t>
            </a:r>
            <a:r>
              <a:rPr lang="ru-RU" sz="2400" dirty="0">
                <a:latin typeface="Times New Roman" panose="02020603050405020304" pitchFamily="18" charset="0"/>
                <a:ea typeface="Times New Roman" panose="02020603050405020304" pitchFamily="18" charset="0"/>
              </a:rPr>
              <a:t>*100%=0,2%</a:t>
            </a:r>
          </a:p>
        </p:txBody>
      </p:sp>
    </p:spTree>
    <p:extLst>
      <p:ext uri="{BB962C8B-B14F-4D97-AF65-F5344CB8AC3E}">
        <p14:creationId xmlns:p14="http://schemas.microsoft.com/office/powerpoint/2010/main" val="11776817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07126" y="944032"/>
            <a:ext cx="9019309" cy="2050690"/>
          </a:xfrm>
          <a:prstGeom prst="rect">
            <a:avLst/>
          </a:prstGeom>
        </p:spPr>
        <p:txBody>
          <a:bodyPr wrap="square">
            <a:spAutoFit/>
          </a:bodyPr>
          <a:lstStyle/>
          <a:p>
            <a:pPr algn="ctr">
              <a:lnSpc>
                <a:spcPct val="107000"/>
              </a:lnSpc>
              <a:spcAft>
                <a:spcPts val="0"/>
              </a:spcAft>
            </a:pP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II</a:t>
            </a:r>
            <a:r>
              <a:rPr lang="ru-RU" sz="2400" b="1" dirty="0" smtClean="0">
                <a:latin typeface="Times New Roman" panose="02020603050405020304" pitchFamily="18" charset="0"/>
                <a:ea typeface="Calibri" panose="020F0502020204030204" pitchFamily="34" charset="0"/>
                <a:cs typeface="Times New Roman" panose="02020603050405020304" pitchFamily="18" charset="0"/>
              </a:rPr>
              <a:t>. Следующий </a:t>
            </a:r>
            <a:r>
              <a:rPr lang="ru-RU" sz="2400" b="1" dirty="0">
                <a:latin typeface="Times New Roman" panose="02020603050405020304" pitchFamily="18" charset="0"/>
                <a:ea typeface="Calibri" panose="020F0502020204030204" pitchFamily="34" charset="0"/>
                <a:cs typeface="Times New Roman" panose="02020603050405020304" pitchFamily="18" charset="0"/>
              </a:rPr>
              <a:t>этап – это решение задач на сайте Российской электронной школы и сайте  </a:t>
            </a:r>
            <a:r>
              <a:rPr lang="ru-RU"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Института </a:t>
            </a:r>
            <a:r>
              <a:rPr lang="ru-RU" sz="2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стратегии развития  </a:t>
            </a:r>
            <a:r>
              <a:rPr lang="ru-RU"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Российского образования Российской </a:t>
            </a:r>
            <a:r>
              <a:rPr lang="ru-RU" sz="2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Академии </a:t>
            </a:r>
            <a:r>
              <a:rPr lang="ru-RU"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О</a:t>
            </a:r>
            <a:r>
              <a:rPr lang="ru-RU" sz="2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бразования</a:t>
            </a:r>
            <a:r>
              <a:rPr lang="ru-RU"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2400" b="1" dirty="0">
                <a:latin typeface="Times New Roman" panose="02020603050405020304" pitchFamily="18" charset="0"/>
                <a:ea typeface="Calibri" panose="020F0502020204030204" pitchFamily="34" charset="0"/>
                <a:cs typeface="Times New Roman" panose="02020603050405020304" pitchFamily="18" charset="0"/>
                <a:hlinkClick r:id="rId2"/>
              </a:rPr>
              <a:t>http://skiv.instrao.ru/bank-zadaniy</a:t>
            </a:r>
            <a:r>
              <a:rPr lang="ru-RU" sz="2400" b="1" dirty="0" smtClean="0">
                <a:latin typeface="Times New Roman" panose="02020603050405020304" pitchFamily="18" charset="0"/>
                <a:ea typeface="Calibri" panose="020F0502020204030204" pitchFamily="34" charset="0"/>
                <a:cs typeface="Times New Roman" panose="02020603050405020304" pitchFamily="18" charset="0"/>
                <a:hlinkClick r:id="rId2"/>
              </a:rPr>
              <a:t>/</a:t>
            </a:r>
            <a:r>
              <a:rPr lang="ru-RU" sz="2400" b="1" dirty="0" smtClean="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07000"/>
              </a:lnSpc>
              <a:spcAft>
                <a:spcPts val="0"/>
              </a:spcAft>
            </a:pPr>
            <a:r>
              <a:rPr lang="ru-RU" sz="24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Задачи на скидки или подорожание товаров.</a:t>
            </a:r>
            <a:endParaRPr lang="ru-RU"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08011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901845835"/>
              </p:ext>
            </p:extLst>
          </p:nvPr>
        </p:nvGraphicFramePr>
        <p:xfrm>
          <a:off x="748146" y="744755"/>
          <a:ext cx="10533048" cy="5032590"/>
        </p:xfrm>
        <a:graphic>
          <a:graphicData uri="http://schemas.openxmlformats.org/drawingml/2006/table">
            <a:tbl>
              <a:tblPr firstRow="1" firstCol="1" bandRow="1"/>
              <a:tblGrid>
                <a:gridCol w="5535637">
                  <a:extLst>
                    <a:ext uri="{9D8B030D-6E8A-4147-A177-3AD203B41FA5}">
                      <a16:colId xmlns:a16="http://schemas.microsoft.com/office/drawing/2014/main" val="4160486408"/>
                    </a:ext>
                  </a:extLst>
                </a:gridCol>
                <a:gridCol w="4997411">
                  <a:extLst>
                    <a:ext uri="{9D8B030D-6E8A-4147-A177-3AD203B41FA5}">
                      <a16:colId xmlns:a16="http://schemas.microsoft.com/office/drawing/2014/main" val="35356663"/>
                    </a:ext>
                  </a:extLst>
                </a:gridCol>
              </a:tblGrid>
              <a:tr h="5032590">
                <a:tc>
                  <a:txBody>
                    <a:bodyPr/>
                    <a:lstStyle/>
                    <a:p>
                      <a:pP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Акция в интернет-магазине. </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Задание 1/2.</a:t>
                      </a:r>
                    </a:p>
                    <a:p>
                      <a:pPr>
                        <a:lnSpc>
                          <a:spcPct val="107000"/>
                        </a:lnSpc>
                        <a:spcAft>
                          <a:spcPts val="0"/>
                        </a:spcAft>
                      </a:pPr>
                      <a:r>
                        <a:rPr lang="ru-RU" sz="2000" i="1" dirty="0">
                          <a:effectLst/>
                          <a:latin typeface="Times New Roman" panose="02020603050405020304" pitchFamily="18" charset="0"/>
                          <a:ea typeface="Calibri" panose="020F0502020204030204" pitchFamily="34" charset="0"/>
                          <a:cs typeface="Times New Roman" panose="02020603050405020304" pitchFamily="18" charset="0"/>
                        </a:rPr>
                        <a:t>Воспользуйтесь текстом «Акция в интернет-магазине», расположенным справа. Для ответа на вопрос отметьте нужный вариант ответа.</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Игорь покупает в интернет – магазине две футболки стоимостью 800 и 900 рублей. Какую скидку он получит при покупке двух футболок?</a:t>
                      </a:r>
                    </a:p>
                    <a:p>
                      <a:pPr>
                        <a:lnSpc>
                          <a:spcPct val="107000"/>
                        </a:lnSpc>
                        <a:spcAft>
                          <a:spcPts val="0"/>
                        </a:spcAft>
                      </a:pPr>
                      <a:r>
                        <a:rPr lang="ru-RU" sz="2000" i="1" dirty="0">
                          <a:effectLst/>
                          <a:latin typeface="Times New Roman" panose="02020603050405020304" pitchFamily="18" charset="0"/>
                          <a:ea typeface="Calibri" panose="020F0502020204030204" pitchFamily="34" charset="0"/>
                          <a:cs typeface="Times New Roman" panose="02020603050405020304" pitchFamily="18" charset="0"/>
                        </a:rPr>
                        <a:t>Отметьте один верный вариант ответа.</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ru-RU" sz="2000" i="1" dirty="0">
                          <a:effectLst/>
                          <a:latin typeface="Times New Roman" panose="02020603050405020304" pitchFamily="18" charset="0"/>
                          <a:ea typeface="Calibri" panose="020F0502020204030204" pitchFamily="34" charset="0"/>
                          <a:cs typeface="Times New Roman" panose="02020603050405020304" pitchFamily="18" charset="0"/>
                        </a:rPr>
                        <a:t>1)90 рублей</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ru-RU" sz="2000" i="1" dirty="0">
                          <a:effectLst/>
                          <a:latin typeface="Times New Roman" panose="02020603050405020304" pitchFamily="18" charset="0"/>
                          <a:ea typeface="Calibri" panose="020F0502020204030204" pitchFamily="34" charset="0"/>
                          <a:cs typeface="Times New Roman" panose="02020603050405020304" pitchFamily="18" charset="0"/>
                        </a:rPr>
                        <a:t>2)80 рублей</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ru-RU" sz="2000" i="1" dirty="0">
                          <a:effectLst/>
                          <a:latin typeface="Times New Roman" panose="02020603050405020304" pitchFamily="18" charset="0"/>
                          <a:ea typeface="Calibri" panose="020F0502020204030204" pitchFamily="34" charset="0"/>
                          <a:cs typeface="Times New Roman" panose="02020603050405020304" pitchFamily="18" charset="0"/>
                        </a:rPr>
                        <a:t>3)210 рублей</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ru-RU" sz="2000" i="1" dirty="0">
                          <a:effectLst/>
                          <a:latin typeface="Times New Roman" panose="02020603050405020304" pitchFamily="18" charset="0"/>
                          <a:ea typeface="Calibri" panose="020F0502020204030204" pitchFamily="34" charset="0"/>
                          <a:cs typeface="Times New Roman" panose="02020603050405020304" pitchFamily="18" charset="0"/>
                        </a:rPr>
                        <a:t>4)720 рублей.</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50" marR="66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8100000" scaled="1"/>
                      <a:tileRect/>
                    </a:gradFill>
                  </a:tcPr>
                </a:tc>
                <a:tc>
                  <a:txBody>
                    <a:bodyPr/>
                    <a:lstStyle/>
                    <a:p>
                      <a:pP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Акция в интернет-магазине. </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Задание 1/2.</a:t>
                      </a:r>
                    </a:p>
                    <a:p>
                      <a:pPr algn="ctr">
                        <a:lnSpc>
                          <a:spcPct val="107000"/>
                        </a:lnSpc>
                        <a:spcAft>
                          <a:spcPts val="0"/>
                        </a:spcAft>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В интернет-магазине действует акция «Получите скидку 90% на второй товар в чеке». При оплате чека из двух приобретаемых товаров скидка распространяется на товар с наименьшей или равной ценой.</a:t>
                      </a:r>
                    </a:p>
                    <a:p>
                      <a:pPr algn="ct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50" marR="66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8100000" scaled="1"/>
                      <a:tileRect/>
                    </a:gradFill>
                  </a:tcPr>
                </a:tc>
                <a:extLst>
                  <a:ext uri="{0D108BD9-81ED-4DB2-BD59-A6C34878D82A}">
                    <a16:rowId xmlns:a16="http://schemas.microsoft.com/office/drawing/2014/main" val="3149361784"/>
                  </a:ext>
                </a:extLst>
              </a:tr>
            </a:tbl>
          </a:graphicData>
        </a:graphic>
      </p:graphicFrame>
    </p:spTree>
    <p:extLst>
      <p:ext uri="{BB962C8B-B14F-4D97-AF65-F5344CB8AC3E}">
        <p14:creationId xmlns:p14="http://schemas.microsoft.com/office/powerpoint/2010/main" val="29096761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686865810"/>
              </p:ext>
            </p:extLst>
          </p:nvPr>
        </p:nvGraphicFramePr>
        <p:xfrm>
          <a:off x="734291" y="523019"/>
          <a:ext cx="10834254" cy="4892040"/>
        </p:xfrm>
        <a:graphic>
          <a:graphicData uri="http://schemas.openxmlformats.org/drawingml/2006/table">
            <a:tbl>
              <a:tblPr firstRow="1" firstCol="1" bandRow="1"/>
              <a:tblGrid>
                <a:gridCol w="5693937">
                  <a:extLst>
                    <a:ext uri="{9D8B030D-6E8A-4147-A177-3AD203B41FA5}">
                      <a16:colId xmlns:a16="http://schemas.microsoft.com/office/drawing/2014/main" val="1749563988"/>
                    </a:ext>
                  </a:extLst>
                </a:gridCol>
                <a:gridCol w="5140317">
                  <a:extLst>
                    <a:ext uri="{9D8B030D-6E8A-4147-A177-3AD203B41FA5}">
                      <a16:colId xmlns:a16="http://schemas.microsoft.com/office/drawing/2014/main" val="3504219004"/>
                    </a:ext>
                  </a:extLst>
                </a:gridCol>
              </a:tblGrid>
              <a:tr h="3317875">
                <a:tc>
                  <a:txBody>
                    <a:bodyPr/>
                    <a:lstStyle/>
                    <a:p>
                      <a:pPr algn="ct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Акция в интернет-магазине. </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Задание 2/2</a:t>
                      </a:r>
                    </a:p>
                    <a:p>
                      <a:pPr>
                        <a:lnSpc>
                          <a:spcPct val="107000"/>
                        </a:lnSpc>
                        <a:spcAft>
                          <a:spcPts val="0"/>
                        </a:spcAft>
                      </a:pPr>
                      <a:r>
                        <a:rPr lang="ru-RU" sz="2000" i="1" dirty="0">
                          <a:effectLst/>
                          <a:latin typeface="Times New Roman" panose="02020603050405020304" pitchFamily="18" charset="0"/>
                          <a:ea typeface="Calibri" panose="020F0502020204030204" pitchFamily="34" charset="0"/>
                          <a:cs typeface="Times New Roman" panose="02020603050405020304" pitchFamily="18" charset="0"/>
                        </a:rPr>
                        <a:t>   Воспользуйтесь текстом «Акция в интернет-магазине», расположенным справа. Отметьте нужный вариант ответа. А затем объясните свой ответ.</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Игорь со старшим братом покупают подарок маме и бабушке. Всего у них 10 тысяч рублей. Они выбрали в интернет –магазине два товара стоимостью 6,8 </a:t>
                      </a: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тысяч </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и 8,2 тысяч рублей. Смогут ли они уложиться в имеющуюся у них сумму денег? </a:t>
                      </a:r>
                    </a:p>
                    <a:p>
                      <a:pPr>
                        <a:lnSpc>
                          <a:spcPct val="107000"/>
                        </a:lnSpc>
                        <a:spcAft>
                          <a:spcPts val="0"/>
                        </a:spcAft>
                      </a:pPr>
                      <a:r>
                        <a:rPr lang="ru-RU" sz="2000" i="1" dirty="0">
                          <a:effectLst/>
                          <a:latin typeface="Times New Roman" panose="02020603050405020304" pitchFamily="18" charset="0"/>
                          <a:ea typeface="Calibri" panose="020F0502020204030204" pitchFamily="34" charset="0"/>
                          <a:cs typeface="Times New Roman" panose="02020603050405020304" pitchFamily="18" charset="0"/>
                        </a:rPr>
                        <a:t>Отметьте один верный вариант ответа.</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1)Смогут</a:t>
                      </a:r>
                    </a:p>
                    <a:p>
                      <a:pPr>
                        <a:lnSpc>
                          <a:spcPct val="107000"/>
                        </a:lnSpc>
                        <a:spcAft>
                          <a:spcPts val="0"/>
                        </a:spcAft>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2) Не смогут.</a:t>
                      </a:r>
                    </a:p>
                    <a:p>
                      <a:pPr>
                        <a:lnSpc>
                          <a:spcPct val="107000"/>
                        </a:lnSpc>
                        <a:spcAft>
                          <a:spcPts val="0"/>
                        </a:spcAft>
                      </a:pPr>
                      <a:r>
                        <a:rPr lang="ru-RU" sz="2000" i="1" dirty="0">
                          <a:effectLst/>
                          <a:latin typeface="Times New Roman" panose="02020603050405020304" pitchFamily="18" charset="0"/>
                          <a:ea typeface="Calibri" panose="020F0502020204030204" pitchFamily="34" charset="0"/>
                          <a:cs typeface="Times New Roman" panose="02020603050405020304" pitchFamily="18" charset="0"/>
                        </a:rPr>
                        <a:t>Объясните свой ответ.</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226" marR="332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8100000" scaled="1"/>
                      <a:tileRect/>
                    </a:gradFill>
                  </a:tcPr>
                </a:tc>
                <a:tc>
                  <a:txBody>
                    <a:bodyPr/>
                    <a:lstStyle/>
                    <a:p>
                      <a:pP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   Акция в интернет-магазине. </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Задание 1/2.</a:t>
                      </a:r>
                    </a:p>
                    <a:p>
                      <a:pPr algn="ctr">
                        <a:lnSpc>
                          <a:spcPct val="107000"/>
                        </a:lnSpc>
                        <a:spcAft>
                          <a:spcPts val="0"/>
                        </a:spcAft>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В интернет-магазине действует акция «Получите скидку 90% на второй товар в чеке». При оплате чека из двух приобретаемых товаров скидка распространяется на товар с наименьшей или равной ценой.</a:t>
                      </a:r>
                    </a:p>
                    <a:p>
                      <a:pPr algn="ct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226" marR="332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8100000" scaled="1"/>
                      <a:tileRect/>
                    </a:gradFill>
                  </a:tcPr>
                </a:tc>
                <a:extLst>
                  <a:ext uri="{0D108BD9-81ED-4DB2-BD59-A6C34878D82A}">
                    <a16:rowId xmlns:a16="http://schemas.microsoft.com/office/drawing/2014/main" val="1072512752"/>
                  </a:ext>
                </a:extLst>
              </a:tr>
            </a:tbl>
          </a:graphicData>
        </a:graphic>
      </p:graphicFrame>
    </p:spTree>
    <p:extLst>
      <p:ext uri="{BB962C8B-B14F-4D97-AF65-F5344CB8AC3E}">
        <p14:creationId xmlns:p14="http://schemas.microsoft.com/office/powerpoint/2010/main" val="37613979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extLst>
              <p:ext uri="{D42A27DB-BD31-4B8C-83A1-F6EECF244321}">
                <p14:modId xmlns:p14="http://schemas.microsoft.com/office/powerpoint/2010/main" val="1408730390"/>
              </p:ext>
            </p:extLst>
          </p:nvPr>
        </p:nvGraphicFramePr>
        <p:xfrm>
          <a:off x="415638" y="734291"/>
          <a:ext cx="6664036" cy="4253344"/>
        </p:xfrm>
        <a:graphic>
          <a:graphicData uri="http://schemas.openxmlformats.org/drawingml/2006/chart">
            <c:chart xmlns:c="http://schemas.openxmlformats.org/drawingml/2006/chart" xmlns:r="http://schemas.openxmlformats.org/officeDocument/2006/relationships" r:id="rId2"/>
          </a:graphicData>
        </a:graphic>
      </p:graphicFrame>
      <p:sp>
        <p:nvSpPr>
          <p:cNvPr id="3" name="Прямоугольник 2"/>
          <p:cNvSpPr/>
          <p:nvPr/>
        </p:nvSpPr>
        <p:spPr>
          <a:xfrm>
            <a:off x="6941127" y="734291"/>
            <a:ext cx="4488873" cy="53755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7079673" y="734291"/>
            <a:ext cx="4738253" cy="2170851"/>
          </a:xfrm>
          <a:prstGeom prst="rect">
            <a:avLst/>
          </a:prstGeom>
        </p:spPr>
        <p:txBody>
          <a:bodyPr wrap="square">
            <a:spAutoFit/>
          </a:bodyPr>
          <a:lstStyle/>
          <a:p>
            <a:pPr>
              <a:lnSpc>
                <a:spcPct val="107000"/>
              </a:lnSpc>
              <a:spcAft>
                <a:spcPts val="800"/>
              </a:spcAft>
            </a:pPr>
            <a:r>
              <a:rPr lang="ru-RU" sz="2000" u="sng" dirty="0" smtClean="0">
                <a:latin typeface="Times New Roman" panose="02020603050405020304" pitchFamily="18" charset="0"/>
                <a:ea typeface="Calibri" panose="020F0502020204030204" pitchFamily="34" charset="0"/>
                <a:cs typeface="Times New Roman" panose="02020603050405020304" pitchFamily="18" charset="0"/>
              </a:rPr>
              <a:t>Ошибки 1 задача</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:1)ответ </a:t>
            </a:r>
            <a:r>
              <a:rPr lang="ru-RU" sz="2000" dirty="0">
                <a:latin typeface="Times New Roman" panose="02020603050405020304" pitchFamily="18" charset="0"/>
                <a:ea typeface="Calibri" panose="020F0502020204030204" pitchFamily="34" charset="0"/>
                <a:cs typeface="Times New Roman" panose="02020603050405020304" pitchFamily="18" charset="0"/>
              </a:rPr>
              <a:t>на противоположный вопрос. Отвечали вместо нужного вопроса  на вопрос «Сколько заплатит Игорь за вторую футболку</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r>
              <a:rPr lang="ru-RU" sz="2000" dirty="0" smtClean="0">
                <a:latin typeface="Times New Roman" panose="02020603050405020304" pitchFamily="18" charset="0"/>
                <a:ea typeface="Calibri" panose="020F0502020204030204" pitchFamily="34" charset="0"/>
                <a:cs typeface="Times New Roman" panose="02020603050405020304" pitchFamily="18" charset="0"/>
              </a:rPr>
              <a:t>2)Делали </a:t>
            </a:r>
            <a:r>
              <a:rPr lang="ru-RU" sz="2000" dirty="0">
                <a:latin typeface="Times New Roman" panose="02020603050405020304" pitchFamily="18" charset="0"/>
                <a:ea typeface="Calibri" panose="020F0502020204030204" pitchFamily="34" charset="0"/>
                <a:cs typeface="Times New Roman" panose="02020603050405020304" pitchFamily="18" charset="0"/>
              </a:rPr>
              <a:t>скидку не на тот товар.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Прямоугольник 4"/>
          <p:cNvSpPr/>
          <p:nvPr/>
        </p:nvSpPr>
        <p:spPr>
          <a:xfrm>
            <a:off x="7079672" y="2905142"/>
            <a:ext cx="4114801" cy="2068259"/>
          </a:xfrm>
          <a:prstGeom prst="rect">
            <a:avLst/>
          </a:prstGeom>
        </p:spPr>
        <p:txBody>
          <a:bodyPr wrap="square">
            <a:spAutoFit/>
          </a:bodyPr>
          <a:lstStyle/>
          <a:p>
            <a:pPr>
              <a:lnSpc>
                <a:spcPct val="107000"/>
              </a:lnSpc>
              <a:spcAft>
                <a:spcPts val="800"/>
              </a:spcAft>
            </a:pPr>
            <a:r>
              <a:rPr lang="ru-RU" sz="2000" u="sng" dirty="0" smtClean="0">
                <a:latin typeface="Times New Roman" panose="02020603050405020304" pitchFamily="18" charset="0"/>
                <a:ea typeface="Calibri" panose="020F0502020204030204" pitchFamily="34" charset="0"/>
                <a:cs typeface="Times New Roman" panose="02020603050405020304" pitchFamily="18" charset="0"/>
              </a:rPr>
              <a:t>Ошибки 2 задачи</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 1)неверное </a:t>
            </a:r>
            <a:r>
              <a:rPr lang="ru-RU" sz="2000" dirty="0">
                <a:latin typeface="Times New Roman" panose="02020603050405020304" pitchFamily="18" charset="0"/>
                <a:ea typeface="Calibri" panose="020F0502020204030204" pitchFamily="34" charset="0"/>
                <a:cs typeface="Times New Roman" panose="02020603050405020304" pitchFamily="18" charset="0"/>
              </a:rPr>
              <a:t>умножение многозначных чисел;   2)не до конца доведено объяснение своего ответа; 3)дан только один ответ и не приведено никаких объяснений.</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7079672" y="5075993"/>
            <a:ext cx="4225637" cy="1080296"/>
          </a:xfrm>
          <a:prstGeom prst="rect">
            <a:avLst/>
          </a:prstGeom>
        </p:spPr>
        <p:txBody>
          <a:bodyPr wrap="square">
            <a:spAutoFit/>
          </a:bodyPr>
          <a:lstStyle/>
          <a:p>
            <a:pPr lvl="0">
              <a:lnSpc>
                <a:spcPct val="107000"/>
              </a:lnSpc>
              <a:spcAft>
                <a:spcPts val="800"/>
              </a:spcAft>
            </a:pPr>
            <a:r>
              <a:rPr lang="ru-RU" sz="2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В основном, все </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ошибки связаны с невнимательностью при чтении условия задачи.</a:t>
            </a:r>
          </a:p>
        </p:txBody>
      </p:sp>
    </p:spTree>
    <p:extLst>
      <p:ext uri="{BB962C8B-B14F-4D97-AF65-F5344CB8AC3E}">
        <p14:creationId xmlns:p14="http://schemas.microsoft.com/office/powerpoint/2010/main" val="15467961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83673" y="626341"/>
            <a:ext cx="9878291" cy="3648884"/>
          </a:xfrm>
          <a:prstGeom prst="rect">
            <a:avLst/>
          </a:prstGeom>
        </p:spPr>
        <p:txBody>
          <a:bodyPr wrap="square">
            <a:spAutoFit/>
          </a:bodyPr>
          <a:lstStyle/>
          <a:p>
            <a:pPr algn="ctr">
              <a:lnSpc>
                <a:spcPct val="107000"/>
              </a:lnSpc>
              <a:spcAft>
                <a:spcPts val="0"/>
              </a:spcAft>
            </a:pPr>
            <a:r>
              <a:rPr lang="ru-RU" sz="2400" b="1" dirty="0">
                <a:latin typeface="Times New Roman" panose="02020603050405020304" pitchFamily="18" charset="0"/>
                <a:ea typeface="Calibri" panose="020F0502020204030204" pitchFamily="34" charset="0"/>
                <a:cs typeface="Times New Roman" panose="02020603050405020304" pitchFamily="18" charset="0"/>
              </a:rPr>
              <a:t>Как видно из диаграммы , если задачу 1 верно выполнил примерно 80%учащихся, то задачу 2 смогли верно решить лишь23% учеников. Ситуацию нужно было исправлять. А в это время у нас в </a:t>
            </a:r>
            <a:r>
              <a:rPr lang="ru-RU" sz="2400" b="1" dirty="0" smtClean="0">
                <a:latin typeface="Times New Roman" panose="02020603050405020304" pitchFamily="18" charset="0"/>
                <a:ea typeface="Calibri" panose="020F0502020204030204" pitchFamily="34" charset="0"/>
                <a:cs typeface="Times New Roman" panose="02020603050405020304" pitchFamily="18" charset="0"/>
              </a:rPr>
              <a:t>магазинах </a:t>
            </a:r>
            <a:r>
              <a:rPr lang="ru-RU" sz="2400" b="1" dirty="0">
                <a:latin typeface="Times New Roman" panose="02020603050405020304" pitchFamily="18" charset="0"/>
                <a:ea typeface="Calibri" panose="020F0502020204030204" pitchFamily="34" charset="0"/>
                <a:cs typeface="Times New Roman" panose="02020603050405020304" pitchFamily="18" charset="0"/>
              </a:rPr>
              <a:t>«У Татьяны» как раз начались скидки по выходным дням. Детям было дано задание: сделать список товаров, которые продают в этих магазинах и цены к ним. 2-3 урока мы устно по 10-15 минут рассчитывали стоимость наборов </a:t>
            </a:r>
            <a:r>
              <a:rPr lang="ru-RU" sz="2400" b="1" dirty="0" smtClean="0">
                <a:latin typeface="Times New Roman" panose="02020603050405020304" pitchFamily="18" charset="0"/>
                <a:ea typeface="Calibri" panose="020F0502020204030204" pitchFamily="34" charset="0"/>
                <a:cs typeface="Times New Roman" panose="02020603050405020304" pitchFamily="18" charset="0"/>
              </a:rPr>
              <a:t>продуктов, </a:t>
            </a:r>
            <a:r>
              <a:rPr lang="ru-RU" sz="2400" b="1" dirty="0">
                <a:latin typeface="Times New Roman" panose="02020603050405020304" pitchFamily="18" charset="0"/>
                <a:ea typeface="Calibri" panose="020F0502020204030204" pitchFamily="34" charset="0"/>
                <a:cs typeface="Times New Roman" panose="02020603050405020304" pitchFamily="18" charset="0"/>
              </a:rPr>
              <a:t>хозяйственных </a:t>
            </a:r>
            <a:r>
              <a:rPr lang="ru-RU" sz="2400" b="1" dirty="0" smtClean="0">
                <a:latin typeface="Times New Roman" panose="02020603050405020304" pitchFamily="18" charset="0"/>
                <a:ea typeface="Calibri" panose="020F0502020204030204" pitchFamily="34" charset="0"/>
                <a:cs typeface="Times New Roman" panose="02020603050405020304" pitchFamily="18" charset="0"/>
              </a:rPr>
              <a:t>товаров </a:t>
            </a:r>
            <a:r>
              <a:rPr lang="ru-RU" sz="2400" b="1" dirty="0">
                <a:latin typeface="Times New Roman" panose="02020603050405020304" pitchFamily="18" charset="0"/>
                <a:ea typeface="Calibri" panose="020F0502020204030204" pitchFamily="34" charset="0"/>
                <a:cs typeface="Times New Roman" panose="02020603050405020304" pitchFamily="18" charset="0"/>
              </a:rPr>
              <a:t>или канцелярских товаров со скидкой и без скидки</a:t>
            </a:r>
            <a:r>
              <a:rPr lang="ru-RU" sz="2400" b="1" dirty="0" smtClean="0">
                <a:latin typeface="Times New Roman" panose="02020603050405020304" pitchFamily="18" charset="0"/>
                <a:ea typeface="Calibri" panose="020F0502020204030204" pitchFamily="34" charset="0"/>
                <a:cs typeface="Times New Roman" panose="02020603050405020304" pitchFamily="18" charset="0"/>
              </a:rPr>
              <a:t>. Зато теперь дети рассчитывают скидки для своих родителей.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686781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14400" y="651164"/>
            <a:ext cx="10557164" cy="4524315"/>
          </a:xfrm>
          <a:prstGeom prst="rect">
            <a:avLst/>
          </a:prstGeom>
        </p:spPr>
        <p:txBody>
          <a:bodyPr wrap="square">
            <a:spAutoFit/>
          </a:bodyPr>
          <a:lstStyle/>
          <a:p>
            <a:pPr>
              <a:spcAft>
                <a:spcPts val="1500"/>
              </a:spcAft>
            </a:pPr>
            <a:r>
              <a:rPr lang="ru-RU" sz="2400" b="1"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В </a:t>
            </a:r>
            <a:r>
              <a:rPr lang="ru-RU"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настоящее время людям часто приходится встречаться с понятием «процент». Современный человек </a:t>
            </a:r>
            <a:r>
              <a:rPr lang="ru-RU" sz="2400" b="1" dirty="0">
                <a:latin typeface="Times New Roman" panose="02020603050405020304" pitchFamily="18" charset="0"/>
                <a:ea typeface="Times New Roman" panose="02020603050405020304" pitchFamily="18" charset="0"/>
                <a:cs typeface="Times New Roman" panose="02020603050405020304" pitchFamily="18" charset="0"/>
              </a:rPr>
              <a:t> должен уметь вычислять скидку на интересующий его товар; решать задачи на смеси, сплавы, растворы, в которых без процентов не обойтись. Например, нужно знать, как правильно приготовить маринад для консервирования, как смешать клей для обоев, как приготовить раствор для заливки фундамента дома, как разбавить уксусную кислоту для употребления в пищу. На этикетках продуктов питания часто указывается массовая доля вещества, например, жира, выраженная в процентах. </a:t>
            </a:r>
            <a:r>
              <a:rPr lang="ru-RU" sz="2400" b="1" dirty="0" smtClean="0">
                <a:latin typeface="Times New Roman" panose="02020603050405020304" pitchFamily="18" charset="0"/>
                <a:ea typeface="Times New Roman" panose="02020603050405020304" pitchFamily="18" charset="0"/>
                <a:cs typeface="Times New Roman" panose="02020603050405020304" pitchFamily="18" charset="0"/>
              </a:rPr>
              <a:t>Многие люди берут кредиты в банке, и очень важно правильно уметь рассчитать процент по кредиту. Задачи </a:t>
            </a:r>
            <a:r>
              <a:rPr lang="ru-RU" sz="2400" b="1" dirty="0">
                <a:latin typeface="Times New Roman" panose="02020603050405020304" pitchFamily="18" charset="0"/>
                <a:ea typeface="Times New Roman" panose="02020603050405020304" pitchFamily="18" charset="0"/>
                <a:cs typeface="Times New Roman" panose="02020603050405020304" pitchFamily="18" charset="0"/>
              </a:rPr>
              <a:t>на проценты встречаются </a:t>
            </a:r>
            <a:r>
              <a:rPr lang="ru-RU" sz="2400" b="1" dirty="0" smtClean="0">
                <a:latin typeface="Times New Roman" panose="02020603050405020304" pitchFamily="18" charset="0"/>
                <a:ea typeface="Times New Roman" panose="02020603050405020304" pitchFamily="18" charset="0"/>
                <a:cs typeface="Times New Roman" panose="02020603050405020304" pitchFamily="18" charset="0"/>
              </a:rPr>
              <a:t>в ВПР, на </a:t>
            </a:r>
            <a:r>
              <a:rPr lang="ru-RU" sz="2400" b="1" dirty="0">
                <a:latin typeface="Times New Roman" panose="02020603050405020304" pitchFamily="18" charset="0"/>
                <a:ea typeface="Times New Roman" panose="02020603050405020304" pitchFamily="18" charset="0"/>
                <a:cs typeface="Times New Roman" panose="02020603050405020304" pitchFamily="18" charset="0"/>
              </a:rPr>
              <a:t>ОГЭ и ЕГЭ базового и профильного уровней. Это, как правило, практико-ориентированные задания</a:t>
            </a:r>
            <a:r>
              <a:rPr lang="ru-RU" sz="2400" b="1"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ru-RU"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descr="https://phonoteka.org/uploads/posts/2021-05/1620912740_27-phonoteka_org-p-fon-dlya-prezentatsii-protsenti-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36294" y="4755573"/>
            <a:ext cx="2055706" cy="2102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8751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11970" t="28081" r="26818" b="36767"/>
          <a:stretch/>
        </p:blipFill>
        <p:spPr>
          <a:xfrm>
            <a:off x="498764" y="457199"/>
            <a:ext cx="6433606" cy="2770910"/>
          </a:xfrm>
          <a:prstGeom prst="rect">
            <a:avLst/>
          </a:prstGeom>
        </p:spPr>
      </p:pic>
      <p:pic>
        <p:nvPicPr>
          <p:cNvPr id="3" name="Picture 2" descr="https://img.medscape.com/thumbnail_library/dt_180205_eight_percent_800x600.jpg"/>
          <p:cNvPicPr>
            <a:picLocks noChangeAspect="1" noChangeArrowheads="1"/>
          </p:cNvPicPr>
          <p:nvPr/>
        </p:nvPicPr>
        <p:blipFill rotWithShape="1">
          <a:blip r:embed="rId3">
            <a:extLst>
              <a:ext uri="{28A0092B-C50C-407E-A947-70E740481C1C}">
                <a14:useLocalDpi xmlns:a14="http://schemas.microsoft.com/office/drawing/2010/main" val="0"/>
              </a:ext>
            </a:extLst>
          </a:blip>
          <a:srcRect l="18140" t="3152" r="18950" b="12000"/>
          <a:stretch/>
        </p:blipFill>
        <p:spPr bwMode="auto">
          <a:xfrm>
            <a:off x="8423563" y="3228109"/>
            <a:ext cx="2997680" cy="303233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bringston.ru/upload/iblock/a6f/a6f0858e659e3f25288cfc16750587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642" y="3228109"/>
            <a:ext cx="1602434" cy="286789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s0.rbk.ru/v6_top_pics/media/img/6/86/75554989267086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8196" y="4379461"/>
            <a:ext cx="3040495" cy="188098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1.bp.blogspot.com/-ZY2Urwm4qqI/XuysssUvVBI/AAAAAAAAAbQ/Gca9bsYQR6gG4LACFgswsU_E6-4oKw-agCLcBGAsYHQ/s1600/%25D1%2585%25D0%25BB%25D0%25B5%25D0%25B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64484" y="3429000"/>
            <a:ext cx="2835887" cy="229985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s://algoritm-stroi.ru/wp-content/uploads/2019/11/13848.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086" t="3338" r="14484" b="7469"/>
          <a:stretch/>
        </p:blipFill>
        <p:spPr bwMode="auto">
          <a:xfrm>
            <a:off x="7101286" y="274078"/>
            <a:ext cx="2014447" cy="258779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s://sam.balusha.ru/upload/iblock/3fa/3fa05e19ec9651413ac02f583d47b2c7.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429" t="12259" r="9489" b="7096"/>
          <a:stretch/>
        </p:blipFill>
        <p:spPr bwMode="auto">
          <a:xfrm>
            <a:off x="9383101" y="1796572"/>
            <a:ext cx="2161334" cy="1632428"/>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https://oookanccity.ru/images/stories/virtuemart/product/a42125bbb4a911e8a9f3902b346a7125_a42125bdb4a911e8a9f3902b346a7125.jpe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3538" t="-934" r="30481" b="1"/>
          <a:stretch/>
        </p:blipFill>
        <p:spPr bwMode="auto">
          <a:xfrm rot="3631173">
            <a:off x="10012814" y="276774"/>
            <a:ext cx="651164" cy="1826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2278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067999481"/>
              </p:ext>
            </p:extLst>
          </p:nvPr>
        </p:nvGraphicFramePr>
        <p:xfrm>
          <a:off x="1939637" y="1234757"/>
          <a:ext cx="8104908" cy="4565904"/>
        </p:xfrm>
        <a:graphic>
          <a:graphicData uri="http://schemas.openxmlformats.org/drawingml/2006/table">
            <a:tbl>
              <a:tblPr firstRow="1" firstCol="1" bandRow="1"/>
              <a:tblGrid>
                <a:gridCol w="3152616">
                  <a:extLst>
                    <a:ext uri="{9D8B030D-6E8A-4147-A177-3AD203B41FA5}">
                      <a16:colId xmlns:a16="http://schemas.microsoft.com/office/drawing/2014/main" val="309460727"/>
                    </a:ext>
                  </a:extLst>
                </a:gridCol>
                <a:gridCol w="2476146">
                  <a:extLst>
                    <a:ext uri="{9D8B030D-6E8A-4147-A177-3AD203B41FA5}">
                      <a16:colId xmlns:a16="http://schemas.microsoft.com/office/drawing/2014/main" val="1389678107"/>
                    </a:ext>
                  </a:extLst>
                </a:gridCol>
                <a:gridCol w="2476146">
                  <a:extLst>
                    <a:ext uri="{9D8B030D-6E8A-4147-A177-3AD203B41FA5}">
                      <a16:colId xmlns:a16="http://schemas.microsoft.com/office/drawing/2014/main" val="3989061541"/>
                    </a:ext>
                  </a:extLst>
                </a:gridCol>
              </a:tblGrid>
              <a:tr h="486627">
                <a:tc>
                  <a:txBody>
                    <a:bodyPr/>
                    <a:lstStyle/>
                    <a:p>
                      <a:pP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Наименование товара</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290" marR="62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b="1">
                          <a:effectLst/>
                          <a:latin typeface="Times New Roman" panose="02020603050405020304" pitchFamily="18" charset="0"/>
                          <a:ea typeface="Calibri" panose="020F0502020204030204" pitchFamily="34" charset="0"/>
                          <a:cs typeface="Times New Roman" panose="02020603050405020304" pitchFamily="18" charset="0"/>
                        </a:rPr>
                        <a:t>Стоимость без скидки</a:t>
                      </a:r>
                      <a:endParaRPr lang="ru-RU" sz="2000" b="1">
                        <a:effectLst/>
                        <a:latin typeface="Calibri" panose="020F0502020204030204" pitchFamily="34" charset="0"/>
                        <a:ea typeface="Calibri" panose="020F0502020204030204" pitchFamily="34" charset="0"/>
                        <a:cs typeface="Times New Roman" panose="02020603050405020304" pitchFamily="18" charset="0"/>
                      </a:endParaRPr>
                    </a:p>
                  </a:txBody>
                  <a:tcPr marL="62290" marR="62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b="1">
                          <a:effectLst/>
                          <a:latin typeface="Times New Roman" panose="02020603050405020304" pitchFamily="18" charset="0"/>
                          <a:ea typeface="Calibri" panose="020F0502020204030204" pitchFamily="34" charset="0"/>
                          <a:cs typeface="Times New Roman" panose="02020603050405020304" pitchFamily="18" charset="0"/>
                        </a:rPr>
                        <a:t>Стоимость со скидкой 8%</a:t>
                      </a:r>
                      <a:endParaRPr lang="ru-RU" sz="2000" b="1">
                        <a:effectLst/>
                        <a:latin typeface="Calibri" panose="020F0502020204030204" pitchFamily="34" charset="0"/>
                        <a:ea typeface="Calibri" panose="020F0502020204030204" pitchFamily="34" charset="0"/>
                        <a:cs typeface="Times New Roman" panose="02020603050405020304" pitchFamily="18" charset="0"/>
                      </a:endParaRPr>
                    </a:p>
                  </a:txBody>
                  <a:tcPr marL="62290" marR="62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666945"/>
                  </a:ext>
                </a:extLst>
              </a:tr>
              <a:tr h="486627">
                <a:tc>
                  <a:txBody>
                    <a:bodyPr/>
                    <a:lstStyle/>
                    <a:p>
                      <a:pP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Молоко «Большая кружка», 2,5%. 1л</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290" marR="62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130руб</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290" marR="62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290" marR="62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2736205"/>
                  </a:ext>
                </a:extLst>
              </a:tr>
              <a:tr h="243314">
                <a:tc>
                  <a:txBody>
                    <a:bodyPr/>
                    <a:lstStyle/>
                    <a:p>
                      <a:pPr>
                        <a:lnSpc>
                          <a:spcPct val="107000"/>
                        </a:lnSpc>
                        <a:spcAft>
                          <a:spcPts val="0"/>
                        </a:spcAft>
                      </a:pPr>
                      <a:r>
                        <a:rPr lang="ru-RU" sz="2000" b="1">
                          <a:effectLst/>
                          <a:latin typeface="Times New Roman" panose="02020603050405020304" pitchFamily="18" charset="0"/>
                          <a:ea typeface="Calibri" panose="020F0502020204030204" pitchFamily="34" charset="0"/>
                          <a:cs typeface="Times New Roman" panose="02020603050405020304" pitchFamily="18" charset="0"/>
                        </a:rPr>
                        <a:t>Хлеб белый</a:t>
                      </a:r>
                      <a:endParaRPr lang="ru-RU" sz="2000" b="1">
                        <a:effectLst/>
                        <a:latin typeface="Calibri" panose="020F0502020204030204" pitchFamily="34" charset="0"/>
                        <a:ea typeface="Calibri" panose="020F0502020204030204" pitchFamily="34" charset="0"/>
                        <a:cs typeface="Times New Roman" panose="02020603050405020304" pitchFamily="18" charset="0"/>
                      </a:endParaRPr>
                    </a:p>
                  </a:txBody>
                  <a:tcPr marL="62290" marR="62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50руб</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290" marR="62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290" marR="62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6685739"/>
                  </a:ext>
                </a:extLst>
              </a:tr>
              <a:tr h="243314">
                <a:tc>
                  <a:txBody>
                    <a:bodyPr/>
                    <a:lstStyle/>
                    <a:p>
                      <a:pPr>
                        <a:lnSpc>
                          <a:spcPct val="107000"/>
                        </a:lnSpc>
                        <a:spcAft>
                          <a:spcPts val="0"/>
                        </a:spcAft>
                      </a:pPr>
                      <a:r>
                        <a:rPr lang="ru-RU" sz="2000" b="1">
                          <a:effectLst/>
                          <a:latin typeface="Times New Roman" panose="02020603050405020304" pitchFamily="18" charset="0"/>
                          <a:ea typeface="Calibri" panose="020F0502020204030204" pitchFamily="34" charset="0"/>
                          <a:cs typeface="Times New Roman" panose="02020603050405020304" pitchFamily="18" charset="0"/>
                        </a:rPr>
                        <a:t>Яйцо 1 десяток</a:t>
                      </a:r>
                      <a:endParaRPr lang="ru-RU" sz="2000" b="1">
                        <a:effectLst/>
                        <a:latin typeface="Calibri" panose="020F0502020204030204" pitchFamily="34" charset="0"/>
                        <a:ea typeface="Calibri" panose="020F0502020204030204" pitchFamily="34" charset="0"/>
                        <a:cs typeface="Times New Roman" panose="02020603050405020304" pitchFamily="18" charset="0"/>
                      </a:endParaRPr>
                    </a:p>
                  </a:txBody>
                  <a:tcPr marL="62290" marR="62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150руб</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290" marR="62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290" marR="62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8473663"/>
                  </a:ext>
                </a:extLst>
              </a:tr>
              <a:tr h="243314">
                <a:tc>
                  <a:txBody>
                    <a:bodyPr/>
                    <a:lstStyle/>
                    <a:p>
                      <a:pPr>
                        <a:lnSpc>
                          <a:spcPct val="107000"/>
                        </a:lnSpc>
                        <a:spcAft>
                          <a:spcPts val="0"/>
                        </a:spcAft>
                      </a:pPr>
                      <a:r>
                        <a:rPr lang="ru-RU" sz="2000" b="1">
                          <a:effectLst/>
                          <a:latin typeface="Times New Roman" panose="02020603050405020304" pitchFamily="18" charset="0"/>
                          <a:ea typeface="Calibri" panose="020F0502020204030204" pitchFamily="34" charset="0"/>
                          <a:cs typeface="Times New Roman" panose="02020603050405020304" pitchFamily="18" charset="0"/>
                        </a:rPr>
                        <a:t>Огурцы свежие </a:t>
                      </a:r>
                      <a:endParaRPr lang="ru-RU" sz="2000" b="1">
                        <a:effectLst/>
                        <a:latin typeface="Calibri" panose="020F0502020204030204" pitchFamily="34" charset="0"/>
                        <a:ea typeface="Calibri" panose="020F0502020204030204" pitchFamily="34" charset="0"/>
                        <a:cs typeface="Times New Roman" panose="02020603050405020304" pitchFamily="18" charset="0"/>
                      </a:endParaRPr>
                    </a:p>
                  </a:txBody>
                  <a:tcPr marL="62290" marR="62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350руб</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290" marR="62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290" marR="62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7159965"/>
                  </a:ext>
                </a:extLst>
              </a:tr>
              <a:tr h="243314">
                <a:tc>
                  <a:txBody>
                    <a:bodyPr/>
                    <a:lstStyle/>
                    <a:p>
                      <a:pPr>
                        <a:lnSpc>
                          <a:spcPct val="107000"/>
                        </a:lnSpc>
                        <a:spcAft>
                          <a:spcPts val="0"/>
                        </a:spcAft>
                      </a:pPr>
                      <a:r>
                        <a:rPr lang="ru-RU" sz="2000" b="1">
                          <a:effectLst/>
                          <a:latin typeface="Times New Roman" panose="02020603050405020304" pitchFamily="18" charset="0"/>
                          <a:ea typeface="Calibri" panose="020F0502020204030204" pitchFamily="34" charset="0"/>
                          <a:cs typeface="Times New Roman" panose="02020603050405020304" pitchFamily="18" charset="0"/>
                        </a:rPr>
                        <a:t>Помидоры свежие</a:t>
                      </a:r>
                      <a:endParaRPr lang="ru-RU" sz="2000" b="1">
                        <a:effectLst/>
                        <a:latin typeface="Calibri" panose="020F0502020204030204" pitchFamily="34" charset="0"/>
                        <a:ea typeface="Calibri" panose="020F0502020204030204" pitchFamily="34" charset="0"/>
                        <a:cs typeface="Times New Roman" panose="02020603050405020304" pitchFamily="18" charset="0"/>
                      </a:endParaRPr>
                    </a:p>
                  </a:txBody>
                  <a:tcPr marL="62290" marR="62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420руб</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290" marR="62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290" marR="62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3750447"/>
                  </a:ext>
                </a:extLst>
              </a:tr>
              <a:tr h="243314">
                <a:tc>
                  <a:txBody>
                    <a:bodyPr/>
                    <a:lstStyle/>
                    <a:p>
                      <a:pPr>
                        <a:lnSpc>
                          <a:spcPct val="107000"/>
                        </a:lnSpc>
                        <a:spcAft>
                          <a:spcPts val="0"/>
                        </a:spcAft>
                      </a:pPr>
                      <a:r>
                        <a:rPr lang="ru-RU" sz="2000" b="1">
                          <a:effectLst/>
                          <a:latin typeface="Times New Roman" panose="02020603050405020304" pitchFamily="18" charset="0"/>
                          <a:ea typeface="Calibri" panose="020F0502020204030204" pitchFamily="34" charset="0"/>
                          <a:cs typeface="Times New Roman" panose="02020603050405020304" pitchFamily="18" charset="0"/>
                        </a:rPr>
                        <a:t>Макароны</a:t>
                      </a:r>
                      <a:endParaRPr lang="ru-RU" sz="2000" b="1">
                        <a:effectLst/>
                        <a:latin typeface="Calibri" panose="020F0502020204030204" pitchFamily="34" charset="0"/>
                        <a:ea typeface="Calibri" panose="020F0502020204030204" pitchFamily="34" charset="0"/>
                        <a:cs typeface="Times New Roman" panose="02020603050405020304" pitchFamily="18" charset="0"/>
                      </a:endParaRPr>
                    </a:p>
                  </a:txBody>
                  <a:tcPr marL="62290" marR="62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b="1">
                          <a:effectLst/>
                          <a:latin typeface="Times New Roman" panose="02020603050405020304" pitchFamily="18" charset="0"/>
                          <a:ea typeface="Calibri" panose="020F0502020204030204" pitchFamily="34" charset="0"/>
                          <a:cs typeface="Times New Roman" panose="02020603050405020304" pitchFamily="18" charset="0"/>
                        </a:rPr>
                        <a:t>80руб</a:t>
                      </a:r>
                      <a:endParaRPr lang="ru-RU" sz="2000" b="1">
                        <a:effectLst/>
                        <a:latin typeface="Calibri" panose="020F0502020204030204" pitchFamily="34" charset="0"/>
                        <a:ea typeface="Calibri" panose="020F0502020204030204" pitchFamily="34" charset="0"/>
                        <a:cs typeface="Times New Roman" panose="02020603050405020304" pitchFamily="18" charset="0"/>
                      </a:endParaRPr>
                    </a:p>
                  </a:txBody>
                  <a:tcPr marL="62290" marR="62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290" marR="62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5243909"/>
                  </a:ext>
                </a:extLst>
              </a:tr>
              <a:tr h="243314">
                <a:tc>
                  <a:txBody>
                    <a:bodyPr/>
                    <a:lstStyle/>
                    <a:p>
                      <a:pPr>
                        <a:lnSpc>
                          <a:spcPct val="107000"/>
                        </a:lnSpc>
                        <a:spcAft>
                          <a:spcPts val="0"/>
                        </a:spcAft>
                      </a:pPr>
                      <a:r>
                        <a:rPr lang="ru-RU" sz="2000" b="1">
                          <a:effectLst/>
                          <a:latin typeface="Times New Roman" panose="02020603050405020304" pitchFamily="18" charset="0"/>
                          <a:ea typeface="Calibri" panose="020F0502020204030204" pitchFamily="34" charset="0"/>
                          <a:cs typeface="Times New Roman" panose="02020603050405020304" pitchFamily="18" charset="0"/>
                        </a:rPr>
                        <a:t>Куриная грудка</a:t>
                      </a:r>
                      <a:endParaRPr lang="ru-RU" sz="2000" b="1">
                        <a:effectLst/>
                        <a:latin typeface="Calibri" panose="020F0502020204030204" pitchFamily="34" charset="0"/>
                        <a:ea typeface="Calibri" panose="020F0502020204030204" pitchFamily="34" charset="0"/>
                        <a:cs typeface="Times New Roman" panose="02020603050405020304" pitchFamily="18" charset="0"/>
                      </a:endParaRPr>
                    </a:p>
                  </a:txBody>
                  <a:tcPr marL="62290" marR="62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b="1">
                          <a:effectLst/>
                          <a:latin typeface="Times New Roman" panose="02020603050405020304" pitchFamily="18" charset="0"/>
                          <a:ea typeface="Calibri" panose="020F0502020204030204" pitchFamily="34" charset="0"/>
                          <a:cs typeface="Times New Roman" panose="02020603050405020304" pitchFamily="18" charset="0"/>
                        </a:rPr>
                        <a:t>340руб</a:t>
                      </a:r>
                      <a:endParaRPr lang="ru-RU" sz="2000" b="1">
                        <a:effectLst/>
                        <a:latin typeface="Calibri" panose="020F0502020204030204" pitchFamily="34" charset="0"/>
                        <a:ea typeface="Calibri" panose="020F0502020204030204" pitchFamily="34" charset="0"/>
                        <a:cs typeface="Times New Roman" panose="02020603050405020304" pitchFamily="18" charset="0"/>
                      </a:endParaRPr>
                    </a:p>
                  </a:txBody>
                  <a:tcPr marL="62290" marR="62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290" marR="62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817721"/>
                  </a:ext>
                </a:extLst>
              </a:tr>
              <a:tr h="243314">
                <a:tc>
                  <a:txBody>
                    <a:bodyPr/>
                    <a:lstStyle/>
                    <a:p>
                      <a:pPr>
                        <a:lnSpc>
                          <a:spcPct val="107000"/>
                        </a:lnSpc>
                        <a:spcAft>
                          <a:spcPts val="0"/>
                        </a:spcAft>
                      </a:pPr>
                      <a:r>
                        <a:rPr lang="ru-RU" sz="2000" b="1">
                          <a:effectLst/>
                          <a:latin typeface="Times New Roman" panose="02020603050405020304" pitchFamily="18" charset="0"/>
                          <a:ea typeface="Calibri" panose="020F0502020204030204" pitchFamily="34" charset="0"/>
                          <a:cs typeface="Times New Roman" panose="02020603050405020304" pitchFamily="18" charset="0"/>
                        </a:rPr>
                        <a:t>Сыр «Российский»</a:t>
                      </a:r>
                      <a:endParaRPr lang="ru-RU" sz="2000" b="1">
                        <a:effectLst/>
                        <a:latin typeface="Calibri" panose="020F0502020204030204" pitchFamily="34" charset="0"/>
                        <a:ea typeface="Calibri" panose="020F0502020204030204" pitchFamily="34" charset="0"/>
                        <a:cs typeface="Times New Roman" panose="02020603050405020304" pitchFamily="18" charset="0"/>
                      </a:endParaRPr>
                    </a:p>
                  </a:txBody>
                  <a:tcPr marL="62290" marR="62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b="1">
                          <a:effectLst/>
                          <a:latin typeface="Times New Roman" panose="02020603050405020304" pitchFamily="18" charset="0"/>
                          <a:ea typeface="Calibri" panose="020F0502020204030204" pitchFamily="34" charset="0"/>
                          <a:cs typeface="Times New Roman" panose="02020603050405020304" pitchFamily="18" charset="0"/>
                        </a:rPr>
                        <a:t>900руб</a:t>
                      </a:r>
                      <a:endParaRPr lang="ru-RU" sz="2000" b="1">
                        <a:effectLst/>
                        <a:latin typeface="Calibri" panose="020F0502020204030204" pitchFamily="34" charset="0"/>
                        <a:ea typeface="Calibri" panose="020F0502020204030204" pitchFamily="34" charset="0"/>
                        <a:cs typeface="Times New Roman" panose="02020603050405020304" pitchFamily="18" charset="0"/>
                      </a:endParaRPr>
                    </a:p>
                  </a:txBody>
                  <a:tcPr marL="62290" marR="62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290" marR="62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7284716"/>
                  </a:ext>
                </a:extLst>
              </a:tr>
              <a:tr h="486627">
                <a:tc>
                  <a:txBody>
                    <a:bodyPr/>
                    <a:lstStyle/>
                    <a:p>
                      <a:pPr>
                        <a:lnSpc>
                          <a:spcPct val="107000"/>
                        </a:lnSpc>
                        <a:spcAft>
                          <a:spcPts val="0"/>
                        </a:spcAft>
                      </a:pPr>
                      <a:r>
                        <a:rPr lang="ru-RU" sz="2000" b="1">
                          <a:effectLst/>
                          <a:latin typeface="Times New Roman" panose="02020603050405020304" pitchFamily="18" charset="0"/>
                          <a:ea typeface="Calibri" panose="020F0502020204030204" pitchFamily="34" charset="0"/>
                          <a:cs typeface="Times New Roman" panose="02020603050405020304" pitchFamily="18" charset="0"/>
                        </a:rPr>
                        <a:t>Стиральный порошок «МИФ»</a:t>
                      </a:r>
                      <a:endParaRPr lang="ru-RU" sz="2000" b="1">
                        <a:effectLst/>
                        <a:latin typeface="Calibri" panose="020F0502020204030204" pitchFamily="34" charset="0"/>
                        <a:ea typeface="Calibri" panose="020F0502020204030204" pitchFamily="34" charset="0"/>
                        <a:cs typeface="Times New Roman" panose="02020603050405020304" pitchFamily="18" charset="0"/>
                      </a:endParaRPr>
                    </a:p>
                  </a:txBody>
                  <a:tcPr marL="62290" marR="62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b="1">
                          <a:effectLst/>
                          <a:latin typeface="Times New Roman" panose="02020603050405020304" pitchFamily="18" charset="0"/>
                          <a:ea typeface="Calibri" panose="020F0502020204030204" pitchFamily="34" charset="0"/>
                          <a:cs typeface="Times New Roman" panose="02020603050405020304" pitchFamily="18" charset="0"/>
                        </a:rPr>
                        <a:t>70руб</a:t>
                      </a:r>
                      <a:endParaRPr lang="ru-RU" sz="2000" b="1">
                        <a:effectLst/>
                        <a:latin typeface="Calibri" panose="020F0502020204030204" pitchFamily="34" charset="0"/>
                        <a:ea typeface="Calibri" panose="020F0502020204030204" pitchFamily="34" charset="0"/>
                        <a:cs typeface="Times New Roman" panose="02020603050405020304" pitchFamily="18" charset="0"/>
                      </a:endParaRPr>
                    </a:p>
                  </a:txBody>
                  <a:tcPr marL="62290" marR="62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290" marR="62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7463194"/>
                  </a:ext>
                </a:extLst>
              </a:tr>
              <a:tr h="243314">
                <a:tc>
                  <a:txBody>
                    <a:bodyPr/>
                    <a:lstStyle/>
                    <a:p>
                      <a:pPr>
                        <a:lnSpc>
                          <a:spcPct val="107000"/>
                        </a:lnSpc>
                        <a:spcAft>
                          <a:spcPts val="0"/>
                        </a:spcAft>
                      </a:pPr>
                      <a:r>
                        <a:rPr lang="ru-RU" sz="2000" b="1">
                          <a:effectLst/>
                          <a:latin typeface="Times New Roman" panose="02020603050405020304" pitchFamily="18" charset="0"/>
                          <a:ea typeface="Calibri" panose="020F0502020204030204" pitchFamily="34" charset="0"/>
                          <a:cs typeface="Times New Roman" panose="02020603050405020304" pitchFamily="18" charset="0"/>
                        </a:rPr>
                        <a:t>Мыло «Палмолив»</a:t>
                      </a:r>
                      <a:endParaRPr lang="ru-RU" sz="2000" b="1">
                        <a:effectLst/>
                        <a:latin typeface="Calibri" panose="020F0502020204030204" pitchFamily="34" charset="0"/>
                        <a:ea typeface="Calibri" panose="020F0502020204030204" pitchFamily="34" charset="0"/>
                        <a:cs typeface="Times New Roman" panose="02020603050405020304" pitchFamily="18" charset="0"/>
                      </a:endParaRPr>
                    </a:p>
                  </a:txBody>
                  <a:tcPr marL="62290" marR="62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b="1">
                          <a:effectLst/>
                          <a:latin typeface="Times New Roman" panose="02020603050405020304" pitchFamily="18" charset="0"/>
                          <a:ea typeface="Calibri" panose="020F0502020204030204" pitchFamily="34" charset="0"/>
                          <a:cs typeface="Times New Roman" panose="02020603050405020304" pitchFamily="18" charset="0"/>
                        </a:rPr>
                        <a:t>70руб</a:t>
                      </a:r>
                      <a:endParaRPr lang="ru-RU" sz="2000" b="1">
                        <a:effectLst/>
                        <a:latin typeface="Calibri" panose="020F0502020204030204" pitchFamily="34" charset="0"/>
                        <a:ea typeface="Calibri" panose="020F0502020204030204" pitchFamily="34" charset="0"/>
                        <a:cs typeface="Times New Roman" panose="02020603050405020304" pitchFamily="18" charset="0"/>
                      </a:endParaRPr>
                    </a:p>
                  </a:txBody>
                  <a:tcPr marL="62290" marR="62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290" marR="62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3357197"/>
                  </a:ext>
                </a:extLst>
              </a:tr>
            </a:tbl>
          </a:graphicData>
        </a:graphic>
      </p:graphicFrame>
      <p:sp>
        <p:nvSpPr>
          <p:cNvPr id="3" name="Rectangle 1"/>
          <p:cNvSpPr>
            <a:spLocks noChangeArrowheads="1"/>
          </p:cNvSpPr>
          <p:nvPr/>
        </p:nvSpPr>
        <p:spPr bwMode="auto">
          <a:xfrm>
            <a:off x="3155950" y="25034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 name="Прямоугольник 3"/>
          <p:cNvSpPr/>
          <p:nvPr/>
        </p:nvSpPr>
        <p:spPr>
          <a:xfrm>
            <a:off x="1524000" y="457200"/>
            <a:ext cx="9324109" cy="7775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C00000"/>
                </a:solidFill>
                <a:latin typeface="Times New Roman" panose="02020603050405020304" pitchFamily="18" charset="0"/>
                <a:cs typeface="Times New Roman" panose="02020603050405020304" pitchFamily="18" charset="0"/>
              </a:rPr>
              <a:t>СКИДКИ в магазине «У ТАТЬЯНЫ» и «МОЙ до ДЫР».8%</a:t>
            </a:r>
            <a:endParaRPr lang="ru-RU"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21523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3009" t="30909" r="-482" b="31111"/>
          <a:stretch/>
        </p:blipFill>
        <p:spPr>
          <a:xfrm>
            <a:off x="1118164" y="1052944"/>
            <a:ext cx="9494418" cy="4917220"/>
          </a:xfrm>
          <a:prstGeom prst="rect">
            <a:avLst/>
          </a:prstGeom>
        </p:spPr>
      </p:pic>
    </p:spTree>
    <p:extLst>
      <p:ext uri="{BB962C8B-B14F-4D97-AF65-F5344CB8AC3E}">
        <p14:creationId xmlns:p14="http://schemas.microsoft.com/office/powerpoint/2010/main" val="819191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51935" y="1002966"/>
            <a:ext cx="7101120" cy="2308324"/>
          </a:xfrm>
          <a:prstGeom prst="rect">
            <a:avLst/>
          </a:prstGeom>
        </p:spPr>
        <p:txBody>
          <a:bodyPr wrap="square">
            <a:spAutoFit/>
          </a:bodyPr>
          <a:lstStyle/>
          <a:p>
            <a:pPr algn="ctr"/>
            <a:r>
              <a:rPr lang="ru-RU"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АКЦИИ В МАГАЗИНЕ </a:t>
            </a:r>
            <a:r>
              <a:rPr lang="ru-RU" sz="24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«КАРИ»</a:t>
            </a:r>
          </a:p>
          <a:p>
            <a:pPr marL="457200" indent="-457200" algn="ctr">
              <a:buAutoNum type="arabicPeriod"/>
            </a:pPr>
            <a:r>
              <a:rPr lang="ru-RU" sz="2400" b="1" u="sng" dirty="0" smtClean="0">
                <a:solidFill>
                  <a:schemeClr val="accent1">
                    <a:lumMod val="75000"/>
                  </a:schemeClr>
                </a:solidFill>
                <a:latin typeface="Times New Roman" panose="02020603050405020304" pitchFamily="18" charset="0"/>
                <a:cs typeface="Times New Roman" panose="02020603050405020304" pitchFamily="18" charset="0"/>
              </a:rPr>
              <a:t>Акция «1+1=3» на всю обувь и сумки!</a:t>
            </a:r>
          </a:p>
          <a:p>
            <a:r>
              <a:rPr lang="ru-RU" sz="2400" dirty="0" smtClean="0">
                <a:latin typeface="Times New Roman" panose="02020603050405020304" pitchFamily="18" charset="0"/>
                <a:cs typeface="Times New Roman" panose="02020603050405020304" pitchFamily="18" charset="0"/>
              </a:rPr>
              <a:t>При покупке трех товаров из категории «Обувь» или «Сумки», товар по наименьшей стоимости предоставляется бесплатно.</a:t>
            </a:r>
          </a:p>
          <a:p>
            <a:pPr marL="457200" indent="-457200" algn="ctr">
              <a:buAutoNum type="arabicPeriod"/>
            </a:pPr>
            <a:endParaRPr lang="ru-RU" sz="2400" b="1" dirty="0">
              <a:solidFill>
                <a:srgbClr val="C00000"/>
              </a:solidFill>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695945384"/>
              </p:ext>
            </p:extLst>
          </p:nvPr>
        </p:nvGraphicFramePr>
        <p:xfrm>
          <a:off x="2335457" y="3159918"/>
          <a:ext cx="7722942" cy="1369695"/>
        </p:xfrm>
        <a:graphic>
          <a:graphicData uri="http://schemas.openxmlformats.org/drawingml/2006/table">
            <a:tbl>
              <a:tblPr firstRow="1" firstCol="1" bandRow="1"/>
              <a:tblGrid>
                <a:gridCol w="2574314">
                  <a:extLst>
                    <a:ext uri="{9D8B030D-6E8A-4147-A177-3AD203B41FA5}">
                      <a16:colId xmlns:a16="http://schemas.microsoft.com/office/drawing/2014/main" val="1380792691"/>
                    </a:ext>
                  </a:extLst>
                </a:gridCol>
                <a:gridCol w="2574314">
                  <a:extLst>
                    <a:ext uri="{9D8B030D-6E8A-4147-A177-3AD203B41FA5}">
                      <a16:colId xmlns:a16="http://schemas.microsoft.com/office/drawing/2014/main" val="1674369785"/>
                    </a:ext>
                  </a:extLst>
                </a:gridCol>
                <a:gridCol w="2574314">
                  <a:extLst>
                    <a:ext uri="{9D8B030D-6E8A-4147-A177-3AD203B41FA5}">
                      <a16:colId xmlns:a16="http://schemas.microsoft.com/office/drawing/2014/main" val="1528203644"/>
                    </a:ext>
                  </a:extLst>
                </a:gridCol>
              </a:tblGrid>
              <a:tr h="0">
                <a:tc>
                  <a:txBody>
                    <a:bodyPr/>
                    <a:lstStyle/>
                    <a:p>
                      <a:pPr>
                        <a:lnSpc>
                          <a:spcPct val="107000"/>
                        </a:lnSpc>
                        <a:spcAft>
                          <a:spcPts val="0"/>
                        </a:spcAft>
                      </a:pPr>
                      <a:r>
                        <a:rPr lang="ru-RU" sz="2800">
                          <a:effectLst/>
                          <a:latin typeface="Times New Roman" panose="02020603050405020304" pitchFamily="18" charset="0"/>
                          <a:ea typeface="Calibri" panose="020F0502020204030204" pitchFamily="34" charset="0"/>
                          <a:cs typeface="Times New Roman" panose="02020603050405020304" pitchFamily="18" charset="0"/>
                        </a:rPr>
                        <a:t>1 пара обуви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800">
                          <a:effectLst/>
                          <a:latin typeface="Times New Roman" panose="02020603050405020304" pitchFamily="18" charset="0"/>
                          <a:ea typeface="Calibri" panose="020F0502020204030204" pitchFamily="34" charset="0"/>
                          <a:cs typeface="Times New Roman" panose="02020603050405020304" pitchFamily="18" charset="0"/>
                        </a:rPr>
                        <a:t>2 пара обуви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800">
                          <a:effectLst/>
                          <a:latin typeface="Times New Roman" panose="02020603050405020304" pitchFamily="18" charset="0"/>
                          <a:ea typeface="Calibri" panose="020F0502020204030204" pitchFamily="34" charset="0"/>
                          <a:cs typeface="Times New Roman" panose="02020603050405020304" pitchFamily="18" charset="0"/>
                        </a:rPr>
                        <a:t>3 пара обуви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7534064"/>
                  </a:ext>
                </a:extLst>
              </a:tr>
              <a:tr h="0">
                <a:tc>
                  <a:txBody>
                    <a:bodyPr/>
                    <a:lstStyle/>
                    <a:p>
                      <a:pPr>
                        <a:lnSpc>
                          <a:spcPct val="107000"/>
                        </a:lnSpc>
                        <a:spcAft>
                          <a:spcPts val="0"/>
                        </a:spcAft>
                      </a:pPr>
                      <a:r>
                        <a:rPr lang="ru-RU" sz="2800">
                          <a:effectLst/>
                          <a:latin typeface="Times New Roman" panose="02020603050405020304" pitchFamily="18" charset="0"/>
                          <a:ea typeface="Calibri" panose="020F0502020204030204" pitchFamily="34" charset="0"/>
                          <a:cs typeface="Times New Roman" panose="02020603050405020304" pitchFamily="18" charset="0"/>
                        </a:rPr>
                        <a:t>1536р</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800">
                          <a:effectLst/>
                          <a:latin typeface="Times New Roman" panose="02020603050405020304" pitchFamily="18" charset="0"/>
                          <a:ea typeface="Calibri" panose="020F0502020204030204" pitchFamily="34" charset="0"/>
                          <a:cs typeface="Times New Roman" panose="02020603050405020304" pitchFamily="18" charset="0"/>
                        </a:rPr>
                        <a:t>899р</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800">
                          <a:effectLst/>
                          <a:latin typeface="Times New Roman" panose="02020603050405020304" pitchFamily="18" charset="0"/>
                          <a:ea typeface="Calibri" panose="020F0502020204030204" pitchFamily="34" charset="0"/>
                          <a:cs typeface="Times New Roman" panose="02020603050405020304" pitchFamily="18" charset="0"/>
                        </a:rPr>
                        <a:t>2165р</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2136559"/>
                  </a:ext>
                </a:extLst>
              </a:tr>
              <a:tr h="0">
                <a:tc>
                  <a:txBody>
                    <a:bodyPr/>
                    <a:lstStyle/>
                    <a:p>
                      <a:pPr>
                        <a:lnSpc>
                          <a:spcPct val="107000"/>
                        </a:lnSpc>
                        <a:spcAft>
                          <a:spcPts val="0"/>
                        </a:spcAft>
                      </a:pPr>
                      <a:r>
                        <a:rPr lang="ru-RU" sz="2800">
                          <a:effectLst/>
                          <a:latin typeface="Times New Roman" panose="02020603050405020304" pitchFamily="18" charset="0"/>
                          <a:ea typeface="Calibri" panose="020F0502020204030204" pitchFamily="34" charset="0"/>
                          <a:cs typeface="Times New Roman" panose="02020603050405020304" pitchFamily="18" charset="0"/>
                        </a:rPr>
                        <a:t>954р</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800">
                          <a:effectLst/>
                          <a:latin typeface="Times New Roman" panose="02020603050405020304" pitchFamily="18" charset="0"/>
                          <a:ea typeface="Calibri" panose="020F0502020204030204" pitchFamily="34" charset="0"/>
                          <a:cs typeface="Times New Roman" panose="02020603050405020304" pitchFamily="18" charset="0"/>
                        </a:rPr>
                        <a:t>3000р</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800" dirty="0">
                          <a:effectLst/>
                          <a:latin typeface="Times New Roman" panose="02020603050405020304" pitchFamily="18" charset="0"/>
                          <a:ea typeface="Calibri" panose="020F0502020204030204" pitchFamily="34" charset="0"/>
                          <a:cs typeface="Times New Roman" panose="02020603050405020304" pitchFamily="18" charset="0"/>
                        </a:rPr>
                        <a:t>4728р</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2954073"/>
                  </a:ext>
                </a:extLst>
              </a:tr>
            </a:tbl>
          </a:graphicData>
        </a:graphic>
      </p:graphicFrame>
    </p:spTree>
    <p:extLst>
      <p:ext uri="{BB962C8B-B14F-4D97-AF65-F5344CB8AC3E}">
        <p14:creationId xmlns:p14="http://schemas.microsoft.com/office/powerpoint/2010/main" val="13415156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r="2225" b="16339"/>
          <a:stretch/>
        </p:blipFill>
        <p:spPr>
          <a:xfrm>
            <a:off x="727607" y="858753"/>
            <a:ext cx="10336558" cy="4392119"/>
          </a:xfrm>
          <a:prstGeom prst="rect">
            <a:avLst/>
          </a:prstGeom>
        </p:spPr>
      </p:pic>
    </p:spTree>
    <p:extLst>
      <p:ext uri="{BB962C8B-B14F-4D97-AF65-F5344CB8AC3E}">
        <p14:creationId xmlns:p14="http://schemas.microsoft.com/office/powerpoint/2010/main" val="12288716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328862" y="1109662"/>
            <a:ext cx="7534275" cy="4638675"/>
          </a:xfrm>
          <a:prstGeom prst="rect">
            <a:avLst/>
          </a:prstGeom>
        </p:spPr>
      </p:pic>
      <p:sp>
        <p:nvSpPr>
          <p:cNvPr id="3" name="Прямоугольник 2"/>
          <p:cNvSpPr/>
          <p:nvPr/>
        </p:nvSpPr>
        <p:spPr>
          <a:xfrm>
            <a:off x="7523018" y="3602182"/>
            <a:ext cx="665018" cy="4849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1135313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Скидка до 70% на серебряные украшени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8691" y="734290"/>
            <a:ext cx="9175750" cy="2383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9033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71598" y="3057270"/>
            <a:ext cx="9379527" cy="1258421"/>
          </a:xfrm>
          <a:prstGeom prst="rect">
            <a:avLst/>
          </a:prstGeom>
        </p:spPr>
        <p:txBody>
          <a:bodyPr wrap="square">
            <a:spAutoFit/>
          </a:bodyPr>
          <a:lstStyle/>
          <a:p>
            <a:pPr>
              <a:lnSpc>
                <a:spcPct val="107000"/>
              </a:lnSpc>
              <a:spcAft>
                <a:spcPts val="0"/>
              </a:spcAft>
            </a:pPr>
            <a:r>
              <a:rPr lang="ru-RU"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Это </a:t>
            </a:r>
            <a:r>
              <a:rPr lang="ru-RU"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задачи «Акция в магазине косметики» и «Предпраздничная распродажа». Результат стал значительно лучше, дети более осознанно, с понимаем решают задачи на скидки.</a:t>
            </a:r>
            <a:endParaRPr lang="ru-RU"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1115290" y="587758"/>
            <a:ext cx="9892145" cy="200304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pPr>
            <a:r>
              <a:rPr lang="ru-RU"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Для отработки умения выполнять действия со скидками разобрали с ребятами </a:t>
            </a:r>
            <a:r>
              <a:rPr lang="ru-RU"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задачи на сайте </a:t>
            </a:r>
            <a:r>
              <a:rPr lang="ru-RU"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Института стратегии развития образования Российской академии образования. </a:t>
            </a:r>
          </a:p>
        </p:txBody>
      </p:sp>
    </p:spTree>
    <p:extLst>
      <p:ext uri="{BB962C8B-B14F-4D97-AF65-F5344CB8AC3E}">
        <p14:creationId xmlns:p14="http://schemas.microsoft.com/office/powerpoint/2010/main" val="5971562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37309" y="823912"/>
            <a:ext cx="11063720" cy="3749264"/>
          </a:xfrm>
          <a:prstGeom prst="rect">
            <a:avLst/>
          </a:prstGeom>
        </p:spPr>
      </p:pic>
      <p:sp>
        <p:nvSpPr>
          <p:cNvPr id="3" name="Прямоугольник 2"/>
          <p:cNvSpPr/>
          <p:nvPr/>
        </p:nvSpPr>
        <p:spPr>
          <a:xfrm>
            <a:off x="734291" y="318655"/>
            <a:ext cx="10695709" cy="5052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C00000"/>
                </a:solidFill>
                <a:latin typeface="Times New Roman" panose="02020603050405020304" pitchFamily="18" charset="0"/>
                <a:cs typeface="Times New Roman" panose="02020603050405020304" pitchFamily="18" charset="0"/>
              </a:rPr>
              <a:t>Задача «Акция в магазине косметики».</a:t>
            </a:r>
            <a:r>
              <a:rPr lang="ru-RU" dirty="0" smtClean="0"/>
              <a:t>»</a:t>
            </a:r>
            <a:endParaRPr lang="ru-RU" dirty="0"/>
          </a:p>
        </p:txBody>
      </p:sp>
    </p:spTree>
    <p:extLst>
      <p:ext uri="{BB962C8B-B14F-4D97-AF65-F5344CB8AC3E}">
        <p14:creationId xmlns:p14="http://schemas.microsoft.com/office/powerpoint/2010/main" val="10981019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900715" y="1182831"/>
            <a:ext cx="10601325" cy="3467100"/>
          </a:xfrm>
          <a:prstGeom prst="rect">
            <a:avLst/>
          </a:prstGeom>
        </p:spPr>
      </p:pic>
      <p:pic>
        <p:nvPicPr>
          <p:cNvPr id="3" name="Рисунок 2"/>
          <p:cNvPicPr>
            <a:picLocks noChangeAspect="1"/>
          </p:cNvPicPr>
          <p:nvPr/>
        </p:nvPicPr>
        <p:blipFill>
          <a:blip r:embed="rId3"/>
          <a:stretch>
            <a:fillRect/>
          </a:stretch>
        </p:blipFill>
        <p:spPr>
          <a:xfrm>
            <a:off x="737151" y="190236"/>
            <a:ext cx="10717697" cy="646232"/>
          </a:xfrm>
          <a:prstGeom prst="rect">
            <a:avLst/>
          </a:prstGeom>
        </p:spPr>
      </p:pic>
    </p:spTree>
    <p:extLst>
      <p:ext uri="{BB962C8B-B14F-4D97-AF65-F5344CB8AC3E}">
        <p14:creationId xmlns:p14="http://schemas.microsoft.com/office/powerpoint/2010/main" val="33593063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4025945637"/>
              </p:ext>
            </p:extLst>
          </p:nvPr>
        </p:nvGraphicFramePr>
        <p:xfrm>
          <a:off x="914397" y="1480610"/>
          <a:ext cx="10266220" cy="4404614"/>
        </p:xfrm>
        <a:graphic>
          <a:graphicData uri="http://schemas.openxmlformats.org/drawingml/2006/table">
            <a:tbl>
              <a:tblPr firstRow="1" firstCol="1" bandRow="1"/>
              <a:tblGrid>
                <a:gridCol w="5133110">
                  <a:extLst>
                    <a:ext uri="{9D8B030D-6E8A-4147-A177-3AD203B41FA5}">
                      <a16:colId xmlns:a16="http://schemas.microsoft.com/office/drawing/2014/main" val="903290258"/>
                    </a:ext>
                  </a:extLst>
                </a:gridCol>
                <a:gridCol w="5133110">
                  <a:extLst>
                    <a:ext uri="{9D8B030D-6E8A-4147-A177-3AD203B41FA5}">
                      <a16:colId xmlns:a16="http://schemas.microsoft.com/office/drawing/2014/main" val="3004883154"/>
                    </a:ext>
                  </a:extLst>
                </a:gridCol>
              </a:tblGrid>
              <a:tr h="236991">
                <a:tc>
                  <a:txBody>
                    <a:bodyPr/>
                    <a:lstStyle/>
                    <a:p>
                      <a:pPr>
                        <a:lnSpc>
                          <a:spcPct val="107000"/>
                        </a:lnSpc>
                        <a:spcAft>
                          <a:spcPts val="0"/>
                        </a:spcAft>
                      </a:pPr>
                      <a:r>
                        <a:rPr lang="ru-RU"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Класс</a:t>
                      </a:r>
                      <a:endParaRPr lang="ru-RU"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77" marR="55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задания</a:t>
                      </a:r>
                      <a:endParaRPr lang="ru-RU"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77" marR="55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6291330"/>
                  </a:ext>
                </a:extLst>
              </a:tr>
              <a:tr h="473982">
                <a:tc>
                  <a:txBody>
                    <a:bodyPr/>
                    <a:lstStyle/>
                    <a:p>
                      <a:pPr>
                        <a:lnSpc>
                          <a:spcPct val="107000"/>
                        </a:lnSpc>
                        <a:spcAft>
                          <a:spcPts val="0"/>
                        </a:spcAft>
                      </a:pPr>
                      <a:r>
                        <a:rPr lang="ru-RU"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5 класс</a:t>
                      </a:r>
                      <a:endPar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77" marR="55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8 задача на %</a:t>
                      </a:r>
                      <a:endPar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77" marR="55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3712813"/>
                  </a:ext>
                </a:extLst>
              </a:tr>
              <a:tr h="473982">
                <a:tc>
                  <a:txBody>
                    <a:bodyPr/>
                    <a:lstStyle/>
                    <a:p>
                      <a:pPr>
                        <a:lnSpc>
                          <a:spcPct val="107000"/>
                        </a:lnSpc>
                        <a:spcAft>
                          <a:spcPts val="0"/>
                        </a:spcAft>
                      </a:pPr>
                      <a:r>
                        <a:rPr lang="ru-RU"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6 класс</a:t>
                      </a:r>
                      <a:endParaRPr lang="ru-RU"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77" marR="55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11 задача на %</a:t>
                      </a:r>
                      <a:endParaRPr lang="ru-RU"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77" marR="55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7470595"/>
                  </a:ext>
                </a:extLst>
              </a:tr>
              <a:tr h="236991">
                <a:tc rowSpan="3">
                  <a:txBody>
                    <a:bodyPr/>
                    <a:lstStyle/>
                    <a:p>
                      <a:pPr>
                        <a:lnSpc>
                          <a:spcPct val="107000"/>
                        </a:lnSpc>
                        <a:spcAft>
                          <a:spcPts val="0"/>
                        </a:spcAft>
                      </a:pPr>
                      <a:r>
                        <a:rPr lang="ru-RU" sz="2000" b="1" dirty="0">
                          <a:solidFill>
                            <a:srgbClr val="92D050"/>
                          </a:solidFill>
                          <a:effectLst/>
                          <a:latin typeface="Times New Roman" panose="02020603050405020304" pitchFamily="18" charset="0"/>
                          <a:ea typeface="Calibri" panose="020F0502020204030204" pitchFamily="34" charset="0"/>
                          <a:cs typeface="Times New Roman" panose="02020603050405020304" pitchFamily="18" charset="0"/>
                        </a:rPr>
                        <a:t>7 класс</a:t>
                      </a:r>
                      <a:endParaRPr lang="ru-RU" sz="2000" b="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77" marR="55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b="1" dirty="0">
                          <a:solidFill>
                            <a:srgbClr val="92D050"/>
                          </a:solidFill>
                          <a:effectLst/>
                          <a:latin typeface="Times New Roman" panose="02020603050405020304" pitchFamily="18" charset="0"/>
                          <a:ea typeface="Calibri" panose="020F0502020204030204" pitchFamily="34" charset="0"/>
                          <a:cs typeface="Times New Roman" panose="02020603050405020304" pitchFamily="18" charset="0"/>
                        </a:rPr>
                        <a:t>№ 5 задача на проценты</a:t>
                      </a:r>
                      <a:endParaRPr lang="ru-RU" sz="2000" b="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77" marR="55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9601146"/>
                  </a:ext>
                </a:extLst>
              </a:tr>
              <a:tr h="236991">
                <a:tc vMerge="1">
                  <a:txBody>
                    <a:bodyPr/>
                    <a:lstStyle/>
                    <a:p>
                      <a:endParaRPr lang="ru-RU"/>
                    </a:p>
                  </a:txBody>
                  <a:tcPr/>
                </a:tc>
                <a:tc>
                  <a:txBody>
                    <a:bodyPr/>
                    <a:lstStyle/>
                    <a:p>
                      <a:pPr>
                        <a:lnSpc>
                          <a:spcPct val="107000"/>
                        </a:lnSpc>
                        <a:spcAft>
                          <a:spcPts val="0"/>
                        </a:spcAft>
                      </a:pPr>
                      <a:r>
                        <a:rPr lang="ru-RU" sz="2000" b="1" dirty="0">
                          <a:solidFill>
                            <a:srgbClr val="92D050"/>
                          </a:solidFill>
                          <a:effectLst/>
                          <a:latin typeface="Times New Roman" panose="02020603050405020304" pitchFamily="18" charset="0"/>
                          <a:ea typeface="Calibri" panose="020F0502020204030204" pitchFamily="34" charset="0"/>
                          <a:cs typeface="Times New Roman" panose="02020603050405020304" pitchFamily="18" charset="0"/>
                        </a:rPr>
                        <a:t>№7 работа с диаграммами и графиками</a:t>
                      </a:r>
                      <a:endParaRPr lang="ru-RU" sz="2000" b="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77" marR="55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3566905"/>
                  </a:ext>
                </a:extLst>
              </a:tr>
              <a:tr h="473982">
                <a:tc vMerge="1">
                  <a:txBody>
                    <a:bodyPr/>
                    <a:lstStyle/>
                    <a:p>
                      <a:endParaRPr lang="ru-RU"/>
                    </a:p>
                  </a:txBody>
                  <a:tcPr/>
                </a:tc>
                <a:tc>
                  <a:txBody>
                    <a:bodyPr/>
                    <a:lstStyle/>
                    <a:p>
                      <a:pPr>
                        <a:lnSpc>
                          <a:spcPct val="107000"/>
                        </a:lnSpc>
                        <a:spcAft>
                          <a:spcPts val="0"/>
                        </a:spcAft>
                      </a:pPr>
                      <a:r>
                        <a:rPr lang="ru-RU" sz="2000" b="1" dirty="0">
                          <a:solidFill>
                            <a:srgbClr val="92D050"/>
                          </a:solidFill>
                          <a:effectLst/>
                          <a:latin typeface="Times New Roman" panose="02020603050405020304" pitchFamily="18" charset="0"/>
                          <a:ea typeface="Calibri" panose="020F0502020204030204" pitchFamily="34" charset="0"/>
                          <a:cs typeface="Times New Roman" panose="02020603050405020304" pitchFamily="18" charset="0"/>
                        </a:rPr>
                        <a:t>№ 15 построение графика по описанию</a:t>
                      </a:r>
                      <a:endParaRPr lang="ru-RU" sz="2000" b="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000" b="1" dirty="0">
                          <a:solidFill>
                            <a:srgbClr val="92D05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b="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77" marR="55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3796690"/>
                  </a:ext>
                </a:extLst>
              </a:tr>
              <a:tr h="236991">
                <a:tc rowSpan="4">
                  <a:txBody>
                    <a:bodyPr/>
                    <a:lstStyle/>
                    <a:p>
                      <a:pPr>
                        <a:lnSpc>
                          <a:spcPct val="107000"/>
                        </a:lnSpc>
                        <a:spcAft>
                          <a:spcPts val="0"/>
                        </a:spcAft>
                      </a:pPr>
                      <a:r>
                        <a:rPr lang="ru-RU"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8 класс</a:t>
                      </a:r>
                      <a:endParaRPr lang="ru-RU"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77" marR="55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 задача на части или на %</a:t>
                      </a:r>
                      <a:endParaRPr lang="ru-RU"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77" marR="55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8109085"/>
                  </a:ext>
                </a:extLst>
              </a:tr>
              <a:tr h="236991">
                <a:tc vMerge="1">
                  <a:txBody>
                    <a:bodyPr/>
                    <a:lstStyle/>
                    <a:p>
                      <a:endParaRPr lang="ru-RU"/>
                    </a:p>
                  </a:txBody>
                  <a:tcPr/>
                </a:tc>
                <a:tc>
                  <a:txBody>
                    <a:bodyPr/>
                    <a:lstStyle/>
                    <a:p>
                      <a:pPr>
                        <a:lnSpc>
                          <a:spcPct val="107000"/>
                        </a:lnSpc>
                        <a:spcAft>
                          <a:spcPts val="0"/>
                        </a:spcAft>
                      </a:pPr>
                      <a:r>
                        <a:rPr lang="ru-RU"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11 задача на %</a:t>
                      </a:r>
                      <a:endParaRPr lang="ru-RU"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77" marR="55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1879780"/>
                  </a:ext>
                </a:extLst>
              </a:tr>
              <a:tr h="236991">
                <a:tc vMerge="1">
                  <a:txBody>
                    <a:bodyPr/>
                    <a:lstStyle/>
                    <a:p>
                      <a:endParaRPr lang="ru-RU"/>
                    </a:p>
                  </a:txBody>
                  <a:tcPr/>
                </a:tc>
                <a:tc>
                  <a:txBody>
                    <a:bodyPr/>
                    <a:lstStyle/>
                    <a:p>
                      <a:pPr>
                        <a:lnSpc>
                          <a:spcPct val="107000"/>
                        </a:lnSpc>
                        <a:spcAft>
                          <a:spcPts val="0"/>
                        </a:spcAft>
                      </a:pPr>
                      <a:r>
                        <a:rPr lang="ru-RU"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№16 соответствие текста и графика</a:t>
                      </a:r>
                      <a:endParaRPr lang="ru-RU"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77" marR="55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2093336"/>
                  </a:ext>
                </a:extLst>
              </a:tr>
              <a:tr h="473982">
                <a:tc vMerge="1">
                  <a:txBody>
                    <a:bodyPr/>
                    <a:lstStyle/>
                    <a:p>
                      <a:endParaRPr lang="ru-RU"/>
                    </a:p>
                  </a:txBody>
                  <a:tcPr/>
                </a:tc>
                <a:tc>
                  <a:txBody>
                    <a:bodyPr/>
                    <a:lstStyle/>
                    <a:p>
                      <a:pPr>
                        <a:lnSpc>
                          <a:spcPct val="107000"/>
                        </a:lnSpc>
                        <a:spcAft>
                          <a:spcPts val="0"/>
                        </a:spcAft>
                      </a:pPr>
                      <a:r>
                        <a:rPr lang="ru-RU"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18 задача на % (встречается в ОГЭ)</a:t>
                      </a:r>
                      <a:endParaRPr lang="ru-RU"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77" marR="55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0265266"/>
                  </a:ext>
                </a:extLst>
              </a:tr>
            </a:tbl>
          </a:graphicData>
        </a:graphic>
      </p:graphicFrame>
      <p:sp>
        <p:nvSpPr>
          <p:cNvPr id="3" name="Rectangle 1"/>
          <p:cNvSpPr>
            <a:spLocks noChangeArrowheads="1"/>
          </p:cNvSpPr>
          <p:nvPr/>
        </p:nvSpPr>
        <p:spPr bwMode="auto">
          <a:xfrm>
            <a:off x="1787236" y="869131"/>
            <a:ext cx="7329055"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3200" b="1" i="0" u="none"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Задания на % </a:t>
            </a:r>
            <a:r>
              <a:rPr lang="ru-RU" altLang="ru-RU"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altLang="ru-RU"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в </a:t>
            </a:r>
            <a:r>
              <a:rPr kumimoji="0" lang="ru-RU" altLang="ru-RU" sz="3200" b="1" i="0" u="none"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тестах ВПР.</a:t>
            </a:r>
            <a:endParaRPr kumimoji="0" lang="ru-RU" altLang="ru-RU" sz="3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220683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704850" y="957262"/>
            <a:ext cx="10782300" cy="4943475"/>
          </a:xfrm>
          <a:prstGeom prst="rect">
            <a:avLst/>
          </a:prstGeom>
        </p:spPr>
      </p:pic>
      <p:sp>
        <p:nvSpPr>
          <p:cNvPr id="3" name="Прямоугольник 2"/>
          <p:cNvSpPr/>
          <p:nvPr/>
        </p:nvSpPr>
        <p:spPr>
          <a:xfrm>
            <a:off x="704850" y="360218"/>
            <a:ext cx="10503477" cy="59704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C00000"/>
                </a:solidFill>
                <a:latin typeface="Times New Roman" panose="02020603050405020304" pitchFamily="18" charset="0"/>
                <a:cs typeface="Times New Roman" panose="02020603050405020304" pitchFamily="18" charset="0"/>
              </a:rPr>
              <a:t>Задача «Предпраздничная распродажа»</a:t>
            </a:r>
            <a:endParaRPr lang="ru-RU" sz="2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81996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766762" y="1219200"/>
            <a:ext cx="10658475" cy="4419600"/>
          </a:xfrm>
          <a:prstGeom prst="rect">
            <a:avLst/>
          </a:prstGeom>
        </p:spPr>
      </p:pic>
    </p:spTree>
    <p:extLst>
      <p:ext uri="{BB962C8B-B14F-4D97-AF65-F5344CB8AC3E}">
        <p14:creationId xmlns:p14="http://schemas.microsoft.com/office/powerpoint/2010/main" val="21576861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785812" y="1152525"/>
            <a:ext cx="10620375" cy="4552950"/>
          </a:xfrm>
          <a:prstGeom prst="rect">
            <a:avLst/>
          </a:prstGeom>
        </p:spPr>
      </p:pic>
    </p:spTree>
    <p:extLst>
      <p:ext uri="{BB962C8B-B14F-4D97-AF65-F5344CB8AC3E}">
        <p14:creationId xmlns:p14="http://schemas.microsoft.com/office/powerpoint/2010/main" val="2190935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97527" y="861289"/>
            <a:ext cx="9989128" cy="2507353"/>
          </a:xfrm>
          <a:prstGeom prst="rect">
            <a:avLst/>
          </a:prstGeom>
        </p:spPr>
        <p:txBody>
          <a:bodyPr wrap="square">
            <a:spAutoFit/>
          </a:bodyPr>
          <a:lstStyle/>
          <a:p>
            <a:pPr>
              <a:lnSpc>
                <a:spcPct val="106000"/>
              </a:lnSpc>
              <a:spcAft>
                <a:spcPts val="0"/>
              </a:spcAft>
            </a:pPr>
            <a:r>
              <a:rPr lang="ru-RU" sz="2400" b="1" u="sng" dirty="0">
                <a:latin typeface="Times New Roman" panose="02020603050405020304" pitchFamily="18" charset="0"/>
                <a:ea typeface="Times New Roman" panose="02020603050405020304" pitchFamily="18" charset="0"/>
                <a:cs typeface="Times New Roman" panose="02020603050405020304" pitchFamily="18" charset="0"/>
              </a:rPr>
              <a:t>ЗАДАЧИ с сайта «РЕШУ ВПР. Математика 7 класс».</a:t>
            </a:r>
          </a:p>
          <a:p>
            <a:pPr>
              <a:lnSpc>
                <a:spcPct val="106000"/>
              </a:lnSpc>
              <a:spcAft>
                <a:spcPts val="0"/>
              </a:spcAft>
            </a:pPr>
            <a:endParaRPr lang="ru-RU"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375"/>
              </a:spcAft>
            </a:pPr>
            <a:r>
              <a:rPr lang="ru-RU"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17. Задание 5 № </a:t>
            </a:r>
            <a:r>
              <a:rPr lang="ru-RU" sz="2400" b="1" dirty="0">
                <a:solidFill>
                  <a:srgbClr val="090949"/>
                </a:solidFill>
                <a:latin typeface="Times New Roman" panose="02020603050405020304" pitchFamily="18" charset="0"/>
                <a:ea typeface="Times New Roman" panose="02020603050405020304" pitchFamily="18" charset="0"/>
                <a:cs typeface="Times New Roman" panose="02020603050405020304" pitchFamily="18" charset="0"/>
                <a:hlinkClick r:id="rId2"/>
              </a:rPr>
              <a:t>449</a:t>
            </a:r>
            <a:endParaRPr lang="ru-RU" sz="2400" dirty="0">
              <a:latin typeface="Times New Roman" panose="02020603050405020304" pitchFamily="18" charset="0"/>
              <a:ea typeface="Calibri" panose="020F0502020204030204" pitchFamily="34" charset="0"/>
              <a:cs typeface="Times New Roman" panose="02020603050405020304" pitchFamily="18" charset="0"/>
            </a:endParaRPr>
          </a:p>
          <a:p>
            <a:pPr indent="238125" algn="just">
              <a:lnSpc>
                <a:spcPct val="107000"/>
              </a:lnSpc>
              <a:spcAft>
                <a:spcPts val="0"/>
              </a:spcAft>
            </a:pPr>
            <a:r>
              <a:rPr lang="ru-RU"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Кисть, которая стоила 240 рублей, продаётся с 25%-й скидкой. При покупке двух таких кистей покупатель отдал кассиру 500 рублей. Сколько рублей сдачи он должен получить?</a:t>
            </a:r>
            <a:endParaRPr lang="ru-RU"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1219199" y="3429000"/>
            <a:ext cx="9767455" cy="1724318"/>
          </a:xfrm>
          <a:prstGeom prst="rect">
            <a:avLst/>
          </a:prstGeom>
        </p:spPr>
        <p:txBody>
          <a:bodyPr wrap="square">
            <a:spAutoFit/>
          </a:bodyPr>
          <a:lstStyle/>
          <a:p>
            <a:pPr algn="just">
              <a:lnSpc>
                <a:spcPct val="107000"/>
              </a:lnSpc>
              <a:spcAft>
                <a:spcPts val="375"/>
              </a:spcAft>
            </a:pPr>
            <a:r>
              <a:rPr lang="ru-RU" sz="2400" b="1"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18. Задание 5 № </a:t>
            </a:r>
            <a:r>
              <a:rPr lang="ru-RU" sz="2400" b="1" u="sng" dirty="0">
                <a:solidFill>
                  <a:srgbClr val="090949"/>
                </a:solidFill>
                <a:latin typeface="Verdana" panose="020B0604030504040204" pitchFamily="34" charset="0"/>
                <a:ea typeface="Times New Roman" panose="02020603050405020304" pitchFamily="18" charset="0"/>
                <a:cs typeface="Times New Roman" panose="02020603050405020304" pitchFamily="18" charset="0"/>
                <a:hlinkClick r:id="rId3"/>
              </a:rPr>
              <a:t>451</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indent="238125" algn="just">
              <a:lnSpc>
                <a:spcPct val="107000"/>
              </a:lnSpc>
              <a:spcAft>
                <a:spcPts val="0"/>
              </a:spcAft>
            </a:pPr>
            <a:r>
              <a:rPr lang="ru-RU"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Спортивный магазин проводит акцию: «Любая футболка по цене 300 рублей. При покупке двух футболок — скидка на вторую 60%». Сколько рублей придётся заплатить за покупку двух футболок?</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29170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89709" y="766733"/>
            <a:ext cx="10557164" cy="4901342"/>
          </a:xfrm>
          <a:prstGeom prst="rect">
            <a:avLst/>
          </a:prstGeom>
        </p:spPr>
        <p:txBody>
          <a:bodyPr wrap="square">
            <a:spAutoFit/>
          </a:bodyPr>
          <a:lstStyle/>
          <a:p>
            <a:pPr lvl="0">
              <a:lnSpc>
                <a:spcPts val="2430"/>
              </a:lnSpc>
              <a:spcAft>
                <a:spcPts val="1320"/>
              </a:spcAft>
            </a:pPr>
            <a:r>
              <a:rPr lang="ru-RU" sz="2200" b="1" u="sng" dirty="0" smtClean="0">
                <a:solidFill>
                  <a:srgbClr val="FF0000"/>
                </a:solidFill>
                <a:latin typeface="Times New Roman" panose="02020603050405020304" pitchFamily="18" charset="0"/>
                <a:cs typeface="Times New Roman" panose="02020603050405020304" pitchFamily="18" charset="0"/>
              </a:rPr>
              <a:t>Задача от учеников: </a:t>
            </a:r>
            <a:r>
              <a:rPr lang="ru-RU" sz="2200" b="1" dirty="0" smtClean="0">
                <a:solidFill>
                  <a:prstClr val="black"/>
                </a:solidFill>
                <a:latin typeface="Times New Roman" panose="02020603050405020304" pitchFamily="18" charset="0"/>
                <a:cs typeface="Times New Roman" panose="02020603050405020304" pitchFamily="18" charset="0"/>
              </a:rPr>
              <a:t>Два </a:t>
            </a:r>
            <a:r>
              <a:rPr lang="ru-RU" sz="2200" b="1" dirty="0">
                <a:solidFill>
                  <a:prstClr val="black"/>
                </a:solidFill>
                <a:latin typeface="Times New Roman" panose="02020603050405020304" pitchFamily="18" charset="0"/>
                <a:cs typeface="Times New Roman" panose="02020603050405020304" pitchFamily="18" charset="0"/>
              </a:rPr>
              <a:t>русских путешественника Михаил и Сергей решили совершить экстремальную экскурсию на Полюс Холода –в </a:t>
            </a:r>
            <a:r>
              <a:rPr lang="ru-RU" sz="2200" b="1" dirty="0" err="1">
                <a:solidFill>
                  <a:prstClr val="black"/>
                </a:solidFill>
                <a:latin typeface="Times New Roman" panose="02020603050405020304" pitchFamily="18" charset="0"/>
                <a:cs typeface="Times New Roman" panose="02020603050405020304" pitchFamily="18" charset="0"/>
              </a:rPr>
              <a:t>Оймяконский</a:t>
            </a:r>
            <a:r>
              <a:rPr lang="ru-RU" sz="2200" b="1" dirty="0">
                <a:solidFill>
                  <a:prstClr val="black"/>
                </a:solidFill>
                <a:latin typeface="Times New Roman" panose="02020603050405020304" pitchFamily="18" charset="0"/>
                <a:cs typeface="Times New Roman" panose="02020603050405020304" pitchFamily="18" charset="0"/>
              </a:rPr>
              <a:t> район. </a:t>
            </a:r>
            <a:endParaRPr lang="ru-RU" sz="2200" b="1" dirty="0" smtClean="0">
              <a:solidFill>
                <a:prstClr val="black"/>
              </a:solidFill>
              <a:latin typeface="Times New Roman" panose="02020603050405020304" pitchFamily="18" charset="0"/>
              <a:cs typeface="Times New Roman" panose="02020603050405020304" pitchFamily="18" charset="0"/>
            </a:endParaRPr>
          </a:p>
          <a:p>
            <a:pPr lvl="0">
              <a:lnSpc>
                <a:spcPts val="2430"/>
              </a:lnSpc>
              <a:spcAft>
                <a:spcPts val="1320"/>
              </a:spcAft>
            </a:pPr>
            <a:r>
              <a:rPr lang="ru-RU" sz="2200" b="1" dirty="0" smtClean="0">
                <a:solidFill>
                  <a:prstClr val="black"/>
                </a:solidFill>
                <a:latin typeface="Times New Roman" panose="02020603050405020304" pitchFamily="18" charset="0"/>
                <a:cs typeface="Times New Roman" panose="02020603050405020304" pitchFamily="18" charset="0"/>
              </a:rPr>
              <a:t>Они </a:t>
            </a:r>
            <a:r>
              <a:rPr lang="ru-RU" sz="2200" b="1" dirty="0">
                <a:solidFill>
                  <a:prstClr val="black"/>
                </a:solidFill>
                <a:latin typeface="Times New Roman" panose="02020603050405020304" pitchFamily="18" charset="0"/>
                <a:cs typeface="Times New Roman" panose="02020603050405020304" pitchFamily="18" charset="0"/>
              </a:rPr>
              <a:t>заранее нашли в Интернете информацию о природе, климатических условиях этого сурового края. Климат на территории </a:t>
            </a:r>
            <a:r>
              <a:rPr lang="ru-RU" sz="2200" b="1" dirty="0" err="1">
                <a:solidFill>
                  <a:prstClr val="black"/>
                </a:solidFill>
                <a:latin typeface="Times New Roman" panose="02020603050405020304" pitchFamily="18" charset="0"/>
                <a:cs typeface="Times New Roman" panose="02020603050405020304" pitchFamily="18" charset="0"/>
              </a:rPr>
              <a:t>Оймяконского</a:t>
            </a:r>
            <a:r>
              <a:rPr lang="ru-RU" sz="2200" b="1" dirty="0">
                <a:solidFill>
                  <a:prstClr val="black"/>
                </a:solidFill>
                <a:latin typeface="Times New Roman" panose="02020603050405020304" pitchFamily="18" charset="0"/>
                <a:cs typeface="Times New Roman" panose="02020603050405020304" pitchFamily="18" charset="0"/>
              </a:rPr>
              <a:t> района резко континентальный: зимой температура опускается до -65 градусов Цельсия, летом поднимается до +35 градусов. </a:t>
            </a:r>
            <a:endParaRPr lang="ru-RU" sz="2200" b="1" dirty="0" smtClean="0">
              <a:solidFill>
                <a:prstClr val="black"/>
              </a:solidFill>
              <a:latin typeface="Times New Roman" panose="02020603050405020304" pitchFamily="18" charset="0"/>
              <a:cs typeface="Times New Roman" panose="02020603050405020304" pitchFamily="18" charset="0"/>
            </a:endParaRPr>
          </a:p>
          <a:p>
            <a:pPr lvl="0">
              <a:lnSpc>
                <a:spcPts val="2430"/>
              </a:lnSpc>
              <a:spcAft>
                <a:spcPts val="1320"/>
              </a:spcAft>
            </a:pPr>
            <a:r>
              <a:rPr lang="ru-RU" sz="2200" b="1" dirty="0" smtClean="0">
                <a:solidFill>
                  <a:prstClr val="black"/>
                </a:solidFill>
                <a:latin typeface="Times New Roman" panose="02020603050405020304" pitchFamily="18" charset="0"/>
                <a:cs typeface="Times New Roman" panose="02020603050405020304" pitchFamily="18" charset="0"/>
              </a:rPr>
              <a:t>На </a:t>
            </a:r>
            <a:r>
              <a:rPr lang="ru-RU" sz="2200" b="1" dirty="0">
                <a:solidFill>
                  <a:prstClr val="black"/>
                </a:solidFill>
                <a:latin typeface="Times New Roman" panose="02020603050405020304" pitchFamily="18" charset="0"/>
                <a:cs typeface="Times New Roman" panose="02020603050405020304" pitchFamily="18" charset="0"/>
              </a:rPr>
              <a:t>сколько градусов отличается самая низкая температура от самой высокой</a:t>
            </a:r>
            <a:r>
              <a:rPr lang="ru-RU" sz="2200" b="1" i="1" dirty="0">
                <a:solidFill>
                  <a:prstClr val="black"/>
                </a:solidFill>
                <a:latin typeface="Times New Roman" panose="02020603050405020304" pitchFamily="18" charset="0"/>
                <a:cs typeface="Times New Roman" panose="02020603050405020304" pitchFamily="18" charset="0"/>
              </a:rPr>
              <a:t>?</a:t>
            </a:r>
            <a:r>
              <a:rPr lang="ru-RU" sz="2200" b="1" i="1" dirty="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 Ответ запишите </a:t>
            </a:r>
            <a:r>
              <a:rPr lang="ru-RU" sz="2200" b="1" dirty="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числом. </a:t>
            </a:r>
            <a:endParaRPr lang="ru-RU" sz="2200" b="1"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endParaRPr>
          </a:p>
          <a:p>
            <a:pPr lvl="0">
              <a:lnSpc>
                <a:spcPts val="2430"/>
              </a:lnSpc>
              <a:spcAft>
                <a:spcPts val="1320"/>
              </a:spcAft>
            </a:pPr>
            <a:r>
              <a:rPr lang="ru-RU" sz="2200" b="1" dirty="0" smtClean="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Поселок Оймякон очень суровый, холодный, уникальный российский регион. Здесь даже при минус 50 градусах дети ходят в школу, а ручьи и реки не покрываются льдом. Самый короткий световой день в декабре длится всего 3 часа, зато летом стоят продолжительные белые ночи и светло круглые сутки. Определите сколько процентов зимний световой день составляет от летнего светового дня. </a:t>
            </a:r>
            <a:endParaRPr lang="ru-RU" sz="22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05362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ddn04.ru/images/3bf5b495e7b99dfd76b57a2d9b6c8478.png"/>
          <p:cNvPicPr/>
          <p:nvPr/>
        </p:nvPicPr>
        <p:blipFill>
          <a:blip r:embed="rId2">
            <a:extLst>
              <a:ext uri="{28A0092B-C50C-407E-A947-70E740481C1C}">
                <a14:useLocalDpi xmlns:a14="http://schemas.microsoft.com/office/drawing/2010/main" val="0"/>
              </a:ext>
            </a:extLst>
          </a:blip>
          <a:srcRect/>
          <a:stretch>
            <a:fillRect/>
          </a:stretch>
        </p:blipFill>
        <p:spPr bwMode="auto">
          <a:xfrm>
            <a:off x="2230581" y="609601"/>
            <a:ext cx="7259781" cy="5403272"/>
          </a:xfrm>
          <a:prstGeom prst="rect">
            <a:avLst/>
          </a:prstGeom>
          <a:noFill/>
          <a:ln>
            <a:noFill/>
          </a:ln>
        </p:spPr>
      </p:pic>
    </p:spTree>
    <p:extLst>
      <p:ext uri="{BB962C8B-B14F-4D97-AF65-F5344CB8AC3E}">
        <p14:creationId xmlns:p14="http://schemas.microsoft.com/office/powerpoint/2010/main" val="37771695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69818" y="598485"/>
            <a:ext cx="10252364" cy="3046988"/>
          </a:xfrm>
          <a:prstGeom prst="rect">
            <a:avLst/>
          </a:prstGeom>
        </p:spPr>
        <p:txBody>
          <a:bodyPr wrap="square">
            <a:spAutoFit/>
          </a:bodyPr>
          <a:lstStyle/>
          <a:p>
            <a:pPr lvl="0"/>
            <a:r>
              <a:rPr lang="ru-RU" sz="2400" b="1" dirty="0" smtClean="0">
                <a:solidFill>
                  <a:srgbClr val="FF0000"/>
                </a:solidFill>
                <a:latin typeface="Times New Roman" panose="02020603050405020304" pitchFamily="18" charset="0"/>
                <a:cs typeface="Times New Roman" panose="02020603050405020304" pitchFamily="18" charset="0"/>
              </a:rPr>
              <a:t>Задача от учеников:  </a:t>
            </a:r>
            <a:r>
              <a:rPr lang="ru-RU" sz="2400" b="1" dirty="0" smtClean="0">
                <a:solidFill>
                  <a:srgbClr val="333333"/>
                </a:solidFill>
                <a:latin typeface="Times New Roman" panose="02020603050405020304" pitchFamily="18" charset="0"/>
                <a:cs typeface="Times New Roman" panose="02020603050405020304" pitchFamily="18" charset="0"/>
              </a:rPr>
              <a:t>22 </a:t>
            </a:r>
            <a:r>
              <a:rPr lang="ru-RU" sz="2400" b="1" dirty="0">
                <a:solidFill>
                  <a:srgbClr val="333333"/>
                </a:solidFill>
                <a:latin typeface="Times New Roman" panose="02020603050405020304" pitchFamily="18" charset="0"/>
                <a:cs typeface="Times New Roman" panose="02020603050405020304" pitchFamily="18" charset="0"/>
              </a:rPr>
              <a:t>января 2022г состоялся </a:t>
            </a:r>
            <a:r>
              <a:rPr lang="en-US" sz="2400" b="1" dirty="0">
                <a:solidFill>
                  <a:srgbClr val="333333"/>
                </a:solidFill>
                <a:latin typeface="Times New Roman" panose="02020603050405020304" pitchFamily="18" charset="0"/>
                <a:cs typeface="Times New Roman" panose="02020603050405020304" pitchFamily="18" charset="0"/>
              </a:rPr>
              <a:t>III</a:t>
            </a:r>
            <a:r>
              <a:rPr lang="ru-RU" sz="2400" b="1" dirty="0">
                <a:solidFill>
                  <a:srgbClr val="333333"/>
                </a:solidFill>
                <a:latin typeface="Times New Roman" panose="02020603050405020304" pitchFamily="18" charset="0"/>
                <a:cs typeface="Times New Roman" panose="02020603050405020304" pitchFamily="18" charset="0"/>
              </a:rPr>
              <a:t> экстремальный пробег «Полюс Холода». Марафон  посвящён двум знаковым событиям – 100-летию ЯАССР и 80-летию трассы мужества «Аляска-Сибирь</a:t>
            </a:r>
            <a:r>
              <a:rPr lang="ru-RU" sz="2400" b="1" dirty="0" smtClean="0">
                <a:solidFill>
                  <a:srgbClr val="333333"/>
                </a:solidFill>
                <a:latin typeface="Times New Roman" panose="02020603050405020304" pitchFamily="18" charset="0"/>
                <a:cs typeface="Times New Roman" panose="02020603050405020304" pitchFamily="18" charset="0"/>
              </a:rPr>
              <a:t>».</a:t>
            </a:r>
          </a:p>
          <a:p>
            <a:pPr lvl="0"/>
            <a:r>
              <a:rPr lang="ru-RU" sz="2400" b="1" dirty="0" smtClean="0">
                <a:solidFill>
                  <a:srgbClr val="333333"/>
                </a:solidFill>
                <a:latin typeface="Times New Roman" panose="02020603050405020304" pitchFamily="18" charset="0"/>
                <a:cs typeface="Times New Roman" panose="02020603050405020304" pitchFamily="18" charset="0"/>
              </a:rPr>
              <a:t> </a:t>
            </a:r>
            <a:r>
              <a:rPr lang="ru-RU" sz="2400" b="1" dirty="0">
                <a:solidFill>
                  <a:srgbClr val="333333"/>
                </a:solidFill>
                <a:latin typeface="Times New Roman" panose="02020603050405020304" pitchFamily="18" charset="0"/>
                <a:cs typeface="Times New Roman" panose="02020603050405020304" pitchFamily="18" charset="0"/>
              </a:rPr>
              <a:t>На зимний экстремальный марафонский пробег «Полюс Холода – Оймякон» зарегистрировалось 65 участников</a:t>
            </a:r>
            <a:r>
              <a:rPr lang="ru-RU" sz="2400" b="1" dirty="0" smtClean="0">
                <a:solidFill>
                  <a:srgbClr val="333333"/>
                </a:solidFill>
                <a:latin typeface="Times New Roman" panose="02020603050405020304" pitchFamily="18" charset="0"/>
                <a:cs typeface="Times New Roman" panose="02020603050405020304" pitchFamily="18" charset="0"/>
              </a:rPr>
              <a:t>.</a:t>
            </a:r>
          </a:p>
          <a:p>
            <a:pPr lvl="0"/>
            <a:r>
              <a:rPr lang="ru-RU" sz="2400" b="1" dirty="0" smtClean="0">
                <a:solidFill>
                  <a:srgbClr val="333333"/>
                </a:solidFill>
                <a:latin typeface="Times New Roman" panose="02020603050405020304" pitchFamily="18" charset="0"/>
                <a:cs typeface="Times New Roman" panose="02020603050405020304" pitchFamily="18" charset="0"/>
              </a:rPr>
              <a:t> </a:t>
            </a:r>
            <a:r>
              <a:rPr lang="ru-RU" sz="2400" b="1" dirty="0">
                <a:solidFill>
                  <a:srgbClr val="333333"/>
                </a:solidFill>
                <a:latin typeface="Times New Roman" panose="02020603050405020304" pitchFamily="18" charset="0"/>
                <a:cs typeface="Times New Roman" panose="02020603050405020304" pitchFamily="18" charset="0"/>
              </a:rPr>
              <a:t>Спортсмены делятся на возрастные группы: 18-39 лет(25 чел); 40-49 лет(17 чел); 50-59 лет(10 чел); 60-69 лет(9 чел); 70 лет и старше(4 чел). Определите, сколько процентов составляют участники до 60-ти лет.</a:t>
            </a:r>
            <a:endParaRPr lang="ru-RU" sz="2400" b="1" dirty="0">
              <a:solidFill>
                <a:srgbClr val="333333"/>
              </a:solidFill>
              <a:latin typeface="Times New Roman" panose="02020603050405020304" pitchFamily="18" charset="0"/>
              <a:cs typeface="Times New Roman" panose="02020603050405020304" pitchFamily="18" charset="0"/>
            </a:endParaRPr>
          </a:p>
        </p:txBody>
      </p:sp>
      <p:pic>
        <p:nvPicPr>
          <p:cNvPr id="3" name="Picture 2" descr="https://www.sakhanews.ru/files/1408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4655" y="3645473"/>
            <a:ext cx="4807527" cy="2847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7628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l="40409" t="2930" r="934" b="50404"/>
          <a:stretch/>
        </p:blipFill>
        <p:spPr>
          <a:xfrm rot="16200000">
            <a:off x="1157907" y="736748"/>
            <a:ext cx="5137932" cy="5624945"/>
          </a:xfrm>
          <a:prstGeom prst="rect">
            <a:avLst/>
          </a:prstGeom>
        </p:spPr>
      </p:pic>
      <p:sp>
        <p:nvSpPr>
          <p:cNvPr id="3" name="Прямоугольник 2"/>
          <p:cNvSpPr/>
          <p:nvPr/>
        </p:nvSpPr>
        <p:spPr>
          <a:xfrm>
            <a:off x="831273" y="651164"/>
            <a:ext cx="10640291" cy="4987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C00000"/>
                </a:solidFill>
                <a:latin typeface="Times New Roman" panose="02020603050405020304" pitchFamily="18" charset="0"/>
                <a:cs typeface="Times New Roman" panose="02020603050405020304" pitchFamily="18" charset="0"/>
              </a:rPr>
              <a:t>Т.Ф. Сергеева «Математика на каждый день». Контекст задачи –общественный.</a:t>
            </a:r>
            <a:endParaRPr lang="ru-RU" b="1" dirty="0">
              <a:solidFill>
                <a:srgbClr val="C0000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54235" t="52495" r="15389" b="2121"/>
          <a:stretch/>
        </p:blipFill>
        <p:spPr>
          <a:xfrm rot="16200000">
            <a:off x="7865088" y="26918"/>
            <a:ext cx="2750129" cy="5654328"/>
          </a:xfrm>
          <a:prstGeom prst="rect">
            <a:avLst/>
          </a:prstGeom>
        </p:spPr>
      </p:pic>
    </p:spTree>
    <p:extLst>
      <p:ext uri="{BB962C8B-B14F-4D97-AF65-F5344CB8AC3E}">
        <p14:creationId xmlns:p14="http://schemas.microsoft.com/office/powerpoint/2010/main" val="36844371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31273" y="651164"/>
            <a:ext cx="10640291" cy="4987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C00000"/>
                </a:solidFill>
                <a:latin typeface="Times New Roman" panose="02020603050405020304" pitchFamily="18" charset="0"/>
                <a:cs typeface="Times New Roman" panose="02020603050405020304" pitchFamily="18" charset="0"/>
              </a:rPr>
              <a:t>Т.Ф. Сергеева «Математика на каждый день». Контекст задачи –общественный.</a:t>
            </a:r>
            <a:endParaRPr lang="ru-RU" b="1" dirty="0">
              <a:solidFill>
                <a:srgbClr val="C0000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l="28634" t="3536" r="2144" b="50808"/>
          <a:stretch/>
        </p:blipFill>
        <p:spPr>
          <a:xfrm rot="16200000">
            <a:off x="603562" y="1374663"/>
            <a:ext cx="4930443" cy="4475020"/>
          </a:xfrm>
          <a:prstGeom prst="rect">
            <a:avLst/>
          </a:prstGeom>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7049" t="51616" r="54587" b="1111"/>
          <a:stretch/>
        </p:blipFill>
        <p:spPr>
          <a:xfrm rot="16200000">
            <a:off x="6639944" y="25827"/>
            <a:ext cx="3834246" cy="6501545"/>
          </a:xfrm>
          <a:prstGeom prst="rect">
            <a:avLst/>
          </a:prstGeom>
        </p:spPr>
      </p:pic>
    </p:spTree>
    <p:extLst>
      <p:ext uri="{BB962C8B-B14F-4D97-AF65-F5344CB8AC3E}">
        <p14:creationId xmlns:p14="http://schemas.microsoft.com/office/powerpoint/2010/main" val="11959474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14400" y="744187"/>
            <a:ext cx="10321636" cy="4373313"/>
          </a:xfrm>
          <a:prstGeom prst="rect">
            <a:avLst/>
          </a:prstGeom>
        </p:spPr>
        <p:txBody>
          <a:bodyPr wrap="square">
            <a:spAutoFit/>
          </a:bodyPr>
          <a:lstStyle/>
          <a:p>
            <a:pPr>
              <a:lnSpc>
                <a:spcPct val="106000"/>
              </a:lnSpc>
              <a:spcAft>
                <a:spcPts val="0"/>
              </a:spcAft>
            </a:pPr>
            <a:r>
              <a:rPr lang="ru-RU" sz="24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b="1" u="sng"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Выводы: </a:t>
            </a:r>
          </a:p>
          <a:p>
            <a:pPr>
              <a:lnSpc>
                <a:spcPct val="106000"/>
              </a:lnSpc>
              <a:spcAft>
                <a:spcPts val="0"/>
              </a:spcAft>
            </a:pPr>
            <a:r>
              <a:rPr lang="ru-RU" sz="24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Задачи на проценты необходимо включать в устный счет на </a:t>
            </a:r>
            <a:r>
              <a:rPr lang="ru-RU" sz="2400" b="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уроках математики,  </a:t>
            </a:r>
            <a:r>
              <a:rPr lang="ru-RU" sz="24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алгебры в 7,8  классах, выполнять небольшие мини-проекты вместе с детьми по данной теме на уроках и на занятиях по внеурочной деятельности. Это позволит детям</a:t>
            </a:r>
          </a:p>
          <a:p>
            <a:pPr>
              <a:lnSpc>
                <a:spcPct val="106000"/>
              </a:lnSpc>
              <a:spcAft>
                <a:spcPts val="0"/>
              </a:spcAft>
            </a:pPr>
            <a:r>
              <a:rPr lang="ru-RU" sz="24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b="1" dirty="0" smtClean="0">
                <a:solidFill>
                  <a:srgbClr val="C00000"/>
                </a:solidFill>
                <a:latin typeface="Times New Roman" panose="02020603050405020304" pitchFamily="18" charset="0"/>
                <a:ea typeface="Times New Roman" panose="02020603050405020304" pitchFamily="18" charset="0"/>
              </a:rPr>
              <a:t>р</a:t>
            </a:r>
            <a:r>
              <a:rPr lang="ru-RU" sz="24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асполагать </a:t>
            </a:r>
            <a:r>
              <a:rPr lang="ru-RU"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новой информацией о применении процентных вычислений </a:t>
            </a:r>
            <a:r>
              <a:rPr lang="ru-RU" sz="24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в</a:t>
            </a:r>
            <a:r>
              <a:rPr lang="ru-RU" sz="2400" b="1" dirty="0" smtClean="0">
                <a:solidFill>
                  <a:srgbClr val="C00000"/>
                </a:solidFill>
                <a:latin typeface="Times New Roman" panose="02020603050405020304" pitchFamily="18" charset="0"/>
                <a:ea typeface="Times New Roman" panose="02020603050405020304" pitchFamily="18" charset="0"/>
              </a:rPr>
              <a:t> </a:t>
            </a:r>
            <a:r>
              <a:rPr lang="ru-RU" sz="24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повседневной жизни;</a:t>
            </a:r>
            <a:r>
              <a:rPr lang="ru-RU" sz="2400" b="1" dirty="0">
                <a:solidFill>
                  <a:srgbClr val="C00000"/>
                </a:solidFill>
                <a:latin typeface="Times New Roman" panose="02020603050405020304" pitchFamily="18" charset="0"/>
                <a:ea typeface="Times New Roman" panose="02020603050405020304" pitchFamily="18" charset="0"/>
              </a:rPr>
              <a:t/>
            </a:r>
            <a:br>
              <a:rPr lang="ru-RU" sz="2400" b="1" dirty="0">
                <a:solidFill>
                  <a:srgbClr val="C00000"/>
                </a:solidFill>
                <a:latin typeface="Times New Roman" panose="02020603050405020304" pitchFamily="18" charset="0"/>
                <a:ea typeface="Times New Roman" panose="02020603050405020304" pitchFamily="18" charset="0"/>
              </a:rPr>
            </a:br>
            <a:r>
              <a:rPr lang="ru-RU" sz="24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-повысится качество знаний  </a:t>
            </a:r>
            <a:r>
              <a:rPr lang="ru-RU"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учащихся по теме «Проценты</a:t>
            </a:r>
            <a:r>
              <a:rPr lang="ru-RU" sz="24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Тем самым ребятам будет проще решать такие задачи на ВПР и ОГЭ.</a:t>
            </a:r>
            <a:r>
              <a:rPr lang="ru-RU" sz="2400" b="1" dirty="0">
                <a:solidFill>
                  <a:srgbClr val="C00000"/>
                </a:solidFill>
                <a:latin typeface="Times New Roman" panose="02020603050405020304" pitchFamily="18" charset="0"/>
                <a:ea typeface="Times New Roman" panose="02020603050405020304" pitchFamily="18" charset="0"/>
              </a:rPr>
              <a:t/>
            </a:r>
            <a:br>
              <a:rPr lang="ru-RU" sz="2400" b="1" dirty="0">
                <a:solidFill>
                  <a:srgbClr val="C00000"/>
                </a:solidFill>
                <a:latin typeface="Times New Roman" panose="02020603050405020304" pitchFamily="18" charset="0"/>
                <a:ea typeface="Times New Roman" panose="02020603050405020304" pitchFamily="18" charset="0"/>
              </a:rPr>
            </a:br>
            <a:r>
              <a:rPr lang="ru-RU" sz="2400" b="1" dirty="0">
                <a:solidFill>
                  <a:srgbClr val="C00000"/>
                </a:solidFill>
                <a:latin typeface="Times New Roman" panose="02020603050405020304" pitchFamily="18" charset="0"/>
                <a:ea typeface="Times New Roman" panose="02020603050405020304" pitchFamily="18" charset="0"/>
              </a:rPr>
              <a:t/>
            </a:r>
            <a:br>
              <a:rPr lang="ru-RU" sz="2400" b="1" dirty="0">
                <a:solidFill>
                  <a:srgbClr val="C00000"/>
                </a:solidFill>
                <a:latin typeface="Times New Roman" panose="02020603050405020304" pitchFamily="18" charset="0"/>
                <a:ea typeface="Times New Roman" panose="02020603050405020304" pitchFamily="18" charset="0"/>
              </a:rPr>
            </a:br>
            <a:endParaRPr lang="ru-RU" sz="2400" b="1" dirty="0">
              <a:solidFill>
                <a:srgbClr val="C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739712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57745" y="817419"/>
            <a:ext cx="7786255" cy="3046988"/>
          </a:xfrm>
          <a:prstGeom prst="rect">
            <a:avLst/>
          </a:prstGeom>
        </p:spPr>
        <p:txBody>
          <a:bodyPr wrap="square">
            <a:spAutoFit/>
          </a:bodyPr>
          <a:lstStyle/>
          <a:p>
            <a:pPr>
              <a:spcAft>
                <a:spcPts val="0"/>
              </a:spcAft>
            </a:pPr>
            <a:r>
              <a:rPr lang="ru-RU"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Обдуманное изучение</a:t>
            </a:r>
            <a:r>
              <a:rPr lang="ru-RU" sz="2400" b="1" dirty="0">
                <a:solidFill>
                  <a:srgbClr val="FF0000"/>
                </a:solidFill>
                <a:latin typeface="Times New Roman" panose="02020603050405020304" pitchFamily="18" charset="0"/>
                <a:ea typeface="Times New Roman" panose="02020603050405020304" pitchFamily="18" charset="0"/>
              </a:rPr>
              <a:t> </a:t>
            </a:r>
            <a:r>
              <a:rPr lang="ru-RU"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процентов может способствовать развитию у детей таких навыков как </a:t>
            </a:r>
            <a:endParaRPr lang="ru-RU"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spcAft>
                <a:spcPts val="0"/>
              </a:spcAft>
              <a:buFont typeface="Wingdings" panose="05000000000000000000" pitchFamily="2" charset="2"/>
              <a:buChar char="ü"/>
            </a:pPr>
            <a:r>
              <a:rPr lang="ru-RU"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экономичность;</a:t>
            </a:r>
          </a:p>
          <a:p>
            <a:pPr marL="342900" indent="-342900">
              <a:spcAft>
                <a:spcPts val="0"/>
              </a:spcAft>
              <a:buFont typeface="Wingdings" panose="05000000000000000000" pitchFamily="2" charset="2"/>
              <a:buChar char="ü"/>
            </a:pPr>
            <a:r>
              <a:rPr lang="ru-RU"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расчетливость;</a:t>
            </a:r>
          </a:p>
          <a:p>
            <a:pPr marL="342900" indent="-342900">
              <a:spcAft>
                <a:spcPts val="0"/>
              </a:spcAft>
              <a:buFont typeface="Wingdings" panose="05000000000000000000" pitchFamily="2" charset="2"/>
              <a:buChar char="ü"/>
            </a:pPr>
            <a:r>
              <a:rPr lang="ru-RU"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понимание состава продуктов </a:t>
            </a:r>
            <a:r>
              <a:rPr lang="ru-RU"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питания;</a:t>
            </a:r>
          </a:p>
          <a:p>
            <a:pPr marL="342900" indent="-342900">
              <a:spcAft>
                <a:spcPts val="0"/>
              </a:spcAft>
              <a:buFont typeface="Wingdings" panose="05000000000000000000" pitchFamily="2" charset="2"/>
              <a:buChar char="ü"/>
            </a:pPr>
            <a:r>
              <a:rPr lang="ru-RU"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правильное </a:t>
            </a:r>
            <a:r>
              <a:rPr lang="ru-RU"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и </a:t>
            </a:r>
            <a:r>
              <a:rPr lang="ru-RU"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рациональное питание;</a:t>
            </a:r>
          </a:p>
          <a:p>
            <a:pPr marL="342900" indent="-342900">
              <a:spcAft>
                <a:spcPts val="0"/>
              </a:spcAft>
              <a:buFont typeface="Wingdings" panose="05000000000000000000" pitchFamily="2" charset="2"/>
              <a:buChar char="ü"/>
            </a:pPr>
            <a:r>
              <a:rPr lang="ru-RU"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пониманию основ общественной жизни </a:t>
            </a:r>
            <a:endParaRPr lang="ru-RU"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ru-RU"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и многое другое.</a:t>
            </a:r>
            <a:r>
              <a:rPr lang="ru-RU" sz="2400" b="1" dirty="0" smtClean="0">
                <a:solidFill>
                  <a:srgbClr val="FF0000"/>
                </a:solidFill>
                <a:latin typeface="Times New Roman" panose="02020603050405020304" pitchFamily="18" charset="0"/>
              </a:rPr>
              <a:t> </a:t>
            </a:r>
            <a:endParaRPr lang="ru-RU" sz="2400" b="1" dirty="0">
              <a:solidFill>
                <a:srgbClr val="FF0000"/>
              </a:solidFill>
              <a:effectLst/>
              <a:latin typeface="Times New Roman" panose="02020603050405020304" pitchFamily="18" charset="0"/>
              <a:ea typeface="Times New Roman" panose="02020603050405020304" pitchFamily="18" charset="0"/>
            </a:endParaRPr>
          </a:p>
        </p:txBody>
      </p:sp>
      <p:pic>
        <p:nvPicPr>
          <p:cNvPr id="4" name="Picture 4" descr="http://900igr.net/up/datas/96187/0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8007" y="3429000"/>
            <a:ext cx="3777673" cy="2833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5124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10145" y="1025236"/>
            <a:ext cx="9407237" cy="2308324"/>
          </a:xfrm>
          <a:prstGeom prst="rect">
            <a:avLst/>
          </a:prstGeom>
        </p:spPr>
        <p:txBody>
          <a:bodyPr wrap="square">
            <a:spAutoFit/>
          </a:bodyPr>
          <a:lstStyle/>
          <a:p>
            <a:r>
              <a:rPr lang="ru-RU" sz="2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Направлять детей на самостоятельное создание задач на проценты.</a:t>
            </a:r>
            <a:r>
              <a:rPr lang="ru-RU"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Это может быть и </a:t>
            </a:r>
            <a:r>
              <a:rPr lang="ru-RU"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история родного края в задачах на </a:t>
            </a:r>
            <a:r>
              <a:rPr lang="ru-RU" sz="2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проценты, и проценты </a:t>
            </a:r>
            <a:r>
              <a:rPr lang="ru-RU"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 жизненных </a:t>
            </a:r>
            <a:r>
              <a:rPr lang="ru-RU" sz="2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ситуациях, и проценты в общественной жизни, проценты в банковском деле и в  научной литературе.</a:t>
            </a:r>
            <a:r>
              <a:rPr lang="ru-RU"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r>
            <a:br>
              <a:rPr lang="ru-RU"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ru-RU" sz="2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66674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762000" y="734290"/>
            <a:ext cx="10383981" cy="538941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535371" y="521600"/>
            <a:ext cx="5793100" cy="5814797"/>
          </a:xfrm>
          <a:prstGeom prst="rect">
            <a:avLst/>
          </a:prstGeom>
          <a:solidFill>
            <a:srgbClr val="FFFF00"/>
          </a:solidFill>
        </p:spPr>
        <p:txBody>
          <a:bodyPr wrap="square">
            <a:spAutoFit/>
          </a:bodyPr>
          <a:lstStyle/>
          <a:p>
            <a:pPr algn="ctr">
              <a:lnSpc>
                <a:spcPct val="107000"/>
              </a:lnSpc>
              <a:spcAft>
                <a:spcPts val="0"/>
              </a:spcAft>
            </a:pPr>
            <a:r>
              <a:rPr lang="ru-RU" sz="5000" b="1" dirty="0">
                <a:latin typeface="Times New Roman" panose="02020603050405020304" pitchFamily="18" charset="0"/>
                <a:ea typeface="Calibri" panose="020F0502020204030204" pitchFamily="34" charset="0"/>
                <a:cs typeface="Times New Roman" panose="02020603050405020304" pitchFamily="18" charset="0"/>
              </a:rPr>
              <a:t>«Я-процент!» - раздался крик.</a:t>
            </a:r>
            <a:endParaRPr lang="ru-RU" sz="5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sz="5000" b="1" dirty="0">
                <a:latin typeface="Times New Roman" panose="02020603050405020304" pitchFamily="18" charset="0"/>
                <a:ea typeface="Calibri" panose="020F0502020204030204" pitchFamily="34" charset="0"/>
                <a:cs typeface="Times New Roman" panose="02020603050405020304" pitchFamily="18" charset="0"/>
              </a:rPr>
              <a:t>«Заявляю сразу:</a:t>
            </a:r>
            <a:endParaRPr lang="ru-RU" sz="5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sz="5000" b="1" dirty="0">
                <a:latin typeface="Times New Roman" panose="02020603050405020304" pitchFamily="18" charset="0"/>
                <a:ea typeface="Calibri" panose="020F0502020204030204" pitchFamily="34" charset="0"/>
                <a:cs typeface="Times New Roman" panose="02020603050405020304" pitchFamily="18" charset="0"/>
              </a:rPr>
              <a:t>В школе каждый ученик </a:t>
            </a:r>
            <a:endParaRPr lang="ru-RU" sz="5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sz="5000" b="1" dirty="0">
                <a:latin typeface="Times New Roman" panose="02020603050405020304" pitchFamily="18" charset="0"/>
                <a:ea typeface="Calibri" panose="020F0502020204030204" pitchFamily="34" charset="0"/>
                <a:cs typeface="Times New Roman" panose="02020603050405020304" pitchFamily="18" charset="0"/>
              </a:rPr>
              <a:t>Знать меня обязан!».</a:t>
            </a:r>
            <a:endParaRPr lang="ru-RU" sz="5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2" descr="https://cdn.pixabay.com/photo/2015/10/31/12/22/discount-1015452_128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50" t="17262" r="5294" b="8662"/>
          <a:stretch/>
        </p:blipFill>
        <p:spPr bwMode="auto">
          <a:xfrm>
            <a:off x="6328471" y="3536537"/>
            <a:ext cx="3592034" cy="2906204"/>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3"/>
          <a:stretch>
            <a:fillRect/>
          </a:stretch>
        </p:blipFill>
        <p:spPr>
          <a:xfrm>
            <a:off x="7328724" y="734290"/>
            <a:ext cx="3817257" cy="3149009"/>
          </a:xfrm>
          <a:prstGeom prst="rect">
            <a:avLst/>
          </a:prstGeom>
        </p:spPr>
      </p:pic>
    </p:spTree>
    <p:extLst>
      <p:ext uri="{BB962C8B-B14F-4D97-AF65-F5344CB8AC3E}">
        <p14:creationId xmlns:p14="http://schemas.microsoft.com/office/powerpoint/2010/main" val="32083517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fs.znanio.ru/methodology/images/3c/66/3c66a169ccfc6a1ff6efab9c14e78e2185009d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6487" y="663250"/>
            <a:ext cx="7375331" cy="5531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9378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756671" y="618698"/>
            <a:ext cx="8346147" cy="1048603"/>
          </a:xfrm>
          <a:prstGeom prst="rect">
            <a:avLst/>
          </a:prstGeom>
        </p:spPr>
      </p:pic>
      <p:pic>
        <p:nvPicPr>
          <p:cNvPr id="3" name="Рисунок 2"/>
          <p:cNvPicPr>
            <a:picLocks noChangeAspect="1"/>
          </p:cNvPicPr>
          <p:nvPr/>
        </p:nvPicPr>
        <p:blipFill rotWithShape="1">
          <a:blip r:embed="rId3"/>
          <a:srcRect l="1726" t="3137" r="1932" b="17324"/>
          <a:stretch/>
        </p:blipFill>
        <p:spPr>
          <a:xfrm>
            <a:off x="3999998" y="1690254"/>
            <a:ext cx="7457712" cy="665019"/>
          </a:xfrm>
          <a:prstGeom prst="rect">
            <a:avLst/>
          </a:prstGeom>
        </p:spPr>
      </p:pic>
      <p:pic>
        <p:nvPicPr>
          <p:cNvPr id="4" name="Рисунок 3"/>
          <p:cNvPicPr>
            <a:picLocks noChangeAspect="1"/>
          </p:cNvPicPr>
          <p:nvPr/>
        </p:nvPicPr>
        <p:blipFill rotWithShape="1">
          <a:blip r:embed="rId4"/>
          <a:srcRect l="17158" r="14573" b="58053"/>
          <a:stretch/>
        </p:blipFill>
        <p:spPr>
          <a:xfrm>
            <a:off x="670193" y="1859786"/>
            <a:ext cx="3264497" cy="698547"/>
          </a:xfrm>
          <a:prstGeom prst="rect">
            <a:avLst/>
          </a:prstGeom>
        </p:spPr>
      </p:pic>
      <p:pic>
        <p:nvPicPr>
          <p:cNvPr id="5" name="Рисунок 4"/>
          <p:cNvPicPr>
            <a:picLocks noChangeAspect="1"/>
          </p:cNvPicPr>
          <p:nvPr/>
        </p:nvPicPr>
        <p:blipFill rotWithShape="1">
          <a:blip r:embed="rId5"/>
          <a:srcRect l="1763" t="-1" r="-1" b="47531"/>
          <a:stretch/>
        </p:blipFill>
        <p:spPr>
          <a:xfrm>
            <a:off x="556327" y="2637118"/>
            <a:ext cx="11079345" cy="1009667"/>
          </a:xfrm>
          <a:prstGeom prst="rect">
            <a:avLst/>
          </a:prstGeom>
        </p:spPr>
      </p:pic>
      <p:pic>
        <p:nvPicPr>
          <p:cNvPr id="6" name="Рисунок 5"/>
          <p:cNvPicPr>
            <a:picLocks noChangeAspect="1"/>
          </p:cNvPicPr>
          <p:nvPr/>
        </p:nvPicPr>
        <p:blipFill>
          <a:blip r:embed="rId6"/>
          <a:stretch>
            <a:fillRect/>
          </a:stretch>
        </p:blipFill>
        <p:spPr>
          <a:xfrm>
            <a:off x="809805" y="3928630"/>
            <a:ext cx="9979491" cy="2208934"/>
          </a:xfrm>
          <a:prstGeom prst="rect">
            <a:avLst/>
          </a:prstGeom>
        </p:spPr>
      </p:pic>
      <p:cxnSp>
        <p:nvCxnSpPr>
          <p:cNvPr id="8" name="Прямая соединительная линия 7"/>
          <p:cNvCxnSpPr/>
          <p:nvPr/>
        </p:nvCxnSpPr>
        <p:spPr>
          <a:xfrm flipV="1">
            <a:off x="1981201" y="5195455"/>
            <a:ext cx="5747653"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5793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25236" y="816144"/>
            <a:ext cx="10404764" cy="3215529"/>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3" name="Прямоугольник 2"/>
          <p:cNvSpPr/>
          <p:nvPr/>
        </p:nvSpPr>
        <p:spPr>
          <a:xfrm>
            <a:off x="1025237" y="669398"/>
            <a:ext cx="10224654" cy="2858539"/>
          </a:xfrm>
          <a:prstGeom prst="rect">
            <a:avLst/>
          </a:prstGeom>
        </p:spPr>
        <p:txBody>
          <a:bodyPr wrap="square">
            <a:spAutoFit/>
          </a:bodyPr>
          <a:lstStyle/>
          <a:p>
            <a:pPr>
              <a:lnSpc>
                <a:spcPct val="107000"/>
              </a:lnSpc>
              <a:spcAft>
                <a:spcPts val="0"/>
              </a:spcAft>
            </a:pPr>
            <a:r>
              <a:rPr lang="ru-RU" sz="2400" b="1" dirty="0" smtClean="0">
                <a:latin typeface="Times New Roman" panose="02020603050405020304" pitchFamily="18" charset="0"/>
                <a:ea typeface="Calibri" panose="020F0502020204030204" pitchFamily="34" charset="0"/>
                <a:cs typeface="Times New Roman" panose="02020603050405020304" pitchFamily="18" charset="0"/>
              </a:rPr>
              <a:t>   Исходя </a:t>
            </a:r>
            <a:r>
              <a:rPr lang="ru-RU" sz="2400" b="1" dirty="0">
                <a:latin typeface="Times New Roman" panose="02020603050405020304" pitchFamily="18" charset="0"/>
                <a:ea typeface="Calibri" panose="020F0502020204030204" pitchFamily="34" charset="0"/>
                <a:cs typeface="Times New Roman" panose="02020603050405020304" pitchFamily="18" charset="0"/>
              </a:rPr>
              <a:t>из того, что проценты очень важная вещь в нашей жизни, я начала заниматься с учениками 7 класса на внеурочной деятельности задачами на </a:t>
            </a:r>
            <a:r>
              <a:rPr lang="ru-RU" sz="2400" b="1" dirty="0" smtClean="0">
                <a:latin typeface="Times New Roman" panose="02020603050405020304" pitchFamily="18" charset="0"/>
                <a:ea typeface="Calibri" panose="020F0502020204030204" pitchFamily="34" charset="0"/>
                <a:cs typeface="Times New Roman" panose="02020603050405020304" pitchFamily="18" charset="0"/>
              </a:rPr>
              <a:t>проценты и повторением этой темы на уроках. Прошлым летом </a:t>
            </a:r>
            <a:r>
              <a:rPr lang="ru-RU" sz="2400" b="1" dirty="0">
                <a:latin typeface="Times New Roman" panose="02020603050405020304" pitchFamily="18" charset="0"/>
                <a:ea typeface="Calibri" panose="020F0502020204030204" pitchFamily="34" charset="0"/>
                <a:cs typeface="Times New Roman" panose="02020603050405020304" pitchFamily="18" charset="0"/>
              </a:rPr>
              <a:t>в издательстве «Просвещение» я приобрела сборники эталонных заданий «Учимся для жизни. Математическая грамотность» под редакцией  Ковалевой Г.С. и Рословой Л.О. А также тренажер «Математика на каждый день» 6-8 классы автора Т.Ф. Сергеевой.</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2" descr="https://st2.depositphotos.com/3643473/6206/i/950/depositphotos_62065701-stock-photo-man-with-percent-sig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81454" y="3527937"/>
            <a:ext cx="4177145" cy="293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9533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l="6024" t="1906" r="3111" b="8148"/>
          <a:stretch/>
        </p:blipFill>
        <p:spPr>
          <a:xfrm>
            <a:off x="4661890" y="1866162"/>
            <a:ext cx="2381448" cy="3243959"/>
          </a:xfrm>
          <a:prstGeom prst="rect">
            <a:avLst/>
          </a:prstGeom>
        </p:spPr>
      </p:pic>
      <p:pic>
        <p:nvPicPr>
          <p:cNvPr id="1026" name="Picture 2" descr="https://img.mdk-arbat.ru/main/70/97/709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427" y="458236"/>
            <a:ext cx="2132000" cy="2824901"/>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rotWithShape="1">
          <a:blip r:embed="rId4" cstate="print">
            <a:extLst>
              <a:ext uri="{28A0092B-C50C-407E-A947-70E740481C1C}">
                <a14:useLocalDpi xmlns:a14="http://schemas.microsoft.com/office/drawing/2010/main" val="0"/>
              </a:ext>
            </a:extLst>
          </a:blip>
          <a:srcRect l="4965" t="6061" r="3852" b="5454"/>
          <a:stretch/>
        </p:blipFill>
        <p:spPr>
          <a:xfrm>
            <a:off x="2568575" y="1233054"/>
            <a:ext cx="2282520" cy="3048000"/>
          </a:xfrm>
          <a:prstGeom prst="rect">
            <a:avLst/>
          </a:prstGeom>
        </p:spPr>
      </p:pic>
      <p:pic>
        <p:nvPicPr>
          <p:cNvPr id="4" name="Рисунок 3"/>
          <p:cNvPicPr>
            <a:picLocks noChangeAspect="1"/>
          </p:cNvPicPr>
          <p:nvPr/>
        </p:nvPicPr>
        <p:blipFill rotWithShape="1">
          <a:blip r:embed="rId5" cstate="print">
            <a:extLst>
              <a:ext uri="{28A0092B-C50C-407E-A947-70E740481C1C}">
                <a14:useLocalDpi xmlns:a14="http://schemas.microsoft.com/office/drawing/2010/main" val="0"/>
              </a:ext>
            </a:extLst>
          </a:blip>
          <a:srcRect l="6910" t="8485" r="1629" b="4849"/>
          <a:stretch/>
        </p:blipFill>
        <p:spPr>
          <a:xfrm>
            <a:off x="6905260" y="3128225"/>
            <a:ext cx="2350723" cy="3065227"/>
          </a:xfrm>
          <a:prstGeom prst="rect">
            <a:avLst/>
          </a:prstGeom>
        </p:spPr>
      </p:pic>
      <p:pic>
        <p:nvPicPr>
          <p:cNvPr id="5" name="Рисунок 4"/>
          <p:cNvPicPr>
            <a:picLocks noChangeAspect="1"/>
          </p:cNvPicPr>
          <p:nvPr/>
        </p:nvPicPr>
        <p:blipFill rotWithShape="1">
          <a:blip r:embed="rId6" cstate="print">
            <a:extLst>
              <a:ext uri="{28A0092B-C50C-407E-A947-70E740481C1C}">
                <a14:useLocalDpi xmlns:a14="http://schemas.microsoft.com/office/drawing/2010/main" val="0"/>
              </a:ext>
            </a:extLst>
          </a:blip>
          <a:srcRect l="18030" t="13738" r="11080" b="16768"/>
          <a:stretch/>
        </p:blipFill>
        <p:spPr>
          <a:xfrm>
            <a:off x="8966801" y="326169"/>
            <a:ext cx="2732377" cy="3686030"/>
          </a:xfrm>
          <a:prstGeom prst="rect">
            <a:avLst/>
          </a:prstGeom>
        </p:spPr>
      </p:pic>
    </p:spTree>
    <p:extLst>
      <p:ext uri="{BB962C8B-B14F-4D97-AF65-F5344CB8AC3E}">
        <p14:creationId xmlns:p14="http://schemas.microsoft.com/office/powerpoint/2010/main" val="4414619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34291" y="724890"/>
            <a:ext cx="10169236" cy="3023264"/>
          </a:xfrm>
          <a:prstGeom prst="rect">
            <a:avLst/>
          </a:prstGeom>
        </p:spPr>
        <p:txBody>
          <a:bodyPr wrap="square">
            <a:spAutoFit/>
          </a:bodyPr>
          <a:lstStyle/>
          <a:p>
            <a:pPr algn="ctr">
              <a:lnSpc>
                <a:spcPct val="107000"/>
              </a:lnSpc>
              <a:spcAft>
                <a:spcPts val="0"/>
              </a:spcAft>
            </a:pPr>
            <a:r>
              <a:rPr lang="en-US" sz="2000" b="1" u="sng" dirty="0" smtClean="0">
                <a:latin typeface="Times New Roman" panose="02020603050405020304" pitchFamily="18" charset="0"/>
                <a:ea typeface="Calibri" panose="020F0502020204030204" pitchFamily="34" charset="0"/>
                <a:cs typeface="Times New Roman" panose="02020603050405020304" pitchFamily="18" charset="0"/>
              </a:rPr>
              <a:t>I</a:t>
            </a:r>
            <a:r>
              <a:rPr lang="ru-RU" sz="2000" b="1" u="sng" dirty="0" smtClean="0">
                <a:latin typeface="Times New Roman" panose="02020603050405020304" pitchFamily="18" charset="0"/>
                <a:ea typeface="Calibri" panose="020F0502020204030204" pitchFamily="34" charset="0"/>
                <a:cs typeface="Times New Roman" panose="02020603050405020304" pitchFamily="18" charset="0"/>
              </a:rPr>
              <a:t>. ЗАДАЧА 1</a:t>
            </a: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 Катаясь </a:t>
            </a:r>
            <a:r>
              <a:rPr lang="ru-RU" sz="2000" b="1" dirty="0">
                <a:latin typeface="Times New Roman" panose="02020603050405020304" pitchFamily="18" charset="0"/>
                <a:ea typeface="Calibri" panose="020F0502020204030204" pitchFamily="34" charset="0"/>
                <a:cs typeface="Times New Roman" panose="02020603050405020304" pitchFamily="18" charset="0"/>
              </a:rPr>
              <a:t>на велосипеде, Галя поранила ногу. Старшая сестра обработала рану зелёнкой, которая очень жгла кожу. Чтобы отвлечь Галю, сестра попросила объяснить, почему от зелёнки жжет рану. Галя задумалась, и, не зная ответа, обратилась к сестре за помощью.  Сестра рассказала, что в состав этого антисептического средства входит краситель зелёнка и спирт, который и является причиной этого ощущения. Знаете ли вы, что означает надпись на флаконе с зеленкой: раствор 1%? Чтобы ответить на этот вопрос, сестра предложила изучить таблицу (таблица 1).</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30" name="Picture 6" descr="https://media.babaszoba.hu/cikkek/ogimage/110319_kislany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214" y="3429000"/>
            <a:ext cx="4140963" cy="27620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aykani.ru/wp-content/uploads/2019/12/IMG_20191222_2310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8725" y="3569700"/>
            <a:ext cx="4347976" cy="2480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80421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Натуральные материалы">
  <a:themeElements>
    <a:clrScheme name="Зеленый">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Натуральные материалы">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Натуральные материалы">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Organic</Template>
  <TotalTime>1447</TotalTime>
  <Words>2094</Words>
  <Application>Microsoft Office PowerPoint</Application>
  <PresentationFormat>Широкоэкранный</PresentationFormat>
  <Paragraphs>258</Paragraphs>
  <Slides>52</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52</vt:i4>
      </vt:variant>
    </vt:vector>
  </HeadingPairs>
  <TitlesOfParts>
    <vt:vector size="60" baseType="lpstr">
      <vt:lpstr>Arial</vt:lpstr>
      <vt:lpstr>Calibri</vt:lpstr>
      <vt:lpstr>Garamond</vt:lpstr>
      <vt:lpstr>Times New Roman</vt:lpstr>
      <vt:lpstr>Verdana</vt:lpstr>
      <vt:lpstr>Wingdings</vt:lpstr>
      <vt:lpstr>YS Text</vt:lpstr>
      <vt:lpstr>Натуральные материалы</vt:lpstr>
      <vt:lpstr>Формирование математической грамотности по теме «Проценты» на уроках математики в основной школе.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Проценты в нашей жизни.</dc:title>
  <dc:creator>Пользователь Windows</dc:creator>
  <cp:lastModifiedBy>Пользователь Windows</cp:lastModifiedBy>
  <cp:revision>166</cp:revision>
  <dcterms:created xsi:type="dcterms:W3CDTF">2022-04-03T10:59:21Z</dcterms:created>
  <dcterms:modified xsi:type="dcterms:W3CDTF">2022-11-03T04:41:17Z</dcterms:modified>
</cp:coreProperties>
</file>