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90" r:id="rId6"/>
    <p:sldId id="286" r:id="rId7"/>
    <p:sldId id="285" r:id="rId8"/>
    <p:sldId id="291" r:id="rId9"/>
    <p:sldId id="288" r:id="rId10"/>
    <p:sldId id="292"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8" r:id="rId24"/>
    <p:sldId id="280" r:id="rId25"/>
    <p:sldId id="281" r:id="rId26"/>
    <p:sldId id="284" r:id="rId27"/>
    <p:sldId id="294" r:id="rId28"/>
    <p:sldId id="29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DCF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35EBC6-EE22-49EA-B213-95BBFBBC4C58}" type="datetimeFigureOut">
              <a:rPr lang="ru-RU" smtClean="0"/>
              <a:pPr/>
              <a:t>06.10.2024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EB51C-061E-4804-8431-45908A11E7B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08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EBC6-EE22-49EA-B213-95BBFBBC4C58}" type="datetimeFigureOut">
              <a:rPr lang="ru-RU" smtClean="0"/>
              <a:pPr/>
              <a:t>06.10.2024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EB51C-061E-4804-8431-45908A11E7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6858000"/>
          </a:xfrm>
          <a:gradFill>
            <a:gsLst>
              <a:gs pos="0">
                <a:srgbClr val="8488C4"/>
              </a:gs>
              <a:gs pos="53000">
                <a:srgbClr val="D4DEFF"/>
              </a:gs>
              <a:gs pos="83000">
                <a:srgbClr val="D4DEFF"/>
              </a:gs>
              <a:gs pos="100000">
                <a:srgbClr val="96AB94"/>
              </a:gs>
            </a:gsLst>
            <a:lin ang="10800000" scaled="0"/>
          </a:gradFill>
        </p:spPr>
        <p:txBody>
          <a:bodyPr>
            <a:normAutofit/>
          </a:bodyPr>
          <a:lstStyle/>
          <a:p>
            <a:r>
              <a:rPr lang="ru-RU" sz="2800" dirty="0" smtClean="0">
                <a:latin typeface="Times New Roman" pitchFamily="18" charset="0"/>
                <a:cs typeface="Times New Roman" pitchFamily="18" charset="0"/>
              </a:rPr>
              <a:t>Муниципальное общеобразовательное учреждение «</a:t>
            </a:r>
            <a:r>
              <a:rPr lang="ru-RU" sz="2800" dirty="0" err="1" smtClean="0">
                <a:latin typeface="Times New Roman" pitchFamily="18" charset="0"/>
                <a:cs typeface="Times New Roman" pitchFamily="18" charset="0"/>
              </a:rPr>
              <a:t>Остроленская</a:t>
            </a:r>
            <a:r>
              <a:rPr lang="ru-RU" sz="2800" dirty="0" smtClean="0">
                <a:latin typeface="Times New Roman" pitchFamily="18" charset="0"/>
                <a:cs typeface="Times New Roman" pitchFamily="18" charset="0"/>
              </a:rPr>
              <a:t> СОШ»</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Представление педагогического опыта на тему: </a:t>
            </a:r>
            <a:r>
              <a:rPr lang="ru-RU" sz="3600" b="1" dirty="0" smtClean="0">
                <a:latin typeface="Times New Roman" pitchFamily="18" charset="0"/>
                <a:cs typeface="Times New Roman" pitchFamily="18" charset="0"/>
              </a:rPr>
              <a:t>«Развитие познавательной активности на  уроках математики с помощью решения нестандартных задач»</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учитель начальных классов: </a:t>
            </a:r>
            <a:r>
              <a:rPr lang="ru-RU" sz="2800" dirty="0" err="1" smtClean="0">
                <a:latin typeface="Times New Roman" pitchFamily="18" charset="0"/>
                <a:cs typeface="Times New Roman" pitchFamily="18" charset="0"/>
              </a:rPr>
              <a:t>Дюскина</a:t>
            </a:r>
            <a:r>
              <a:rPr lang="ru-RU" sz="2800" dirty="0" smtClean="0">
                <a:latin typeface="Times New Roman" pitchFamily="18" charset="0"/>
                <a:cs typeface="Times New Roman" pitchFamily="18" charset="0"/>
              </a:rPr>
              <a:t> Е.А</a:t>
            </a: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2024 </a:t>
            </a:r>
            <a:r>
              <a:rPr lang="ru-RU" sz="2800" dirty="0" smtClean="0">
                <a:latin typeface="Times New Roman" pitchFamily="18" charset="0"/>
                <a:cs typeface="Times New Roman" pitchFamily="18" charset="0"/>
              </a:rPr>
              <a:t>год</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Система работы</a:t>
            </a:r>
            <a:r>
              <a:rPr lang="ru-RU" dirty="0" smtClean="0">
                <a:solidFill>
                  <a:schemeClr val="tx2"/>
                </a:solidFill>
              </a:rPr>
              <a:t>:</a:t>
            </a:r>
            <a:endParaRPr lang="ru-RU" dirty="0">
              <a:solidFill>
                <a:schemeClr val="tx2"/>
              </a:solidFill>
            </a:endParaRPr>
          </a:p>
        </p:txBody>
      </p:sp>
      <p:sp>
        <p:nvSpPr>
          <p:cNvPr id="3" name="Содержимое 2"/>
          <p:cNvSpPr>
            <a:spLocks noGrp="1"/>
          </p:cNvSpPr>
          <p:nvPr>
            <p:ph idx="1"/>
          </p:nvPr>
        </p:nvSpPr>
        <p:spPr>
          <a:xfrm>
            <a:off x="0" y="1600200"/>
            <a:ext cx="9144000" cy="5257800"/>
          </a:xfrm>
        </p:spPr>
        <p:txBody>
          <a:bodyPr>
            <a:normAutofit/>
          </a:bodyPr>
          <a:lstStyle/>
          <a:p>
            <a:r>
              <a:rPr lang="ru-RU" sz="3600" b="1" i="1" dirty="0" smtClean="0">
                <a:solidFill>
                  <a:srgbClr val="FF0000"/>
                </a:solidFill>
              </a:rPr>
              <a:t>Работа с числами, числовым рядом </a:t>
            </a:r>
          </a:p>
          <a:p>
            <a:r>
              <a:rPr lang="ru-RU" sz="3600" b="1" i="1" dirty="0" smtClean="0">
                <a:solidFill>
                  <a:srgbClr val="FF0000"/>
                </a:solidFill>
              </a:rPr>
              <a:t>Магические квадраты</a:t>
            </a:r>
          </a:p>
          <a:p>
            <a:r>
              <a:rPr lang="ru-RU" sz="3600" b="1" i="1" dirty="0" smtClean="0">
                <a:solidFill>
                  <a:srgbClr val="FF0000"/>
                </a:solidFill>
              </a:rPr>
              <a:t>Работа с геометрическим материалом (</a:t>
            </a:r>
            <a:r>
              <a:rPr lang="ru-RU" sz="3600" b="1" i="1" dirty="0" err="1" smtClean="0">
                <a:solidFill>
                  <a:srgbClr val="FF0000"/>
                </a:solidFill>
              </a:rPr>
              <a:t>танграммы</a:t>
            </a:r>
            <a:r>
              <a:rPr lang="ru-RU" sz="3600" b="1" i="1" dirty="0" smtClean="0">
                <a:solidFill>
                  <a:srgbClr val="FF0000"/>
                </a:solidFill>
              </a:rPr>
              <a:t>)</a:t>
            </a:r>
          </a:p>
          <a:p>
            <a:r>
              <a:rPr lang="ru-RU" sz="3600" b="1" i="1" dirty="0" smtClean="0">
                <a:solidFill>
                  <a:srgbClr val="FF0000"/>
                </a:solidFill>
              </a:rPr>
              <a:t>Работа с фигурами</a:t>
            </a:r>
          </a:p>
          <a:p>
            <a:r>
              <a:rPr lang="ru-RU" sz="3600" b="1" i="1" dirty="0" smtClean="0">
                <a:solidFill>
                  <a:srgbClr val="FF0000"/>
                </a:solidFill>
              </a:rPr>
              <a:t>Работа с задачами</a:t>
            </a:r>
          </a:p>
          <a:p>
            <a:r>
              <a:rPr lang="ru-RU" sz="3600" b="1" i="1" dirty="0" smtClean="0">
                <a:solidFill>
                  <a:srgbClr val="FF0000"/>
                </a:solidFill>
              </a:rPr>
              <a:t>Анализ результатов работы</a:t>
            </a:r>
            <a:endParaRPr lang="ru-RU" sz="3600" b="1" i="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597352"/>
          </a:xfrm>
        </p:spPr>
        <p:txBody>
          <a:bodyPr>
            <a:normAutofit fontScale="90000"/>
          </a:bodyPr>
          <a:lstStyle/>
          <a:p>
            <a:r>
              <a:rPr lang="ru-RU" sz="4000" b="1" i="1" dirty="0" smtClean="0">
                <a:latin typeface="Times New Roman" pitchFamily="18" charset="0"/>
                <a:cs typeface="Times New Roman" pitchFamily="18" charset="0"/>
              </a:rPr>
              <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
            </a:r>
            <a:br>
              <a:rPr lang="ru-RU" sz="4000" b="1" i="1" dirty="0" smtClean="0">
                <a:latin typeface="Times New Roman" pitchFamily="18" charset="0"/>
                <a:cs typeface="Times New Roman" pitchFamily="18" charset="0"/>
              </a:rPr>
            </a:br>
            <a:r>
              <a:rPr lang="ru-RU" sz="4000" b="1" i="1" dirty="0" smtClean="0">
                <a:solidFill>
                  <a:srgbClr val="FF0000"/>
                </a:solidFill>
                <a:latin typeface="Times New Roman" pitchFamily="18" charset="0"/>
                <a:cs typeface="Times New Roman" pitchFamily="18" charset="0"/>
              </a:rPr>
              <a:t>Числовой ряд. </a:t>
            </a:r>
            <a:r>
              <a:rPr lang="ru-RU" sz="4000" b="1" i="1" dirty="0" smtClean="0">
                <a:latin typeface="Times New Roman" pitchFamily="18" charset="0"/>
                <a:cs typeface="Times New Roman" pitchFamily="18" charset="0"/>
              </a:rPr>
              <a:t/>
            </a:r>
            <a:br>
              <a:rPr lang="ru-RU" sz="4000" b="1" i="1"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Продолжи ряд чисел:</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2,4,3,5,4,6,7…… (сначала увеличиваем на два, затем уменьшаем на 1)</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9,6,8,5,7,4,…….(сначала уменьшаем на 3, затем увеличиваем на 2) </a:t>
            </a:r>
            <a:br>
              <a:rPr lang="ru-RU" sz="40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5, 7, 11, 14, 19, 28, 29,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41,42,43, …, …,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91,81,71, …, …,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109,208,307,…., …,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274638"/>
            <a:ext cx="8229600" cy="6394450"/>
          </a:xfrm>
        </p:spPr>
        <p:txBody>
          <a:bodyPr>
            <a:normAutofit/>
          </a:bodyPr>
          <a:lstStyle/>
          <a:p>
            <a:r>
              <a:rPr lang="ru-RU" sz="3600" b="1" i="1" dirty="0" smtClean="0">
                <a:solidFill>
                  <a:srgbClr val="FF0000"/>
                </a:solidFill>
                <a:latin typeface="Times New Roman" pitchFamily="18" charset="0"/>
                <a:cs typeface="Times New Roman" pitchFamily="18" charset="0"/>
              </a:rPr>
              <a:t>Магические квадраты</a:t>
            </a: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endParaRPr lang="ru-RU" dirty="0"/>
          </a:p>
        </p:txBody>
      </p:sp>
      <p:graphicFrame>
        <p:nvGraphicFramePr>
          <p:cNvPr id="5" name="Таблица 4"/>
          <p:cNvGraphicFramePr>
            <a:graphicFrameLocks noGrp="1"/>
          </p:cNvGraphicFramePr>
          <p:nvPr/>
        </p:nvGraphicFramePr>
        <p:xfrm>
          <a:off x="971600" y="1988840"/>
          <a:ext cx="2543943" cy="2121866"/>
        </p:xfrm>
        <a:graphic>
          <a:graphicData uri="http://schemas.openxmlformats.org/drawingml/2006/table">
            <a:tbl>
              <a:tblPr firstRow="1" bandRow="1">
                <a:tableStyleId>{5C22544A-7EE6-4342-B048-85BDC9FD1C3A}</a:tableStyleId>
              </a:tblPr>
              <a:tblGrid>
                <a:gridCol w="847981"/>
                <a:gridCol w="847981"/>
                <a:gridCol w="847981"/>
              </a:tblGrid>
              <a:tr h="648219">
                <a:tc>
                  <a:txBody>
                    <a:bodyPr/>
                    <a:lstStyle/>
                    <a:p>
                      <a:pPr algn="ctr"/>
                      <a:r>
                        <a:rPr lang="ru-RU" sz="4000" b="1" dirty="0" smtClean="0"/>
                        <a:t>9</a:t>
                      </a:r>
                      <a:endParaRPr lang="ru-RU" sz="4000" b="1" dirty="0"/>
                    </a:p>
                  </a:txBody>
                  <a:tcPr>
                    <a:solidFill>
                      <a:schemeClr val="accent2"/>
                    </a:solidFill>
                  </a:tcPr>
                </a:tc>
                <a:tc>
                  <a:txBody>
                    <a:bodyPr/>
                    <a:lstStyle/>
                    <a:p>
                      <a:pPr algn="ctr"/>
                      <a:r>
                        <a:rPr lang="ru-RU" sz="4000" b="1" dirty="0" smtClean="0"/>
                        <a:t>8</a:t>
                      </a:r>
                      <a:endParaRPr lang="ru-RU" sz="4000" b="1" dirty="0"/>
                    </a:p>
                  </a:txBody>
                  <a:tcPr>
                    <a:solidFill>
                      <a:schemeClr val="accent2"/>
                    </a:solidFill>
                  </a:tcPr>
                </a:tc>
                <a:tc>
                  <a:txBody>
                    <a:bodyPr/>
                    <a:lstStyle/>
                    <a:p>
                      <a:pPr algn="ctr"/>
                      <a:r>
                        <a:rPr lang="ru-RU" sz="4000" b="1" dirty="0" smtClean="0"/>
                        <a:t>13</a:t>
                      </a:r>
                      <a:endParaRPr lang="ru-RU" sz="4000" b="1" dirty="0"/>
                    </a:p>
                  </a:txBody>
                  <a:tcPr>
                    <a:solidFill>
                      <a:schemeClr val="accent2"/>
                    </a:solidFill>
                  </a:tcPr>
                </a:tc>
              </a:tr>
              <a:tr h="648219">
                <a:tc>
                  <a:txBody>
                    <a:bodyPr/>
                    <a:lstStyle/>
                    <a:p>
                      <a:pPr algn="ctr"/>
                      <a:r>
                        <a:rPr lang="ru-RU" sz="4000" b="1" dirty="0" smtClean="0">
                          <a:solidFill>
                            <a:schemeClr val="bg1"/>
                          </a:solidFill>
                        </a:rPr>
                        <a:t>14</a:t>
                      </a:r>
                      <a:endParaRPr lang="ru-RU" sz="4000" b="1" dirty="0">
                        <a:solidFill>
                          <a:schemeClr val="bg1"/>
                        </a:solidFill>
                      </a:endParaRPr>
                    </a:p>
                  </a:txBody>
                  <a:tcPr>
                    <a:solidFill>
                      <a:schemeClr val="accent2"/>
                    </a:solidFill>
                  </a:tcPr>
                </a:tc>
                <a:tc>
                  <a:txBody>
                    <a:bodyPr/>
                    <a:lstStyle/>
                    <a:p>
                      <a:pPr algn="ctr"/>
                      <a:r>
                        <a:rPr lang="ru-RU" sz="4000" b="1" dirty="0" smtClean="0">
                          <a:solidFill>
                            <a:schemeClr val="bg1"/>
                          </a:solidFill>
                        </a:rPr>
                        <a:t>10</a:t>
                      </a:r>
                      <a:endParaRPr lang="ru-RU" sz="4000" b="1" dirty="0">
                        <a:solidFill>
                          <a:schemeClr val="bg1"/>
                        </a:solidFill>
                      </a:endParaRPr>
                    </a:p>
                  </a:txBody>
                  <a:tcPr>
                    <a:solidFill>
                      <a:schemeClr val="accent2"/>
                    </a:solidFill>
                  </a:tcPr>
                </a:tc>
                <a:tc>
                  <a:txBody>
                    <a:bodyPr/>
                    <a:lstStyle/>
                    <a:p>
                      <a:pPr algn="ctr"/>
                      <a:r>
                        <a:rPr lang="ru-RU" sz="4000" b="1" dirty="0" smtClean="0">
                          <a:solidFill>
                            <a:schemeClr val="bg1"/>
                          </a:solidFill>
                        </a:rPr>
                        <a:t>6</a:t>
                      </a:r>
                      <a:endParaRPr lang="ru-RU" sz="4000" b="1" dirty="0">
                        <a:solidFill>
                          <a:schemeClr val="bg1"/>
                        </a:solidFill>
                      </a:endParaRPr>
                    </a:p>
                  </a:txBody>
                  <a:tcPr>
                    <a:solidFill>
                      <a:schemeClr val="accent2"/>
                    </a:solidFill>
                  </a:tcPr>
                </a:tc>
              </a:tr>
              <a:tr h="719786">
                <a:tc>
                  <a:txBody>
                    <a:bodyPr/>
                    <a:lstStyle/>
                    <a:p>
                      <a:pPr algn="ctr"/>
                      <a:r>
                        <a:rPr lang="ru-RU" sz="4000" b="1" dirty="0" smtClean="0">
                          <a:solidFill>
                            <a:schemeClr val="bg1"/>
                          </a:solidFill>
                        </a:rPr>
                        <a:t>7</a:t>
                      </a:r>
                      <a:endParaRPr lang="ru-RU" sz="4000" b="1" dirty="0">
                        <a:solidFill>
                          <a:schemeClr val="bg1"/>
                        </a:solidFill>
                      </a:endParaRPr>
                    </a:p>
                  </a:txBody>
                  <a:tcPr>
                    <a:solidFill>
                      <a:schemeClr val="accent2"/>
                    </a:solidFill>
                  </a:tcPr>
                </a:tc>
                <a:tc>
                  <a:txBody>
                    <a:bodyPr/>
                    <a:lstStyle/>
                    <a:p>
                      <a:pPr algn="ctr"/>
                      <a:r>
                        <a:rPr lang="ru-RU" sz="4000" b="1" dirty="0" smtClean="0">
                          <a:solidFill>
                            <a:schemeClr val="bg1"/>
                          </a:solidFill>
                        </a:rPr>
                        <a:t>12</a:t>
                      </a:r>
                      <a:endParaRPr lang="ru-RU" sz="4000" b="1" dirty="0">
                        <a:solidFill>
                          <a:schemeClr val="bg1"/>
                        </a:solidFill>
                      </a:endParaRPr>
                    </a:p>
                  </a:txBody>
                  <a:tcPr>
                    <a:solidFill>
                      <a:schemeClr val="accent2"/>
                    </a:solidFill>
                  </a:tcPr>
                </a:tc>
                <a:tc>
                  <a:txBody>
                    <a:bodyPr/>
                    <a:lstStyle/>
                    <a:p>
                      <a:pPr algn="ctr"/>
                      <a:r>
                        <a:rPr lang="ru-RU" sz="4000" b="1" dirty="0" smtClean="0">
                          <a:solidFill>
                            <a:schemeClr val="bg1"/>
                          </a:solidFill>
                        </a:rPr>
                        <a:t>11</a:t>
                      </a:r>
                      <a:endParaRPr lang="ru-RU" sz="4000" b="1" dirty="0">
                        <a:solidFill>
                          <a:schemeClr val="bg1"/>
                        </a:solidFill>
                      </a:endParaRPr>
                    </a:p>
                  </a:txBody>
                  <a:tcPr>
                    <a:solidFill>
                      <a:schemeClr val="accent2"/>
                    </a:solidFill>
                  </a:tcPr>
                </a:tc>
              </a:tr>
            </a:tbl>
          </a:graphicData>
        </a:graphic>
      </p:graphicFrame>
      <p:graphicFrame>
        <p:nvGraphicFramePr>
          <p:cNvPr id="7" name="Таблица 6"/>
          <p:cNvGraphicFramePr>
            <a:graphicFrameLocks noGrp="1"/>
          </p:cNvGraphicFramePr>
          <p:nvPr/>
        </p:nvGraphicFramePr>
        <p:xfrm>
          <a:off x="4932040" y="3645024"/>
          <a:ext cx="2543943" cy="2286000"/>
        </p:xfrm>
        <a:graphic>
          <a:graphicData uri="http://schemas.openxmlformats.org/drawingml/2006/table">
            <a:tbl>
              <a:tblPr firstRow="1" bandRow="1">
                <a:tableStyleId>{5C22544A-7EE6-4342-B048-85BDC9FD1C3A}</a:tableStyleId>
              </a:tblPr>
              <a:tblGrid>
                <a:gridCol w="847981"/>
                <a:gridCol w="847981"/>
                <a:gridCol w="847981"/>
              </a:tblGrid>
              <a:tr h="648219">
                <a:tc>
                  <a:txBody>
                    <a:bodyPr/>
                    <a:lstStyle/>
                    <a:p>
                      <a:pPr algn="ctr"/>
                      <a:endParaRPr lang="ru-RU" sz="4400" b="1" dirty="0">
                        <a:solidFill>
                          <a:schemeClr val="bg1"/>
                        </a:solidFill>
                      </a:endParaRPr>
                    </a:p>
                  </a:txBody>
                  <a:tcPr>
                    <a:solidFill>
                      <a:schemeClr val="accent2"/>
                    </a:solidFill>
                  </a:tcPr>
                </a:tc>
                <a:tc>
                  <a:txBody>
                    <a:bodyPr/>
                    <a:lstStyle/>
                    <a:p>
                      <a:pPr algn="ctr"/>
                      <a:r>
                        <a:rPr lang="ru-RU" sz="4400" b="1" dirty="0" smtClean="0">
                          <a:solidFill>
                            <a:schemeClr val="bg1"/>
                          </a:solidFill>
                        </a:rPr>
                        <a:t>3</a:t>
                      </a:r>
                      <a:endParaRPr lang="ru-RU" sz="4400" b="1" dirty="0">
                        <a:solidFill>
                          <a:schemeClr val="bg1"/>
                        </a:solidFill>
                      </a:endParaRPr>
                    </a:p>
                  </a:txBody>
                  <a:tcPr>
                    <a:solidFill>
                      <a:schemeClr val="accent2"/>
                    </a:solidFill>
                  </a:tcPr>
                </a:tc>
                <a:tc>
                  <a:txBody>
                    <a:bodyPr/>
                    <a:lstStyle/>
                    <a:p>
                      <a:endParaRPr lang="ru-RU"/>
                    </a:p>
                  </a:txBody>
                  <a:tcPr>
                    <a:solidFill>
                      <a:schemeClr val="accent2"/>
                    </a:solidFill>
                  </a:tcPr>
                </a:tc>
              </a:tr>
              <a:tr h="648219">
                <a:tc>
                  <a:txBody>
                    <a:bodyPr/>
                    <a:lstStyle/>
                    <a:p>
                      <a:pPr algn="ctr"/>
                      <a:endParaRPr lang="ru-RU" sz="4400" b="1" dirty="0">
                        <a:solidFill>
                          <a:schemeClr val="bg1"/>
                        </a:solidFill>
                      </a:endParaRPr>
                    </a:p>
                  </a:txBody>
                  <a:tcPr>
                    <a:solidFill>
                      <a:schemeClr val="accent2"/>
                    </a:solidFill>
                  </a:tcPr>
                </a:tc>
                <a:tc>
                  <a:txBody>
                    <a:bodyPr/>
                    <a:lstStyle/>
                    <a:p>
                      <a:pPr algn="ctr"/>
                      <a:r>
                        <a:rPr lang="ru-RU" sz="4400" b="1" dirty="0" smtClean="0">
                          <a:solidFill>
                            <a:schemeClr val="bg1"/>
                          </a:solidFill>
                        </a:rPr>
                        <a:t>5</a:t>
                      </a:r>
                      <a:endParaRPr lang="ru-RU" sz="4400" b="1" dirty="0">
                        <a:solidFill>
                          <a:schemeClr val="bg1"/>
                        </a:solidFill>
                      </a:endParaRPr>
                    </a:p>
                  </a:txBody>
                  <a:tcPr>
                    <a:solidFill>
                      <a:schemeClr val="accent2"/>
                    </a:solidFill>
                  </a:tcPr>
                </a:tc>
                <a:tc>
                  <a:txBody>
                    <a:bodyPr/>
                    <a:lstStyle/>
                    <a:p>
                      <a:endParaRPr lang="ru-RU"/>
                    </a:p>
                  </a:txBody>
                  <a:tcPr>
                    <a:solidFill>
                      <a:schemeClr val="accent2"/>
                    </a:solidFill>
                  </a:tcPr>
                </a:tc>
              </a:tr>
              <a:tr h="719786">
                <a:tc>
                  <a:txBody>
                    <a:bodyPr/>
                    <a:lstStyle/>
                    <a:p>
                      <a:pPr algn="ctr"/>
                      <a:r>
                        <a:rPr lang="ru-RU" sz="4400" b="1" dirty="0" smtClean="0">
                          <a:solidFill>
                            <a:schemeClr val="bg1"/>
                          </a:solidFill>
                        </a:rPr>
                        <a:t>2</a:t>
                      </a:r>
                      <a:endParaRPr lang="ru-RU" sz="4400" b="1" dirty="0">
                        <a:solidFill>
                          <a:schemeClr val="bg1"/>
                        </a:solidFill>
                      </a:endParaRPr>
                    </a:p>
                  </a:txBody>
                  <a:tcPr>
                    <a:solidFill>
                      <a:schemeClr val="accent2"/>
                    </a:solidFill>
                  </a:tcPr>
                </a:tc>
                <a:tc>
                  <a:txBody>
                    <a:bodyPr/>
                    <a:lstStyle/>
                    <a:p>
                      <a:pPr algn="ctr"/>
                      <a:endParaRPr lang="ru-RU" sz="4400" b="1" dirty="0">
                        <a:solidFill>
                          <a:schemeClr val="bg1"/>
                        </a:solidFill>
                      </a:endParaRPr>
                    </a:p>
                  </a:txBody>
                  <a:tcPr>
                    <a:solidFill>
                      <a:schemeClr val="accent2"/>
                    </a:solidFill>
                  </a:tcPr>
                </a:tc>
                <a:tc>
                  <a:txBody>
                    <a:bodyPr/>
                    <a:lstStyle/>
                    <a:p>
                      <a:endParaRPr lang="ru-RU" dirty="0"/>
                    </a:p>
                  </a:txBody>
                  <a:tcPr>
                    <a:solidFill>
                      <a:schemeClr val="accent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lstStyle/>
          <a:p>
            <a:r>
              <a:rPr lang="ru-RU" dirty="0" smtClean="0"/>
              <a:t>- Какие существуют суммы по три числа от 1 до 9, равные 15? (1+5+9, 1+6+8, 2+4+9, 2+5+8,  2+6+7, 3+4+8, 3+5+7, 4+5+6, всего восемь сумм.)</a:t>
            </a:r>
            <a:br>
              <a:rPr lang="ru-RU" dirty="0" smtClean="0"/>
            </a:br>
            <a:endParaRPr lang="ru-RU" dirty="0"/>
          </a:p>
        </p:txBody>
      </p:sp>
      <p:graphicFrame>
        <p:nvGraphicFramePr>
          <p:cNvPr id="3" name="Таблица 2"/>
          <p:cNvGraphicFramePr>
            <a:graphicFrameLocks noGrp="1"/>
          </p:cNvGraphicFramePr>
          <p:nvPr/>
        </p:nvGraphicFramePr>
        <p:xfrm>
          <a:off x="6300192" y="4365104"/>
          <a:ext cx="2543943" cy="2286000"/>
        </p:xfrm>
        <a:graphic>
          <a:graphicData uri="http://schemas.openxmlformats.org/drawingml/2006/table">
            <a:tbl>
              <a:tblPr firstRow="1" bandRow="1">
                <a:tableStyleId>{5C22544A-7EE6-4342-B048-85BDC9FD1C3A}</a:tableStyleId>
              </a:tblPr>
              <a:tblGrid>
                <a:gridCol w="847981"/>
                <a:gridCol w="847981"/>
                <a:gridCol w="847981"/>
              </a:tblGrid>
              <a:tr h="648219">
                <a:tc>
                  <a:txBody>
                    <a:bodyPr/>
                    <a:lstStyle/>
                    <a:p>
                      <a:pPr algn="ctr"/>
                      <a:endParaRPr lang="ru-RU" sz="4400" b="1" dirty="0">
                        <a:solidFill>
                          <a:schemeClr val="bg1"/>
                        </a:solidFill>
                      </a:endParaRPr>
                    </a:p>
                  </a:txBody>
                  <a:tcPr>
                    <a:solidFill>
                      <a:schemeClr val="accent2"/>
                    </a:solidFill>
                  </a:tcPr>
                </a:tc>
                <a:tc>
                  <a:txBody>
                    <a:bodyPr/>
                    <a:lstStyle/>
                    <a:p>
                      <a:pPr algn="ctr"/>
                      <a:r>
                        <a:rPr lang="ru-RU" sz="4400" b="1" dirty="0" smtClean="0">
                          <a:solidFill>
                            <a:schemeClr val="bg1"/>
                          </a:solidFill>
                        </a:rPr>
                        <a:t>3</a:t>
                      </a:r>
                      <a:endParaRPr lang="ru-RU" sz="4400" b="1" dirty="0">
                        <a:solidFill>
                          <a:schemeClr val="bg1"/>
                        </a:solidFill>
                      </a:endParaRPr>
                    </a:p>
                  </a:txBody>
                  <a:tcPr>
                    <a:solidFill>
                      <a:schemeClr val="accent2"/>
                    </a:solidFill>
                  </a:tcPr>
                </a:tc>
                <a:tc>
                  <a:txBody>
                    <a:bodyPr/>
                    <a:lstStyle/>
                    <a:p>
                      <a:endParaRPr lang="ru-RU"/>
                    </a:p>
                  </a:txBody>
                  <a:tcPr>
                    <a:solidFill>
                      <a:schemeClr val="accent2"/>
                    </a:solidFill>
                  </a:tcPr>
                </a:tc>
              </a:tr>
              <a:tr h="648219">
                <a:tc>
                  <a:txBody>
                    <a:bodyPr/>
                    <a:lstStyle/>
                    <a:p>
                      <a:pPr algn="ctr"/>
                      <a:endParaRPr lang="ru-RU" sz="4400" b="1" dirty="0">
                        <a:solidFill>
                          <a:schemeClr val="bg1"/>
                        </a:solidFill>
                      </a:endParaRPr>
                    </a:p>
                  </a:txBody>
                  <a:tcPr>
                    <a:solidFill>
                      <a:schemeClr val="accent2"/>
                    </a:solidFill>
                  </a:tcPr>
                </a:tc>
                <a:tc>
                  <a:txBody>
                    <a:bodyPr/>
                    <a:lstStyle/>
                    <a:p>
                      <a:pPr algn="ctr"/>
                      <a:r>
                        <a:rPr lang="ru-RU" sz="4400" b="1" dirty="0" smtClean="0">
                          <a:solidFill>
                            <a:schemeClr val="bg1"/>
                          </a:solidFill>
                        </a:rPr>
                        <a:t>5</a:t>
                      </a:r>
                      <a:endParaRPr lang="ru-RU" sz="4400" b="1" dirty="0">
                        <a:solidFill>
                          <a:schemeClr val="bg1"/>
                        </a:solidFill>
                      </a:endParaRPr>
                    </a:p>
                  </a:txBody>
                  <a:tcPr>
                    <a:solidFill>
                      <a:schemeClr val="accent2"/>
                    </a:solidFill>
                  </a:tcPr>
                </a:tc>
                <a:tc>
                  <a:txBody>
                    <a:bodyPr/>
                    <a:lstStyle/>
                    <a:p>
                      <a:endParaRPr lang="ru-RU"/>
                    </a:p>
                  </a:txBody>
                  <a:tcPr>
                    <a:solidFill>
                      <a:schemeClr val="accent2"/>
                    </a:solidFill>
                  </a:tcPr>
                </a:tc>
              </a:tr>
              <a:tr h="719786">
                <a:tc>
                  <a:txBody>
                    <a:bodyPr/>
                    <a:lstStyle/>
                    <a:p>
                      <a:pPr algn="ctr"/>
                      <a:r>
                        <a:rPr lang="ru-RU" sz="4400" b="1" dirty="0" smtClean="0">
                          <a:solidFill>
                            <a:schemeClr val="bg1"/>
                          </a:solidFill>
                        </a:rPr>
                        <a:t>2</a:t>
                      </a:r>
                      <a:endParaRPr lang="ru-RU" sz="4400" b="1" dirty="0">
                        <a:solidFill>
                          <a:schemeClr val="bg1"/>
                        </a:solidFill>
                      </a:endParaRPr>
                    </a:p>
                  </a:txBody>
                  <a:tcPr>
                    <a:solidFill>
                      <a:schemeClr val="accent2"/>
                    </a:solidFill>
                  </a:tcPr>
                </a:tc>
                <a:tc>
                  <a:txBody>
                    <a:bodyPr/>
                    <a:lstStyle/>
                    <a:p>
                      <a:pPr algn="ctr"/>
                      <a:endParaRPr lang="ru-RU" sz="4400" b="1" dirty="0">
                        <a:solidFill>
                          <a:schemeClr val="bg1"/>
                        </a:solidFill>
                      </a:endParaRPr>
                    </a:p>
                  </a:txBody>
                  <a:tcPr>
                    <a:solidFill>
                      <a:schemeClr val="accent2"/>
                    </a:solidFill>
                  </a:tcPr>
                </a:tc>
                <a:tc>
                  <a:txBody>
                    <a:bodyPr/>
                    <a:lstStyle/>
                    <a:p>
                      <a:endParaRPr lang="ru-RU" dirty="0"/>
                    </a:p>
                  </a:txBody>
                  <a:tcPr>
                    <a:solidFill>
                      <a:schemeClr val="accent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322714"/>
          </a:xfrm>
        </p:spPr>
        <p:txBody>
          <a:bodyPr>
            <a:normAutofit fontScale="90000"/>
          </a:bodyPr>
          <a:lstStyle/>
          <a:p>
            <a:r>
              <a:rPr lang="ru-RU" b="1" dirty="0" smtClean="0"/>
              <a:t> </a:t>
            </a:r>
            <a:r>
              <a:rPr lang="ru-RU" sz="4000" b="1" i="1" dirty="0" smtClean="0">
                <a:solidFill>
                  <a:srgbClr val="FF0000"/>
                </a:solidFill>
                <a:latin typeface="Times New Roman" pitchFamily="18" charset="0"/>
                <a:cs typeface="Times New Roman" pitchFamily="18" charset="0"/>
              </a:rPr>
              <a:t>Работа с геометрическим материалом (</a:t>
            </a:r>
            <a:r>
              <a:rPr lang="ru-RU" sz="4000" b="1" i="1" dirty="0" err="1" smtClean="0">
                <a:solidFill>
                  <a:srgbClr val="FF0000"/>
                </a:solidFill>
                <a:latin typeface="Times New Roman" pitchFamily="18" charset="0"/>
                <a:cs typeface="Times New Roman" pitchFamily="18" charset="0"/>
              </a:rPr>
              <a:t>танграммы</a:t>
            </a:r>
            <a:r>
              <a:rPr lang="ru-RU" sz="4000" b="1" i="1" dirty="0" smtClean="0">
                <a:solidFill>
                  <a:srgbClr val="FF0000"/>
                </a:solidFill>
                <a:latin typeface="Times New Roman" pitchFamily="18" charset="0"/>
                <a:cs typeface="Times New Roman" pitchFamily="18" charset="0"/>
              </a:rPr>
              <a:t>)</a:t>
            </a:r>
            <a:r>
              <a:rPr lang="ru-RU" b="1" i="1" dirty="0" smtClean="0">
                <a:solidFill>
                  <a:srgbClr val="FF0000"/>
                </a:solidFill>
                <a:latin typeface="Times New Roman" pitchFamily="18" charset="0"/>
                <a:cs typeface="Times New Roman" pitchFamily="18" charset="0"/>
              </a:rPr>
              <a:t/>
            </a:r>
            <a:br>
              <a:rPr lang="ru-RU" b="1" i="1" dirty="0" smtClean="0">
                <a:solidFill>
                  <a:srgbClr val="FF0000"/>
                </a:solidFill>
                <a:latin typeface="Times New Roman" pitchFamily="18" charset="0"/>
                <a:cs typeface="Times New Roman" pitchFamily="18" charset="0"/>
              </a:rPr>
            </a:br>
            <a:r>
              <a:rPr lang="ru-RU" b="1" dirty="0" smtClean="0"/>
              <a:t/>
            </a:r>
            <a:br>
              <a:rPr lang="ru-RU" b="1" dirty="0" smtClean="0"/>
            </a:br>
            <a:r>
              <a:rPr lang="ru-RU" dirty="0" smtClean="0"/>
              <a:t>- Нарисуй такую же фигуру без отрыва карандаша от бумаги и не проводи два раза одну и ту же линию.</a:t>
            </a:r>
            <a:br>
              <a:rPr lang="ru-RU" dirty="0" smtClean="0"/>
            </a:br>
            <a:r>
              <a:rPr lang="ru-RU" dirty="0" smtClean="0"/>
              <a:t> </a:t>
            </a:r>
            <a:br>
              <a:rPr lang="ru-RU" dirty="0" smtClean="0"/>
            </a:br>
            <a:r>
              <a:rPr lang="ru-RU" b="1" dirty="0" smtClean="0"/>
              <a:t/>
            </a:r>
            <a:br>
              <a:rPr lang="ru-RU" b="1" dirty="0" smtClean="0"/>
            </a:br>
            <a:r>
              <a:rPr lang="ru-RU" b="1" dirty="0" smtClean="0"/>
              <a:t/>
            </a:r>
            <a:br>
              <a:rPr lang="ru-RU" b="1" dirty="0" smtClean="0"/>
            </a:br>
            <a:r>
              <a:rPr lang="ru-RU" b="1" dirty="0" smtClean="0"/>
              <a:t/>
            </a:r>
            <a:br>
              <a:rPr lang="ru-RU" b="1" dirty="0" smtClean="0"/>
            </a:br>
            <a:endParaRPr lang="ru-RU" dirty="0"/>
          </a:p>
        </p:txBody>
      </p:sp>
      <p:sp>
        <p:nvSpPr>
          <p:cNvPr id="3" name="Прямоугольник 2"/>
          <p:cNvSpPr/>
          <p:nvPr/>
        </p:nvSpPr>
        <p:spPr>
          <a:xfrm>
            <a:off x="1403648" y="4797152"/>
            <a:ext cx="1080120" cy="91440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Равнобедренный треугольник 3"/>
          <p:cNvSpPr/>
          <p:nvPr/>
        </p:nvSpPr>
        <p:spPr>
          <a:xfrm>
            <a:off x="1403648" y="3861048"/>
            <a:ext cx="1060704" cy="914400"/>
          </a:xfrm>
          <a:prstGeom prst="triangl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9392"/>
            <a:ext cx="9144000" cy="4968552"/>
          </a:xfrm>
        </p:spPr>
        <p:txBody>
          <a:bodyPr/>
          <a:lstStyle/>
          <a:p>
            <a:r>
              <a:rPr lang="ru-RU" sz="4000" dirty="0" smtClean="0"/>
              <a:t>Как переложить 1 палочку, чтобы из 2 треугольников получилось </a:t>
            </a:r>
            <a:br>
              <a:rPr lang="ru-RU" sz="4000" dirty="0" smtClean="0"/>
            </a:br>
            <a:r>
              <a:rPr lang="ru-RU" sz="4000" dirty="0" smtClean="0"/>
              <a:t>3 треугольника</a:t>
            </a:r>
            <a:r>
              <a:rPr lang="ru-RU" dirty="0" smtClean="0"/>
              <a:t/>
            </a:r>
            <a:br>
              <a:rPr lang="ru-RU" dirty="0" smtClean="0"/>
            </a:br>
            <a:endParaRPr lang="ru-RU" dirty="0"/>
          </a:p>
        </p:txBody>
      </p:sp>
      <p:pic>
        <p:nvPicPr>
          <p:cNvPr id="3" name="Рисунок 2"/>
          <p:cNvPicPr/>
          <p:nvPr/>
        </p:nvPicPr>
        <p:blipFill>
          <a:blip r:embed="rId2" cstate="print"/>
          <a:srcRect/>
          <a:stretch>
            <a:fillRect/>
          </a:stretch>
        </p:blipFill>
        <p:spPr bwMode="auto">
          <a:xfrm>
            <a:off x="3203848" y="3717032"/>
            <a:ext cx="3400772" cy="26642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0" y="1340768"/>
            <a:ext cx="9144000" cy="2880320"/>
          </a:xfrm>
        </p:spPr>
        <p:txBody>
          <a:bodyPr>
            <a:normAutofit fontScale="90000"/>
          </a:bodyPr>
          <a:lstStyle/>
          <a:p>
            <a:r>
              <a:rPr lang="ru-RU" sz="4000" dirty="0" smtClean="0"/>
              <a:t>Даны 3 ряда изображений кошек, составленных из геометрических фигур. Недостающую в третьем ряду нужно найти на основе анализа, сравнения и обобщения.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5" name="Рисунок 4"/>
          <p:cNvPicPr/>
          <p:nvPr/>
        </p:nvPicPr>
        <p:blipFill>
          <a:blip r:embed="rId2" cstate="print"/>
          <a:srcRect/>
          <a:stretch>
            <a:fillRect/>
          </a:stretch>
        </p:blipFill>
        <p:spPr bwMode="auto">
          <a:xfrm>
            <a:off x="1907704" y="3356992"/>
            <a:ext cx="4608512" cy="2952328"/>
          </a:xfrm>
          <a:prstGeom prst="rect">
            <a:avLst/>
          </a:prstGeom>
          <a:solidFill>
            <a:srgbClr val="CCFFFF"/>
          </a:solid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73216"/>
          </a:xfrm>
        </p:spPr>
        <p:txBody>
          <a:bodyPr>
            <a:normAutofit/>
          </a:bodyPr>
          <a:lstStyle/>
          <a:p>
            <a:r>
              <a:rPr lang="ru-RU" b="1" i="1" dirty="0" smtClean="0">
                <a:solidFill>
                  <a:srgbClr val="FF0000"/>
                </a:solidFill>
              </a:rPr>
              <a:t>Работа с фигурами.</a:t>
            </a:r>
            <a:br>
              <a:rPr lang="ru-RU" b="1" i="1" dirty="0" smtClean="0">
                <a:solidFill>
                  <a:srgbClr val="FF0000"/>
                </a:solidFill>
              </a:rPr>
            </a:br>
            <a:r>
              <a:rPr lang="ru-RU" b="1" dirty="0" smtClean="0"/>
              <a:t/>
            </a:r>
            <a:br>
              <a:rPr lang="ru-RU" b="1" dirty="0" smtClean="0"/>
            </a:br>
            <a:r>
              <a:rPr lang="ru-RU" dirty="0" smtClean="0"/>
              <a:t> - Выбери нужную фигуру из четырех пронумерованных</a:t>
            </a:r>
            <a:br>
              <a:rPr lang="ru-RU" dirty="0" smtClean="0"/>
            </a:br>
            <a:r>
              <a:rPr lang="ru-RU" b="1" dirty="0" smtClean="0"/>
              <a:t/>
            </a:r>
            <a:br>
              <a:rPr lang="ru-RU" b="1" dirty="0" smtClean="0"/>
            </a:br>
            <a:r>
              <a:rPr lang="ru-RU" b="1" dirty="0" smtClean="0"/>
              <a:t> </a:t>
            </a:r>
            <a:r>
              <a:rPr lang="ru-RU" dirty="0" smtClean="0"/>
              <a:t/>
            </a:r>
            <a:br>
              <a:rPr lang="ru-RU" dirty="0" smtClean="0"/>
            </a:br>
            <a:endParaRPr lang="ru-RU" dirty="0"/>
          </a:p>
        </p:txBody>
      </p:sp>
      <p:pic>
        <p:nvPicPr>
          <p:cNvPr id="4" name="Рисунок 3"/>
          <p:cNvPicPr/>
          <p:nvPr/>
        </p:nvPicPr>
        <p:blipFill>
          <a:blip r:embed="rId2" cstate="print"/>
          <a:srcRect/>
          <a:stretch>
            <a:fillRect/>
          </a:stretch>
        </p:blipFill>
        <p:spPr bwMode="auto">
          <a:xfrm>
            <a:off x="2123728" y="3429000"/>
            <a:ext cx="5328592" cy="313675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669360"/>
          </a:xfrm>
        </p:spPr>
        <p:txBody>
          <a:bodyPr>
            <a:noAutofit/>
          </a:bodyPr>
          <a:lstStyle/>
          <a:p>
            <a:r>
              <a:rPr lang="ru-RU" sz="3600" b="1" i="1" dirty="0" smtClean="0">
                <a:solidFill>
                  <a:srgbClr val="FF0000"/>
                </a:solidFill>
              </a:rPr>
              <a:t>Работа с задачами.</a:t>
            </a:r>
            <a:br>
              <a:rPr lang="ru-RU" sz="3600" b="1" i="1" dirty="0" smtClean="0">
                <a:solidFill>
                  <a:srgbClr val="FF0000"/>
                </a:solidFill>
              </a:rPr>
            </a:br>
            <a:r>
              <a:rPr lang="ru-RU" sz="3600" b="1" dirty="0" smtClean="0"/>
              <a:t/>
            </a:r>
            <a:br>
              <a:rPr lang="ru-RU" sz="3600" b="1" dirty="0" smtClean="0"/>
            </a:br>
            <a:r>
              <a:rPr lang="ru-RU" sz="3600" dirty="0" smtClean="0">
                <a:solidFill>
                  <a:srgbClr val="0070C0"/>
                </a:solidFill>
              </a:rPr>
              <a:t> </a:t>
            </a:r>
            <a:r>
              <a:rPr lang="ru-RU" sz="4000" b="1" dirty="0" smtClean="0">
                <a:solidFill>
                  <a:srgbClr val="0070C0"/>
                </a:solidFill>
              </a:rPr>
              <a:t>Задачи с естественным рассуждением</a:t>
            </a:r>
            <a:r>
              <a:rPr lang="ru-RU" sz="3600" b="1" dirty="0" smtClean="0"/>
              <a:t/>
            </a:r>
            <a:br>
              <a:rPr lang="ru-RU" sz="3600" b="1" dirty="0" smtClean="0"/>
            </a:br>
            <a:r>
              <a:rPr lang="ru-RU" sz="3600" b="1" dirty="0" smtClean="0"/>
              <a:t/>
            </a:r>
            <a:br>
              <a:rPr lang="ru-RU" sz="3600" b="1" dirty="0" smtClean="0"/>
            </a:br>
            <a:r>
              <a:rPr lang="ru-RU" sz="3600" dirty="0" smtClean="0"/>
              <a:t> В парке растут деревья и кустарники. Сирень-кустарник. Растет ли в парке сирень?</a:t>
            </a:r>
            <a:br>
              <a:rPr lang="ru-RU" sz="3600" dirty="0" smtClean="0"/>
            </a:br>
            <a:r>
              <a:rPr lang="ru-RU" sz="3600" dirty="0" smtClean="0"/>
              <a:t/>
            </a:r>
            <a:br>
              <a:rPr lang="ru-RU" sz="3600" dirty="0" smtClean="0"/>
            </a:br>
            <a:r>
              <a:rPr lang="ru-RU" sz="3600" dirty="0" smtClean="0"/>
              <a:t>На цветах в саду сидели насекомые: стрекоза, пчела, шмель, жук, муха. Два насекомых улетели. Кто бы мог улететь</a:t>
            </a:r>
            <a:br>
              <a:rPr lang="ru-RU" sz="3600" dirty="0" smtClean="0"/>
            </a:br>
            <a:r>
              <a:rPr lang="ru-RU" sz="3600" b="1" dirty="0" smtClean="0"/>
              <a:t> </a:t>
            </a:r>
            <a:r>
              <a:rPr lang="ru-RU" sz="3600" dirty="0" smtClean="0"/>
              <a:t/>
            </a:r>
            <a:br>
              <a:rPr lang="ru-RU" sz="3600" dirty="0" smtClean="0"/>
            </a:br>
            <a:endParaRPr lang="ru-RU"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74832" cy="6858000"/>
          </a:xfrm>
        </p:spPr>
        <p:txBody>
          <a:bodyPr>
            <a:normAutofit/>
          </a:bodyPr>
          <a:lstStyle/>
          <a:p>
            <a:r>
              <a:rPr lang="ru-RU" sz="4000" b="1" dirty="0" smtClean="0"/>
              <a:t/>
            </a:r>
            <a:br>
              <a:rPr lang="ru-RU" sz="4000" b="1" dirty="0" smtClean="0"/>
            </a:br>
            <a:r>
              <a:rPr lang="ru-RU" sz="4000" b="1" dirty="0" smtClean="0">
                <a:solidFill>
                  <a:srgbClr val="0070C0"/>
                </a:solidFill>
              </a:rPr>
              <a:t>Задачи – ловушки</a:t>
            </a:r>
            <a:r>
              <a:rPr lang="ru-RU" sz="4000" b="1" dirty="0" smtClean="0"/>
              <a:t/>
            </a:r>
            <a:br>
              <a:rPr lang="ru-RU" sz="4000" b="1" dirty="0" smtClean="0"/>
            </a:br>
            <a:r>
              <a:rPr lang="ru-RU" dirty="0" smtClean="0"/>
              <a:t/>
            </a:r>
            <a:br>
              <a:rPr lang="ru-RU" dirty="0" smtClean="0"/>
            </a:br>
            <a:r>
              <a:rPr lang="ru-RU" dirty="0" smtClean="0"/>
              <a:t>Два мальчика играли в шашки 2 часа. Сколько играл каждый из них?</a:t>
            </a:r>
            <a:br>
              <a:rPr lang="ru-RU" dirty="0" smtClean="0"/>
            </a:br>
            <a:r>
              <a:rPr lang="ru-RU" dirty="0" smtClean="0"/>
              <a:t/>
            </a:r>
            <a:br>
              <a:rPr lang="ru-RU" dirty="0" smtClean="0"/>
            </a:br>
            <a:r>
              <a:rPr lang="ru-RU" dirty="0" smtClean="0"/>
              <a:t>Масса петуха на двух ногах 4 кг. Какова будет масса, если петух встанет на 1 ногу.</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9"/>
            <a:ext cx="8784976" cy="6480720"/>
          </a:xfrm>
        </p:spPr>
        <p:txBody>
          <a:bodyPr>
            <a:normAutofit/>
          </a:bodyPr>
          <a:lstStyle/>
          <a:p>
            <a:pPr algn="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«Ни один наставник не должен забывать,</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что его главнейшая обязанность состоит</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в приучении воспитанников к умственному</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труду и что эта обязанность более важна,</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нежели передача самого предмета»</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К.Д. Ушинский</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lstStyle/>
          <a:p>
            <a:r>
              <a:rPr lang="ru-RU" dirty="0" smtClean="0"/>
              <a:t>За забором стоят цапли. Сколько цапель за забором? </a:t>
            </a:r>
            <a:br>
              <a:rPr lang="ru-RU" dirty="0" smtClean="0"/>
            </a:br>
            <a:endParaRPr lang="ru-RU" dirty="0"/>
          </a:p>
        </p:txBody>
      </p:sp>
      <p:pic>
        <p:nvPicPr>
          <p:cNvPr id="4" name="Рисунок 3"/>
          <p:cNvPicPr/>
          <p:nvPr/>
        </p:nvPicPr>
        <p:blipFill>
          <a:blip r:embed="rId2" cstate="print">
            <a:lum bright="-6000"/>
          </a:blip>
          <a:srcRect/>
          <a:stretch>
            <a:fillRect/>
          </a:stretch>
        </p:blipFill>
        <p:spPr bwMode="auto">
          <a:xfrm>
            <a:off x="1547664" y="2996952"/>
            <a:ext cx="5832648" cy="2702793"/>
          </a:xfrm>
          <a:prstGeom prst="rect">
            <a:avLst/>
          </a:prstGeom>
          <a:solidFill>
            <a:srgbClr val="CC99FF"/>
          </a:solid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394722"/>
          </a:xfrm>
        </p:spPr>
        <p:txBody>
          <a:bodyPr>
            <a:normAutofit fontScale="90000"/>
          </a:bodyPr>
          <a:lstStyle/>
          <a:p>
            <a:r>
              <a:rPr lang="ru-RU" b="1" dirty="0" smtClean="0">
                <a:solidFill>
                  <a:srgbClr val="0070C0"/>
                </a:solidFill>
              </a:rPr>
              <a:t>Очевидные задачи</a:t>
            </a:r>
            <a:r>
              <a:rPr lang="ru-RU" b="1" dirty="0" smtClean="0"/>
              <a:t/>
            </a:r>
            <a:br>
              <a:rPr lang="ru-RU" b="1" dirty="0" smtClean="0"/>
            </a:br>
            <a:r>
              <a:rPr lang="ru-RU" b="1" dirty="0" smtClean="0"/>
              <a:t/>
            </a:r>
            <a:br>
              <a:rPr lang="ru-RU" b="1" dirty="0" smtClean="0"/>
            </a:br>
            <a:r>
              <a:rPr lang="ru-RU" dirty="0" smtClean="0"/>
              <a:t>Мама купила 4 воздушных шара: красные и голубые. Красных шаров больше, чем голубых. Сколько шаров каждого цвета купила мама?</a:t>
            </a:r>
            <a:br>
              <a:rPr lang="ru-RU" dirty="0" smtClean="0"/>
            </a:br>
            <a:r>
              <a:rPr lang="ru-RU" dirty="0" smtClean="0"/>
              <a:t>Воспользуемся графической моделью задачи</a:t>
            </a:r>
            <a:r>
              <a:rPr lang="ru-RU" b="1" dirty="0" smtClean="0"/>
              <a:t> </a:t>
            </a:r>
            <a:r>
              <a:rPr lang="ru-RU" dirty="0" smtClean="0"/>
              <a:t> и ответим на вопрос.</a:t>
            </a:r>
            <a:r>
              <a:rPr lang="ru-RU" b="1" dirty="0" smtClean="0"/>
              <a:t>      </a:t>
            </a:r>
            <a:r>
              <a:rPr lang="ru-RU" dirty="0" smtClean="0"/>
              <a:t/>
            </a:r>
            <a:br>
              <a:rPr lang="ru-RU" dirty="0" smtClean="0"/>
            </a:br>
            <a:r>
              <a:rPr lang="ru-RU" dirty="0" smtClean="0"/>
              <a:t>       красные</a:t>
            </a:r>
            <a:r>
              <a:rPr lang="ru-RU" b="1" dirty="0" smtClean="0"/>
              <a:t>      </a:t>
            </a:r>
            <a:r>
              <a:rPr lang="ru-RU" b="1" dirty="0" smtClean="0">
                <a:solidFill>
                  <a:srgbClr val="FF0000"/>
                </a:solidFill>
              </a:rPr>
              <a:t>о  </a:t>
            </a:r>
            <a:r>
              <a:rPr lang="ru-RU" b="1" dirty="0" err="1" smtClean="0">
                <a:solidFill>
                  <a:srgbClr val="FF0000"/>
                </a:solidFill>
              </a:rPr>
              <a:t>о</a:t>
            </a:r>
            <a:r>
              <a:rPr lang="ru-RU" b="1" dirty="0" smtClean="0">
                <a:solidFill>
                  <a:srgbClr val="FF0000"/>
                </a:solidFill>
              </a:rPr>
              <a:t> </a:t>
            </a:r>
            <a:r>
              <a:rPr lang="ru-RU" b="1" dirty="0" err="1" smtClean="0">
                <a:solidFill>
                  <a:srgbClr val="FF0000"/>
                </a:solidFill>
              </a:rPr>
              <a:t>о</a:t>
            </a:r>
            <a:r>
              <a:rPr lang="ru-RU" b="1" dirty="0" smtClean="0">
                <a:solidFill>
                  <a:srgbClr val="FF0000"/>
                </a:solidFill>
              </a:rPr>
              <a:t> </a:t>
            </a:r>
            <a:r>
              <a:rPr lang="ru-RU" dirty="0" smtClean="0"/>
              <a:t/>
            </a:r>
            <a:br>
              <a:rPr lang="ru-RU" dirty="0" smtClean="0"/>
            </a:br>
            <a:r>
              <a:rPr lang="ru-RU" dirty="0" smtClean="0"/>
              <a:t> голубые</a:t>
            </a:r>
            <a:r>
              <a:rPr lang="ru-RU" b="1" dirty="0" smtClean="0"/>
              <a:t>       </a:t>
            </a:r>
            <a:r>
              <a:rPr lang="ru-RU" b="1" dirty="0" smtClean="0">
                <a:solidFill>
                  <a:srgbClr val="00B0F0"/>
                </a:solidFill>
              </a:rPr>
              <a:t>о </a:t>
            </a:r>
            <a:r>
              <a:rPr lang="ru-RU" b="1" dirty="0" smtClean="0"/>
              <a:t>    </a:t>
            </a:r>
            <a:r>
              <a:rPr lang="ru-RU" dirty="0" smtClean="0"/>
              <a:t/>
            </a:r>
            <a:br>
              <a:rPr lang="ru-RU" dirty="0" smtClean="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4968552"/>
          </a:xfrm>
        </p:spPr>
        <p:txBody>
          <a:bodyPr>
            <a:normAutofit fontScale="90000"/>
          </a:bodyPr>
          <a:lstStyle/>
          <a:p>
            <a:pPr lvl="0"/>
            <a:r>
              <a:rPr lang="ru-RU" sz="3600" dirty="0" smtClean="0"/>
              <a:t>У Димы и Вовы 3 открытки. Сколько открыток  у Димы?  Сколько открыток  у Вовы?</a:t>
            </a:r>
            <a:br>
              <a:rPr lang="ru-RU" sz="3600" dirty="0" smtClean="0"/>
            </a:br>
            <a:r>
              <a:rPr lang="ru-RU" sz="3600" dirty="0" smtClean="0"/>
              <a:t/>
            </a:r>
            <a:br>
              <a:rPr lang="ru-RU" sz="3600" dirty="0" smtClean="0"/>
            </a:br>
            <a:r>
              <a:rPr lang="ru-RU" sz="3600" dirty="0" smtClean="0"/>
              <a:t>Задание предполагает 4 варианта решения:</a:t>
            </a:r>
            <a:br>
              <a:rPr lang="ru-RU" sz="3600" dirty="0" smtClean="0"/>
            </a:br>
            <a:r>
              <a:rPr lang="ru-RU" sz="3600" dirty="0" smtClean="0"/>
              <a:t>1 открытка у Димы и 2 открытки у Вовы;</a:t>
            </a:r>
            <a:br>
              <a:rPr lang="ru-RU" sz="3600" dirty="0" smtClean="0"/>
            </a:br>
            <a:r>
              <a:rPr lang="ru-RU" sz="3600" dirty="0" smtClean="0"/>
              <a:t>2 открытки у Димы и 2 открытки у Вовы;</a:t>
            </a:r>
            <a:br>
              <a:rPr lang="ru-RU" sz="3600" dirty="0" smtClean="0"/>
            </a:br>
            <a:r>
              <a:rPr lang="ru-RU" sz="3600" dirty="0" smtClean="0"/>
              <a:t> 3 открытки у Димы и у Вовы ни одной;</a:t>
            </a:r>
            <a:r>
              <a:rPr lang="ru-RU" sz="4000" dirty="0" smtClean="0"/>
              <a:t/>
            </a:r>
            <a:br>
              <a:rPr lang="ru-RU" sz="4000" dirty="0" smtClean="0"/>
            </a:br>
            <a:r>
              <a:rPr lang="ru-RU" dirty="0" smtClean="0"/>
              <a:t/>
            </a:r>
            <a:br>
              <a:rPr lang="ru-RU" dirty="0" smtClean="0"/>
            </a:br>
            <a:r>
              <a:rPr lang="ru-RU" dirty="0" smtClean="0"/>
              <a:t/>
            </a:r>
            <a:br>
              <a:rPr lang="ru-RU" dirty="0" smtClean="0"/>
            </a:br>
            <a:endParaRPr lang="ru-RU" dirty="0"/>
          </a:p>
        </p:txBody>
      </p:sp>
      <p:sp>
        <p:nvSpPr>
          <p:cNvPr id="3" name="Равнобедренный треугольник 2"/>
          <p:cNvSpPr/>
          <p:nvPr/>
        </p:nvSpPr>
        <p:spPr>
          <a:xfrm>
            <a:off x="4067944" y="314096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3</a:t>
            </a:r>
            <a:endParaRPr lang="ru-RU" sz="4000" b="1" dirty="0"/>
          </a:p>
        </p:txBody>
      </p:sp>
      <p:sp>
        <p:nvSpPr>
          <p:cNvPr id="4" name="Прямоугольник 3"/>
          <p:cNvSpPr/>
          <p:nvPr/>
        </p:nvSpPr>
        <p:spPr>
          <a:xfrm>
            <a:off x="3563888" y="407707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1</a:t>
            </a:r>
            <a:endParaRPr lang="ru-RU" sz="4000" b="1" dirty="0"/>
          </a:p>
        </p:txBody>
      </p:sp>
      <p:sp>
        <p:nvSpPr>
          <p:cNvPr id="5" name="Прямоугольник 4"/>
          <p:cNvSpPr/>
          <p:nvPr/>
        </p:nvSpPr>
        <p:spPr>
          <a:xfrm>
            <a:off x="4788024" y="407707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2</a:t>
            </a:r>
            <a:endParaRPr lang="ru-RU" sz="4000" b="1" dirty="0"/>
          </a:p>
        </p:txBody>
      </p:sp>
      <p:sp>
        <p:nvSpPr>
          <p:cNvPr id="6" name="Прямоугольник 5"/>
          <p:cNvSpPr/>
          <p:nvPr/>
        </p:nvSpPr>
        <p:spPr>
          <a:xfrm>
            <a:off x="3563888" y="501317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2</a:t>
            </a:r>
            <a:endParaRPr lang="ru-RU" sz="4000" b="1" dirty="0"/>
          </a:p>
        </p:txBody>
      </p:sp>
      <p:sp>
        <p:nvSpPr>
          <p:cNvPr id="7" name="Прямоугольник 6"/>
          <p:cNvSpPr/>
          <p:nvPr/>
        </p:nvSpPr>
        <p:spPr>
          <a:xfrm>
            <a:off x="4788024" y="501317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1</a:t>
            </a:r>
            <a:endParaRPr lang="ru-RU" sz="4000" b="1" dirty="0"/>
          </a:p>
        </p:txBody>
      </p:sp>
      <p:sp>
        <p:nvSpPr>
          <p:cNvPr id="8" name="Прямоугольник 7"/>
          <p:cNvSpPr/>
          <p:nvPr/>
        </p:nvSpPr>
        <p:spPr>
          <a:xfrm>
            <a:off x="3563888" y="5943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3</a:t>
            </a:r>
            <a:endParaRPr lang="ru-RU" sz="4000" b="1" dirty="0"/>
          </a:p>
        </p:txBody>
      </p:sp>
      <p:sp>
        <p:nvSpPr>
          <p:cNvPr id="9" name="Прямоугольник 8"/>
          <p:cNvSpPr/>
          <p:nvPr/>
        </p:nvSpPr>
        <p:spPr>
          <a:xfrm>
            <a:off x="4788024" y="5943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0</a:t>
            </a:r>
            <a:endParaRPr lang="ru-RU" sz="4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530626"/>
          </a:xfrm>
        </p:spPr>
        <p:txBody>
          <a:bodyPr>
            <a:normAutofit fontScale="90000"/>
          </a:bodyPr>
          <a:lstStyle/>
          <a:p>
            <a:r>
              <a:rPr lang="ru-RU" sz="4000" b="1" i="1" dirty="0" smtClean="0">
                <a:solidFill>
                  <a:srgbClr val="0070C0"/>
                </a:solidFill>
              </a:rPr>
              <a:t>Задачи, имеющие практическое значение</a:t>
            </a:r>
            <a:r>
              <a:rPr lang="ru-RU" b="1" dirty="0" smtClean="0"/>
              <a:t/>
            </a:r>
            <a:br>
              <a:rPr lang="ru-RU" b="1" dirty="0" smtClean="0"/>
            </a:br>
            <a:r>
              <a:rPr lang="ru-RU" b="1" dirty="0" smtClean="0"/>
              <a:t/>
            </a:r>
            <a:br>
              <a:rPr lang="ru-RU" b="1" dirty="0" smtClean="0"/>
            </a:br>
            <a:r>
              <a:rPr lang="ru-RU" sz="3100" dirty="0" smtClean="0"/>
              <a:t>Пара лошадей пробежала 20 км. Сколько километров пробежала каждая лошадь?</a:t>
            </a:r>
            <a:br>
              <a:rPr lang="ru-RU" sz="3100" dirty="0" smtClean="0"/>
            </a:br>
            <a:r>
              <a:rPr lang="ru-RU" sz="3100" dirty="0" smtClean="0"/>
              <a:t>                                                                                                                                    3 одинаковые ватрушки надо разделить поровну между 4 детьми. Как это сделать, выполнив наименьшее число разрезов? (2 – пополам, а третью – на 4 равные части)</a:t>
            </a:r>
            <a:br>
              <a:rPr lang="ru-RU" sz="3100" dirty="0" smtClean="0"/>
            </a:br>
            <a:r>
              <a:rPr lang="ru-RU" dirty="0" smtClean="0"/>
              <a:t/>
            </a:r>
            <a:br>
              <a:rPr lang="ru-RU" dirty="0" smtClean="0"/>
            </a:br>
            <a:endParaRPr lang="ru-RU" dirty="0"/>
          </a:p>
        </p:txBody>
      </p:sp>
      <p:sp>
        <p:nvSpPr>
          <p:cNvPr id="9217" name="Oval 11"/>
          <p:cNvSpPr>
            <a:spLocks noChangeArrowheads="1"/>
          </p:cNvSpPr>
          <p:nvPr/>
        </p:nvSpPr>
        <p:spPr bwMode="auto">
          <a:xfrm>
            <a:off x="611560" y="5229200"/>
            <a:ext cx="1351012" cy="1368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218" name="AutoShape 13"/>
          <p:cNvSpPr>
            <a:spLocks noChangeArrowheads="1"/>
          </p:cNvSpPr>
          <p:nvPr/>
        </p:nvSpPr>
        <p:spPr bwMode="auto">
          <a:xfrm>
            <a:off x="3923928" y="5301208"/>
            <a:ext cx="1368152" cy="1368152"/>
          </a:xfrm>
          <a:prstGeom prst="flowChar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219" name="Line 14"/>
          <p:cNvSpPr>
            <a:spLocks noChangeShapeType="1"/>
          </p:cNvSpPr>
          <p:nvPr/>
        </p:nvSpPr>
        <p:spPr bwMode="auto">
          <a:xfrm>
            <a:off x="1043608" y="5301208"/>
            <a:ext cx="474340" cy="12069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Oval 11"/>
          <p:cNvSpPr>
            <a:spLocks noChangeArrowheads="1"/>
          </p:cNvSpPr>
          <p:nvPr/>
        </p:nvSpPr>
        <p:spPr bwMode="auto">
          <a:xfrm>
            <a:off x="2267744" y="5301208"/>
            <a:ext cx="1351012" cy="1368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Line 14"/>
          <p:cNvSpPr>
            <a:spLocks noChangeShapeType="1"/>
          </p:cNvSpPr>
          <p:nvPr/>
        </p:nvSpPr>
        <p:spPr bwMode="auto">
          <a:xfrm>
            <a:off x="2699792" y="5373216"/>
            <a:ext cx="474340" cy="12069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221088"/>
          </a:xfrm>
        </p:spPr>
        <p:txBody>
          <a:bodyPr>
            <a:normAutofit fontScale="90000"/>
          </a:bodyPr>
          <a:lstStyle/>
          <a:p>
            <a:r>
              <a:rPr lang="ru-RU" b="1" dirty="0" smtClean="0">
                <a:solidFill>
                  <a:srgbClr val="0070C0"/>
                </a:solidFill>
                <a:latin typeface="+mn-lt"/>
              </a:rPr>
              <a:t>Метод составления логических таблиц</a:t>
            </a:r>
            <a:r>
              <a:rPr lang="ru-RU" dirty="0" smtClean="0">
                <a:solidFill>
                  <a:srgbClr val="0070C0"/>
                </a:solidFill>
                <a:latin typeface="+mn-lt"/>
              </a:rPr>
              <a:t> </a:t>
            </a:r>
            <a:r>
              <a:rPr lang="ru-RU" sz="3600" dirty="0" smtClean="0">
                <a:solidFill>
                  <a:srgbClr val="0070C0"/>
                </a:solidFill>
              </a:rPr>
              <a:t/>
            </a:r>
            <a:br>
              <a:rPr lang="ru-RU" sz="3600" dirty="0" smtClean="0">
                <a:solidFill>
                  <a:srgbClr val="0070C0"/>
                </a:solidFill>
              </a:rPr>
            </a:br>
            <a:r>
              <a:rPr lang="ru-RU" sz="3600" dirty="0" smtClean="0"/>
              <a:t/>
            </a:r>
            <a:br>
              <a:rPr lang="ru-RU" sz="3600" dirty="0" smtClean="0"/>
            </a:br>
            <a:r>
              <a:rPr lang="ru-RU" sz="3600" dirty="0" smtClean="0"/>
              <a:t>Маша, Даша и Таня читали вслух разные сказки. Догадайтесь, кто читает какую сказку, если известно, что:</a:t>
            </a:r>
            <a:br>
              <a:rPr lang="ru-RU" sz="3600" dirty="0" smtClean="0"/>
            </a:br>
            <a:r>
              <a:rPr lang="ru-RU" sz="3200" dirty="0" smtClean="0"/>
              <a:t>1.В Дашиной сказке нет волка.</a:t>
            </a:r>
            <a:br>
              <a:rPr lang="ru-RU" sz="3200" dirty="0" smtClean="0"/>
            </a:br>
            <a:r>
              <a:rPr lang="ru-RU" sz="3200" dirty="0" smtClean="0"/>
              <a:t>         2.В названии Машиной сказки нет цифр</a:t>
            </a:r>
            <a:r>
              <a:rPr lang="ru-RU" dirty="0" smtClean="0"/>
              <a:t/>
            </a:r>
            <a:br>
              <a:rPr lang="ru-RU" dirty="0" smtClean="0"/>
            </a:br>
            <a:endParaRPr lang="ru-RU" dirty="0"/>
          </a:p>
        </p:txBody>
      </p:sp>
      <p:graphicFrame>
        <p:nvGraphicFramePr>
          <p:cNvPr id="3" name="Таблица 2"/>
          <p:cNvGraphicFramePr>
            <a:graphicFrameLocks noGrp="1"/>
          </p:cNvGraphicFramePr>
          <p:nvPr/>
        </p:nvGraphicFramePr>
        <p:xfrm>
          <a:off x="1547664" y="3861048"/>
          <a:ext cx="5383520" cy="2692764"/>
        </p:xfrm>
        <a:graphic>
          <a:graphicData uri="http://schemas.openxmlformats.org/drawingml/2006/table">
            <a:tbl>
              <a:tblPr/>
              <a:tblGrid>
                <a:gridCol w="1777647"/>
                <a:gridCol w="1107639"/>
                <a:gridCol w="1249117"/>
                <a:gridCol w="1249117"/>
              </a:tblGrid>
              <a:tr h="623268">
                <a:tc>
                  <a:txBody>
                    <a:bodyPr/>
                    <a:lstStyle/>
                    <a:p>
                      <a:pPr algn="just">
                        <a:lnSpc>
                          <a:spcPct val="150000"/>
                        </a:lnSpc>
                        <a:spcBef>
                          <a:spcPts val="120"/>
                        </a:spcBef>
                        <a:spcAft>
                          <a:spcPts val="1000"/>
                        </a:spcAft>
                        <a:tabLst>
                          <a:tab pos="783590" algn="l"/>
                        </a:tabLst>
                      </a:pPr>
                      <a:endParaRPr lang="ru-RU"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dirty="0">
                          <a:latin typeface="Times New Roman"/>
                          <a:ea typeface="Times New Roman"/>
                          <a:cs typeface="Times New Roman"/>
                        </a:rPr>
                        <a:t>Маша </a:t>
                      </a:r>
                      <a:endParaRPr lang="ru-RU"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Даша </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Таня </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68">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Три поросенка</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dirty="0">
                          <a:latin typeface="Times New Roman"/>
                          <a:ea typeface="Times New Roman"/>
                          <a:cs typeface="Times New Roman"/>
                        </a:rPr>
                        <a:t>+</a:t>
                      </a:r>
                      <a:endParaRPr lang="ru-RU"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68">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Три медведя</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475">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Красная шапочка</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r>
                        <a:rPr lang="ru-RU" sz="1800" b="1">
                          <a:latin typeface="Times New Roman"/>
                          <a:ea typeface="Times New Roman"/>
                          <a:cs typeface="Times New Roman"/>
                        </a:rPr>
                        <a:t>+</a:t>
                      </a:r>
                      <a:endParaRPr lang="ru-RU" sz="1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20"/>
                        </a:spcBef>
                        <a:spcAft>
                          <a:spcPts val="1000"/>
                        </a:spcAft>
                        <a:tabLst>
                          <a:tab pos="783590" algn="l"/>
                        </a:tabLst>
                      </a:pPr>
                      <a:endParaRPr lang="ru-RU"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4248472"/>
          </a:xfrm>
        </p:spPr>
        <p:txBody>
          <a:bodyPr>
            <a:normAutofit fontScale="90000"/>
          </a:bodyPr>
          <a:lstStyle/>
          <a:p>
            <a:r>
              <a:rPr lang="ru-RU" b="1" dirty="0" smtClean="0">
                <a:solidFill>
                  <a:srgbClr val="0070C0"/>
                </a:solidFill>
                <a:latin typeface="+mn-lt"/>
              </a:rPr>
              <a:t>метод рассуждения с составлением графов в решении задачи</a:t>
            </a:r>
            <a:r>
              <a:rPr lang="ru-RU" b="1" dirty="0" smtClean="0">
                <a:solidFill>
                  <a:srgbClr val="0070C0"/>
                </a:solidFill>
              </a:rPr>
              <a:t/>
            </a:r>
            <a:br>
              <a:rPr lang="ru-RU" b="1" dirty="0" smtClean="0">
                <a:solidFill>
                  <a:srgbClr val="0070C0"/>
                </a:solidFill>
              </a:rPr>
            </a:br>
            <a:r>
              <a:rPr lang="ru-RU" b="1" dirty="0" smtClean="0">
                <a:solidFill>
                  <a:srgbClr val="0070C0"/>
                </a:solidFill>
              </a:rPr>
              <a:t> </a:t>
            </a:r>
            <a:r>
              <a:rPr lang="ru-RU" dirty="0" smtClean="0"/>
              <a:t/>
            </a:r>
            <a:br>
              <a:rPr lang="ru-RU" dirty="0" smtClean="0"/>
            </a:br>
            <a:r>
              <a:rPr lang="ru-RU" dirty="0" smtClean="0"/>
              <a:t>- У </a:t>
            </a:r>
            <a:r>
              <a:rPr lang="ru-RU" dirty="0" err="1" smtClean="0"/>
              <a:t>Мальвины</a:t>
            </a:r>
            <a:r>
              <a:rPr lang="ru-RU" dirty="0" smtClean="0"/>
              <a:t>  3 юбочки и 2 кофточки. Сколькими способами она может составить комплект из юбочки и кофточки?</a:t>
            </a:r>
            <a:br>
              <a:rPr lang="ru-RU" dirty="0" smtClean="0"/>
            </a:br>
            <a:endParaRPr lang="ru-RU" dirty="0"/>
          </a:p>
        </p:txBody>
      </p:sp>
      <p:pic>
        <p:nvPicPr>
          <p:cNvPr id="4" name="Рисунок 3"/>
          <p:cNvPicPr/>
          <p:nvPr/>
        </p:nvPicPr>
        <p:blipFill>
          <a:blip r:embed="rId2" cstate="print"/>
          <a:srcRect/>
          <a:stretch>
            <a:fillRect/>
          </a:stretch>
        </p:blipFill>
        <p:spPr bwMode="auto">
          <a:xfrm>
            <a:off x="251520" y="4437112"/>
            <a:ext cx="4392488" cy="2151112"/>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4788024" y="4437112"/>
            <a:ext cx="4150593" cy="21602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669360"/>
          </a:xfrm>
        </p:spPr>
        <p:txBody>
          <a:bodyPr>
            <a:normAutofit/>
          </a:bodyPr>
          <a:lstStyle/>
          <a:p>
            <a:r>
              <a:rPr lang="ru-RU" sz="4000" b="1" dirty="0" smtClean="0">
                <a:solidFill>
                  <a:srgbClr val="0070C0"/>
                </a:solidFill>
                <a:latin typeface="+mn-lt"/>
              </a:rPr>
              <a:t>рифмованные задачи</a:t>
            </a:r>
            <a:r>
              <a:rPr lang="ru-RU" dirty="0" smtClean="0"/>
              <a:t/>
            </a:r>
            <a:br>
              <a:rPr lang="ru-RU" dirty="0" smtClean="0"/>
            </a:br>
            <a:r>
              <a:rPr lang="ru-RU" dirty="0" smtClean="0"/>
              <a:t/>
            </a:r>
            <a:br>
              <a:rPr lang="ru-RU" dirty="0" smtClean="0"/>
            </a:br>
            <a:r>
              <a:rPr lang="ru-RU" dirty="0" smtClean="0"/>
              <a:t>В класс вошла </a:t>
            </a:r>
            <a:r>
              <a:rPr lang="ru-RU" dirty="0" err="1" smtClean="0"/>
              <a:t>Иринка</a:t>
            </a:r>
            <a:r>
              <a:rPr lang="ru-RU" dirty="0" smtClean="0"/>
              <a:t>,</a:t>
            </a:r>
            <a:br>
              <a:rPr lang="ru-RU" dirty="0" smtClean="0"/>
            </a:br>
            <a:r>
              <a:rPr lang="ru-RU" dirty="0" smtClean="0"/>
              <a:t>За нею – Маринка, </a:t>
            </a:r>
            <a:br>
              <a:rPr lang="ru-RU" dirty="0" smtClean="0"/>
            </a:br>
            <a:r>
              <a:rPr lang="ru-RU" dirty="0" smtClean="0"/>
              <a:t>Потом пришел Игнат.</a:t>
            </a:r>
            <a:br>
              <a:rPr lang="ru-RU" dirty="0" smtClean="0"/>
            </a:br>
            <a:r>
              <a:rPr lang="ru-RU" dirty="0" smtClean="0"/>
              <a:t>Сколько всех ребят?  </a:t>
            </a:r>
            <a:br>
              <a:rPr lang="ru-RU" dirty="0" smtClean="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кругленный прямоугольник 3"/>
          <p:cNvSpPr/>
          <p:nvPr/>
        </p:nvSpPr>
        <p:spPr>
          <a:xfrm>
            <a:off x="1115616" y="332656"/>
            <a:ext cx="6912768" cy="914400"/>
          </a:xfrm>
          <a:prstGeom prst="roundRect">
            <a:avLst/>
          </a:prstGeom>
          <a:solidFill>
            <a:schemeClr val="bg1"/>
          </a:solidFill>
          <a:ln w="38100"/>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00B050"/>
                </a:solidFill>
              </a:rPr>
              <a:t>Опыт использования нестандартных задач на уроке математики </a:t>
            </a:r>
            <a:endParaRPr lang="ru-RU" sz="3200" b="1" dirty="0">
              <a:solidFill>
                <a:srgbClr val="00B050"/>
              </a:solidFill>
            </a:endParaRPr>
          </a:p>
        </p:txBody>
      </p:sp>
      <p:sp>
        <p:nvSpPr>
          <p:cNvPr id="5" name="Блок-схема: решение 4"/>
          <p:cNvSpPr/>
          <p:nvPr/>
        </p:nvSpPr>
        <p:spPr>
          <a:xfrm>
            <a:off x="251520" y="1628800"/>
            <a:ext cx="3672408" cy="1080120"/>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повышается </a:t>
            </a:r>
            <a:r>
              <a:rPr lang="ru-RU" b="1" dirty="0" err="1" smtClean="0">
                <a:solidFill>
                  <a:srgbClr val="52DCFC"/>
                </a:solidFill>
              </a:rPr>
              <a:t>обучаемость</a:t>
            </a:r>
            <a:endParaRPr lang="ru-RU" b="1" dirty="0">
              <a:solidFill>
                <a:srgbClr val="52DCFC"/>
              </a:solidFill>
            </a:endParaRPr>
          </a:p>
        </p:txBody>
      </p:sp>
      <p:sp>
        <p:nvSpPr>
          <p:cNvPr id="6" name="Блок-схема: решение 5"/>
          <p:cNvSpPr/>
          <p:nvPr/>
        </p:nvSpPr>
        <p:spPr>
          <a:xfrm>
            <a:off x="5220072" y="5993904"/>
            <a:ext cx="3816424"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«доказывать»</a:t>
            </a:r>
            <a:endParaRPr lang="ru-RU" b="1" dirty="0">
              <a:solidFill>
                <a:srgbClr val="52DCFC"/>
              </a:solidFill>
            </a:endParaRPr>
          </a:p>
        </p:txBody>
      </p:sp>
      <p:sp>
        <p:nvSpPr>
          <p:cNvPr id="12" name="Блок-схема: решение 11"/>
          <p:cNvSpPr/>
          <p:nvPr/>
        </p:nvSpPr>
        <p:spPr>
          <a:xfrm>
            <a:off x="395536" y="3501008"/>
            <a:ext cx="3672408" cy="1080120"/>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улучшаются внимание</a:t>
            </a:r>
            <a:endParaRPr lang="ru-RU" b="1" dirty="0">
              <a:solidFill>
                <a:srgbClr val="52DCFC"/>
              </a:solidFill>
            </a:endParaRPr>
          </a:p>
        </p:txBody>
      </p:sp>
      <p:sp>
        <p:nvSpPr>
          <p:cNvPr id="13" name="Блок-схема: решение 12"/>
          <p:cNvSpPr/>
          <p:nvPr/>
        </p:nvSpPr>
        <p:spPr>
          <a:xfrm>
            <a:off x="323528" y="5373216"/>
            <a:ext cx="3672408" cy="1080120"/>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мышление</a:t>
            </a:r>
            <a:endParaRPr lang="ru-RU" b="1" dirty="0">
              <a:solidFill>
                <a:srgbClr val="52DCFC"/>
              </a:solidFill>
            </a:endParaRPr>
          </a:p>
        </p:txBody>
      </p:sp>
      <p:sp>
        <p:nvSpPr>
          <p:cNvPr id="14" name="Блок-схема: решение 13"/>
          <p:cNvSpPr/>
          <p:nvPr/>
        </p:nvSpPr>
        <p:spPr>
          <a:xfrm>
            <a:off x="5148064" y="5085184"/>
            <a:ext cx="3888432"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«анализировать»</a:t>
            </a:r>
            <a:endParaRPr lang="ru-RU" b="1" dirty="0">
              <a:solidFill>
                <a:srgbClr val="52DCFC"/>
              </a:solidFill>
            </a:endParaRPr>
          </a:p>
        </p:txBody>
      </p:sp>
      <p:sp>
        <p:nvSpPr>
          <p:cNvPr id="15" name="Блок-схема: решение 14"/>
          <p:cNvSpPr/>
          <p:nvPr/>
        </p:nvSpPr>
        <p:spPr>
          <a:xfrm>
            <a:off x="5148064" y="4149080"/>
            <a:ext cx="3816424"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«сравнивать» </a:t>
            </a:r>
            <a:endParaRPr lang="ru-RU" b="1" dirty="0">
              <a:solidFill>
                <a:srgbClr val="52DCFC"/>
              </a:solidFill>
            </a:endParaRPr>
          </a:p>
        </p:txBody>
      </p:sp>
      <p:sp>
        <p:nvSpPr>
          <p:cNvPr id="16" name="Блок-схема: решение 15"/>
          <p:cNvSpPr/>
          <p:nvPr/>
        </p:nvSpPr>
        <p:spPr>
          <a:xfrm>
            <a:off x="5076056" y="3212976"/>
            <a:ext cx="3888432"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«рассуждать»</a:t>
            </a:r>
            <a:endParaRPr lang="ru-RU" b="1" dirty="0">
              <a:solidFill>
                <a:srgbClr val="52DCFC"/>
              </a:solidFill>
            </a:endParaRPr>
          </a:p>
        </p:txBody>
      </p:sp>
      <p:sp>
        <p:nvSpPr>
          <p:cNvPr id="17" name="Блок-схема: решение 16"/>
          <p:cNvSpPr/>
          <p:nvPr/>
        </p:nvSpPr>
        <p:spPr>
          <a:xfrm>
            <a:off x="5148064" y="2276872"/>
            <a:ext cx="3816424"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«слышать»</a:t>
            </a:r>
            <a:endParaRPr lang="ru-RU" b="1" dirty="0">
              <a:solidFill>
                <a:srgbClr val="52DCFC"/>
              </a:solidFill>
            </a:endParaRPr>
          </a:p>
        </p:txBody>
      </p:sp>
      <p:sp>
        <p:nvSpPr>
          <p:cNvPr id="18" name="Блок-схема: решение 17"/>
          <p:cNvSpPr/>
          <p:nvPr/>
        </p:nvSpPr>
        <p:spPr>
          <a:xfrm>
            <a:off x="5148064" y="1340768"/>
            <a:ext cx="3816424" cy="864096"/>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52DCFC"/>
                </a:solidFill>
              </a:rPr>
              <a:t>умеют «видеть»</a:t>
            </a:r>
            <a:endParaRPr lang="ru-RU" b="1" dirty="0">
              <a:solidFill>
                <a:srgbClr val="52DCF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0" y="274638"/>
            <a:ext cx="9144000" cy="4450506"/>
          </a:xfrm>
        </p:spPr>
        <p:txBody>
          <a:bodyPr>
            <a:normAutofit/>
          </a:bodyPr>
          <a:lstStyle/>
          <a:p>
            <a:r>
              <a:rPr lang="ru-RU" sz="3600" u="sng" dirty="0" smtClean="0"/>
              <a:t>Вывод: </a:t>
            </a:r>
            <a:r>
              <a:rPr lang="ru-RU" sz="3600" dirty="0" smtClean="0"/>
              <a:t>использование нестандартных задач на уроках математики дает возможность развивать познавательную активность учащихся. </a:t>
            </a:r>
            <a:br>
              <a:rPr lang="ru-RU" sz="3600" dirty="0" smtClean="0"/>
            </a:br>
            <a:r>
              <a:rPr lang="ru-RU" sz="3600" dirty="0" smtClean="0"/>
              <a:t>Я думаю, что особенно эта тема актуальна и сейчас в условиях реализации ФГОС нового поколения.</a:t>
            </a:r>
            <a:endParaRPr lang="ru-RU" sz="3600" dirty="0"/>
          </a:p>
        </p:txBody>
      </p:sp>
      <p:pic>
        <p:nvPicPr>
          <p:cNvPr id="1027" name="Picture 3"/>
          <p:cNvPicPr>
            <a:picLocks noChangeAspect="1" noChangeArrowheads="1"/>
          </p:cNvPicPr>
          <p:nvPr/>
        </p:nvPicPr>
        <p:blipFill>
          <a:blip r:embed="rId2" cstate="print"/>
          <a:srcRect l="15744" t="26900" r="36613" b="5201"/>
          <a:stretch>
            <a:fillRect/>
          </a:stretch>
        </p:blipFill>
        <p:spPr bwMode="auto">
          <a:xfrm>
            <a:off x="2483768" y="4581128"/>
            <a:ext cx="4464496" cy="21602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Задача современной школы - создание в системе обучения таких условий, которые бы способствовали развитию ребенка, раскрытию его творческого потенциала.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scene3d>
              <a:camera prst="isometricOffAxis2Left"/>
              <a:lightRig rig="threePt" dir="t"/>
            </a:scene3d>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«Нестандартные задачи - это такие задачи, для которых в курсе математики не имеется общих правил и положений, определяющих точную программу их решения».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Л.М. Фридман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fs.znanio.ru/methodology/images/0a/16/0a1632cbae342d4c2a52f9c1d0e91e5c217ee937.jpg"/>
          <p:cNvPicPr>
            <a:picLocks noChangeAspect="1" noChangeArrowheads="1"/>
          </p:cNvPicPr>
          <p:nvPr/>
        </p:nvPicPr>
        <p:blipFill>
          <a:blip r:embed="rId2" cstate="print"/>
          <a:srcRect r="5501"/>
          <a:stretch>
            <a:fillRect/>
          </a:stretch>
        </p:blipFill>
        <p:spPr bwMode="auto">
          <a:xfrm>
            <a:off x="0" y="1"/>
            <a:ext cx="4211960"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s://fs.znanio.ru/methodology/images/d3/8e/d38ebef9b9e6b94b02fdd33812ad996416b99b6c.jpg"/>
          <p:cNvPicPr>
            <a:picLocks noChangeAspect="1" noChangeArrowheads="1"/>
          </p:cNvPicPr>
          <p:nvPr/>
        </p:nvPicPr>
        <p:blipFill>
          <a:blip r:embed="rId3" cstate="print"/>
          <a:srcRect l="5250" r="18101"/>
          <a:stretch>
            <a:fillRect/>
          </a:stretch>
        </p:blipFill>
        <p:spPr bwMode="auto">
          <a:xfrm>
            <a:off x="5220072" y="4005064"/>
            <a:ext cx="3923928" cy="28529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http://i40.fastpic.org/big/2012/0830/fe/f1902ca0c220e84919d48ce37847aefe.jpg"/>
          <p:cNvPicPr>
            <a:picLocks noChangeAspect="1" noChangeArrowheads="1"/>
          </p:cNvPicPr>
          <p:nvPr/>
        </p:nvPicPr>
        <p:blipFill>
          <a:blip r:embed="rId4" cstate="print"/>
          <a:srcRect/>
          <a:stretch>
            <a:fillRect/>
          </a:stretch>
        </p:blipFill>
        <p:spPr bwMode="auto">
          <a:xfrm>
            <a:off x="5364088" y="0"/>
            <a:ext cx="2209428" cy="2088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s://catalog.prosv.ru/images/big/e55868d1-c764-11e2-82db-0050569c0d55.jpg"/>
          <p:cNvPicPr>
            <a:picLocks noChangeAspect="1" noChangeArrowheads="1"/>
          </p:cNvPicPr>
          <p:nvPr/>
        </p:nvPicPr>
        <p:blipFill>
          <a:blip r:embed="rId5" cstate="print"/>
          <a:srcRect/>
          <a:stretch>
            <a:fillRect/>
          </a:stretch>
        </p:blipFill>
        <p:spPr bwMode="auto">
          <a:xfrm>
            <a:off x="7164288" y="1556792"/>
            <a:ext cx="1979712"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https://xn----7sbbhbc7ad1cffbbs0d.xn--p1ai/upload/iblock/5fa/5fa19f204aa8f5935b1dd15a02bf9baf.jpg"/>
          <p:cNvPicPr>
            <a:picLocks noChangeAspect="1" noChangeArrowheads="1"/>
          </p:cNvPicPr>
          <p:nvPr/>
        </p:nvPicPr>
        <p:blipFill>
          <a:blip r:embed="rId6" cstate="print"/>
          <a:srcRect l="9300" r="8989"/>
          <a:stretch>
            <a:fillRect/>
          </a:stretch>
        </p:blipFill>
        <p:spPr bwMode="auto">
          <a:xfrm>
            <a:off x="0" y="4481736"/>
            <a:ext cx="3563888" cy="2376264"/>
          </a:xfrm>
          <a:prstGeom prst="ellipse">
            <a:avLst/>
          </a:prstGeom>
          <a:ln>
            <a:noFill/>
          </a:ln>
          <a:effectLst>
            <a:softEdge rad="112500"/>
          </a:effectLst>
        </p:spPr>
      </p:pic>
      <p:pic>
        <p:nvPicPr>
          <p:cNvPr id="1036" name="Picture 12" descr="https://ufimedu.bashkortostan.ru/wp-content/uploads/2022/09/%D0%B2%D0%BF%D1%80_%D0%BA%D0%B0%D1%80%D0%B8%D1%82%D0%B8%D0%BD%D0%BA%D0%B0.jpg"/>
          <p:cNvPicPr>
            <a:picLocks noChangeAspect="1" noChangeArrowheads="1"/>
          </p:cNvPicPr>
          <p:nvPr/>
        </p:nvPicPr>
        <p:blipFill>
          <a:blip r:embed="rId7" cstate="print"/>
          <a:srcRect/>
          <a:stretch>
            <a:fillRect/>
          </a:stretch>
        </p:blipFill>
        <p:spPr bwMode="auto">
          <a:xfrm>
            <a:off x="3635896" y="3284984"/>
            <a:ext cx="1656185"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cene3d>
            <a:camera prst="perspectiveRelaxedModerately"/>
            <a:lightRig rig="threePt" dir="t"/>
          </a:scene3d>
        </p:spPr>
        <p:txBody>
          <a:bodyPr>
            <a:norm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задачи:</a:t>
            </a:r>
            <a:b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учат детей не только использовать готовые алгоритмы, но и самостоятельно составлять способы решения задач, способствуют тому, чтобы сами учащиеся могли отыскивать оригинальные способы решения задач. Все это оказывает влияние на развитие смекалки и сообразительности школьников;</a:t>
            </a:r>
            <a:b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оказывают положительное влияние на формирование навыков решения типовых задач, т.е. создают благоприятные условия для повышения прочности и глубины знании учащихся, обеспечивают более сознательное овладение основным содержанием курса математики,</a:t>
            </a:r>
            <a:b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повышает познавательную активность учащихся</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dirty="0" smtClean="0"/>
              <a:t>Актуальность:</a:t>
            </a:r>
            <a:br>
              <a:rPr lang="ru-RU" dirty="0" smtClean="0"/>
            </a:br>
            <a:r>
              <a:rPr lang="ru-RU" dirty="0" smtClean="0"/>
              <a:t> данная система работы стала с введением  и реализацией новых Федеральных государственных стандартов, основным требованием является развитие личностных компетенций.</a:t>
            </a:r>
            <a:endParaRPr lang="ru-RU" dirty="0"/>
          </a:p>
        </p:txBody>
      </p:sp>
      <p:sp>
        <p:nvSpPr>
          <p:cNvPr id="3" name="Овал 2"/>
          <p:cNvSpPr/>
          <p:nvPr/>
        </p:nvSpPr>
        <p:spPr>
          <a:xfrm>
            <a:off x="107504" y="116632"/>
            <a:ext cx="8928992" cy="655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Актуальность:</a:t>
            </a:r>
            <a:br>
              <a:rPr lang="ru-RU" sz="3200" b="1" dirty="0" smtClean="0"/>
            </a:br>
            <a:r>
              <a:rPr lang="ru-RU" sz="3200" b="1" dirty="0" smtClean="0"/>
              <a:t> данная система работы стала с введением  и реализацией новых Федеральных государственных стандартов, основным требованием является развитие личностных компетенций.</a:t>
            </a:r>
            <a:endParaRPr lang="ru-R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вал 3"/>
          <p:cNvSpPr/>
          <p:nvPr/>
        </p:nvSpPr>
        <p:spPr>
          <a:xfrm>
            <a:off x="179512" y="1484784"/>
            <a:ext cx="4104456" cy="4536504"/>
          </a:xfrm>
          <a:prstGeom prst="ellipse">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7030A0"/>
                </a:solidFill>
                <a:latin typeface="Bahnschrift Condensed" pitchFamily="34" charset="0"/>
              </a:rPr>
              <a:t>формирование способности к интеллектуальной деятельности, умения строить рассуждения, выбирать аргументацию</a:t>
            </a:r>
            <a:endParaRPr lang="ru-RU" sz="2800" b="1" dirty="0">
              <a:solidFill>
                <a:srgbClr val="7030A0"/>
              </a:solidFill>
              <a:latin typeface="Bahnschrift Condensed" pitchFamily="34" charset="0"/>
            </a:endParaRPr>
          </a:p>
        </p:txBody>
      </p:sp>
      <p:sp>
        <p:nvSpPr>
          <p:cNvPr id="5" name="Содержимое 4"/>
          <p:cNvSpPr>
            <a:spLocks noGrp="1"/>
          </p:cNvSpPr>
          <p:nvPr>
            <p:ph idx="1"/>
          </p:nvPr>
        </p:nvSpPr>
        <p:spPr>
          <a:xfrm>
            <a:off x="467544" y="116632"/>
            <a:ext cx="8229600" cy="1324744"/>
          </a:xfrm>
          <a:prstGeom prst="ellipse">
            <a:avLst/>
          </a:prstGeom>
          <a:solidFill>
            <a:schemeClr val="accent6">
              <a:lumMod val="20000"/>
              <a:lumOff val="80000"/>
            </a:schemeClr>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endParaRPr lang="ru-RU" dirty="0" smtClean="0"/>
          </a:p>
          <a:p>
            <a:pPr algn="ctr">
              <a:buNone/>
            </a:pPr>
            <a:r>
              <a:rPr lang="ru-RU" sz="24000" dirty="0" smtClean="0">
                <a:solidFill>
                  <a:srgbClr val="FF0000"/>
                </a:solidFill>
              </a:rPr>
              <a:t>Цель:</a:t>
            </a:r>
            <a:endParaRPr lang="ru-RU" sz="24000" dirty="0">
              <a:solidFill>
                <a:srgbClr val="FF0000"/>
              </a:solidFill>
            </a:endParaRPr>
          </a:p>
        </p:txBody>
      </p:sp>
      <p:sp>
        <p:nvSpPr>
          <p:cNvPr id="6" name="Овал 5"/>
          <p:cNvSpPr/>
          <p:nvPr/>
        </p:nvSpPr>
        <p:spPr>
          <a:xfrm>
            <a:off x="4716016" y="2060848"/>
            <a:ext cx="4176464" cy="4608512"/>
          </a:xfrm>
          <a:prstGeom prst="ellipse">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7030A0"/>
                </a:solidFill>
                <a:latin typeface="Bahnschrift Condensed" pitchFamily="34" charset="0"/>
              </a:rPr>
              <a:t>воспитание интереса к математике, стремления использовать математические знания в повседневной жизни</a:t>
            </a:r>
            <a:endParaRPr lang="ru-RU" sz="2800" b="1" dirty="0">
              <a:solidFill>
                <a:srgbClr val="7030A0"/>
              </a:solidFill>
              <a:latin typeface="Bahnschrift Condense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642194"/>
          </a:xfrm>
        </p:spPr>
        <p:txBody>
          <a:bodyPr>
            <a:normAutofit fontScale="90000"/>
          </a:bodyPr>
          <a:lstStyle/>
          <a:p>
            <a:r>
              <a:rPr lang="ru-RU" sz="3600" b="1" dirty="0" smtClean="0">
                <a:solidFill>
                  <a:schemeClr val="accent2">
                    <a:lumMod val="75000"/>
                  </a:schemeClr>
                </a:solidFill>
              </a:rPr>
              <a:t>Развитие у детей ценных умственных качеств при выполнении нестандартных задачах</a:t>
            </a:r>
            <a:endParaRPr lang="ru-RU" sz="3600" b="1" dirty="0">
              <a:solidFill>
                <a:schemeClr val="accent2">
                  <a:lumMod val="75000"/>
                </a:schemeClr>
              </a:solidFill>
            </a:endParaRPr>
          </a:p>
        </p:txBody>
      </p:sp>
      <p:sp>
        <p:nvSpPr>
          <p:cNvPr id="3" name="Содержимое 2"/>
          <p:cNvSpPr>
            <a:spLocks noGrp="1"/>
          </p:cNvSpPr>
          <p:nvPr>
            <p:ph idx="1"/>
          </p:nvPr>
        </p:nvSpPr>
        <p:spPr>
          <a:xfrm>
            <a:off x="457200" y="2420888"/>
            <a:ext cx="8229600" cy="3705275"/>
          </a:xfrm>
        </p:spPr>
        <p:txBody>
          <a:bodyPr>
            <a:noAutofit/>
          </a:bodyPr>
          <a:lstStyle/>
          <a:p>
            <a:r>
              <a:rPr lang="ru-RU" sz="3600" b="1" dirty="0" smtClean="0">
                <a:solidFill>
                  <a:schemeClr val="accent2">
                    <a:lumMod val="75000"/>
                  </a:schemeClr>
                </a:solidFill>
              </a:rPr>
              <a:t>Мышление</a:t>
            </a:r>
          </a:p>
          <a:p>
            <a:r>
              <a:rPr lang="ru-RU" sz="3600" b="1" dirty="0" smtClean="0">
                <a:solidFill>
                  <a:schemeClr val="accent2">
                    <a:lumMod val="75000"/>
                  </a:schemeClr>
                </a:solidFill>
              </a:rPr>
              <a:t>Логичность </a:t>
            </a:r>
          </a:p>
          <a:p>
            <a:r>
              <a:rPr lang="ru-RU" sz="3600" b="1" dirty="0" smtClean="0">
                <a:solidFill>
                  <a:schemeClr val="accent2">
                    <a:lumMod val="75000"/>
                  </a:schemeClr>
                </a:solidFill>
              </a:rPr>
              <a:t>Сообразительность </a:t>
            </a:r>
          </a:p>
          <a:p>
            <a:r>
              <a:rPr lang="ru-RU" sz="3600" b="1" dirty="0" smtClean="0">
                <a:solidFill>
                  <a:schemeClr val="accent2">
                    <a:lumMod val="75000"/>
                  </a:schemeClr>
                </a:solidFill>
              </a:rPr>
              <a:t>Смекалка </a:t>
            </a:r>
          </a:p>
          <a:p>
            <a:r>
              <a:rPr lang="ru-RU" sz="3600" b="1" dirty="0" smtClean="0">
                <a:solidFill>
                  <a:schemeClr val="accent2">
                    <a:lumMod val="75000"/>
                  </a:schemeClr>
                </a:solidFill>
              </a:rPr>
              <a:t>Умение вести диалог</a:t>
            </a:r>
          </a:p>
          <a:p>
            <a:r>
              <a:rPr lang="ru-RU" sz="3600" b="1" dirty="0" smtClean="0">
                <a:solidFill>
                  <a:schemeClr val="accent2">
                    <a:lumMod val="75000"/>
                  </a:schemeClr>
                </a:solidFill>
              </a:rPr>
              <a:t>Определять суть проблемы</a:t>
            </a:r>
            <a:endParaRPr lang="ru-RU" sz="3600" b="1" dirty="0">
              <a:solidFill>
                <a:schemeClr val="accent2">
                  <a:lumMod val="75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366</Words>
  <Application>Microsoft Office PowerPoint</Application>
  <PresentationFormat>Экран (4:3)</PresentationFormat>
  <Paragraphs>83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Муниципальное общеобразовательное учреждение «Остроленская СОШ»   Представление педагогического опыта на тему: «Развитие познавательной активности на  уроках математики с помощью решения нестандартных задач»   учитель начальных классов: Дюскина Е.А 2024 год </vt:lpstr>
      <vt:lpstr>«Ни один наставник не должен забывать,               что его главнейшая обязанность состоит        в приучении воспитанников к умственному             труду и что эта обязанность более важна,                     нежели передача самого предмета» К.Д. Ушинский </vt:lpstr>
      <vt:lpstr>Задача современной школы - создание в системе обучения таких условий, которые бы способствовали развитию ребенка, раскрытию его творческого потенциала.</vt:lpstr>
      <vt:lpstr> «Нестандартные задачи - это такие задачи, для которых в курсе математики не имеется общих правил и положений, определяющих точную программу их решения».  Л.М. Фридман </vt:lpstr>
      <vt:lpstr>Слайд 5</vt:lpstr>
      <vt:lpstr> задачи: - учат детей не только использовать готовые алгоритмы, но и самостоятельно составлять способы решения задач, способствуют тому, чтобы сами учащиеся могли отыскивать оригинальные способы решения задач. Все это оказывает влияние на развитие смекалки и сообразительности школьников; - оказывают положительное влияние на формирование навыков решения типовых задач, т.е. создают благоприятные условия для повышения прочности и глубины знании учащихся, обеспечивают более сознательное овладение основным содержанием курса математики, - повышает познавательную активность учащихся </vt:lpstr>
      <vt:lpstr>Актуальность:  данная система работы стала с введением  и реализацией новых Федеральных государственных стандартов, основным требованием является развитие личностных компетенций.</vt:lpstr>
      <vt:lpstr>Слайд 8</vt:lpstr>
      <vt:lpstr>Развитие у детей ценных умственных качеств при выполнении нестандартных задачах</vt:lpstr>
      <vt:lpstr>Система работы:</vt:lpstr>
      <vt:lpstr>  Числовой ряд.  Продолжи ряд чисел: 2,4,3,5,4,6,7…… (сначала увеличиваем на два, затем уменьшаем на 1) 9,6,8,5,7,4,…….(сначала уменьшаем на 3, затем увеличиваем на 2)  5, 7, 11, 14, 19, 28, 29, …? 41,42,43, …, …, ….,…..? 91,81,71, …, …, ….,…..? 109,208,307,…., …, …..?   </vt:lpstr>
      <vt:lpstr>Магические квадраты        </vt:lpstr>
      <vt:lpstr>- Какие существуют суммы по три числа от 1 до 9, равные 15? (1+5+9, 1+6+8, 2+4+9, 2+5+8,  2+6+7, 3+4+8, 3+5+7, 4+5+6, всего восемь сумм.) </vt:lpstr>
      <vt:lpstr> Работа с геометрическим материалом (танграммы)  - Нарисуй такую же фигуру без отрыва карандаша от бумаги и не проводи два раза одну и ту же линию.      </vt:lpstr>
      <vt:lpstr>Как переложить 1 палочку, чтобы из 2 треугольников получилось  3 треугольника </vt:lpstr>
      <vt:lpstr>Даны 3 ряда изображений кошек, составленных из геометрических фигур. Недостающую в третьем ряду нужно найти на основе анализа, сравнения и обобщения.    </vt:lpstr>
      <vt:lpstr>Работа с фигурами.   - Выбери нужную фигуру из четырех пронумерованных    </vt:lpstr>
      <vt:lpstr>Работа с задачами.   Задачи с естественным рассуждением   В парке растут деревья и кустарники. Сирень-кустарник. Растет ли в парке сирень?  На цветах в саду сидели насекомые: стрекоза, пчела, шмель, жук, муха. Два насекомых улетели. Кто бы мог улететь   </vt:lpstr>
      <vt:lpstr> Задачи – ловушки  Два мальчика играли в шашки 2 часа. Сколько играл каждый из них?  Масса петуха на двух ногах 4 кг. Какова будет масса, если петух встанет на 1 ногу. </vt:lpstr>
      <vt:lpstr>За забором стоят цапли. Сколько цапель за забором?  </vt:lpstr>
      <vt:lpstr>Очевидные задачи  Мама купила 4 воздушных шара: красные и голубые. Красных шаров больше, чем голубых. Сколько шаров каждого цвета купила мама? Воспользуемся графической моделью задачи  и ответим на вопрос.              красные      о  о о   голубые       о      </vt:lpstr>
      <vt:lpstr>У Димы и Вовы 3 открытки. Сколько открыток  у Димы?  Сколько открыток  у Вовы?  Задание предполагает 4 варианта решения: 1 открытка у Димы и 2 открытки у Вовы; 2 открытки у Димы и 2 открытки у Вовы;  3 открытки у Димы и у Вовы ни одной;   </vt:lpstr>
      <vt:lpstr>Задачи, имеющие практическое значение  Пара лошадей пробежала 20 км. Сколько километров пробежала каждая лошадь?                                                                                                                                     3 одинаковые ватрушки надо разделить поровну между 4 детьми. Как это сделать, выполнив наименьшее число разрезов? (2 – пополам, а третью – на 4 равные части)  </vt:lpstr>
      <vt:lpstr>Метод составления логических таблиц   Маша, Даша и Таня читали вслух разные сказки. Догадайтесь, кто читает какую сказку, если известно, что: 1.В Дашиной сказке нет волка.          2.В названии Машиной сказки нет цифр </vt:lpstr>
      <vt:lpstr>метод рассуждения с составлением графов в решении задачи   - У Мальвины  3 юбочки и 2 кофточки. Сколькими способами она может составить комплект из юбочки и кофточки? </vt:lpstr>
      <vt:lpstr>рифмованные задачи  В класс вошла Иринка, За нею – Маринка,  Потом пришел Игнат. Сколько всех ребят?   </vt:lpstr>
      <vt:lpstr>Слайд 27</vt:lpstr>
      <vt:lpstr>Вывод: использование нестандартных задач на уроках математики дает возможность развивать познавательную активность учащихся.  Я думаю, что особенно эта тема актуальна и сейчас в условиях реализации ФГОС нового поколения.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109</cp:revision>
  <dcterms:created xsi:type="dcterms:W3CDTF">2020-11-16T11:19:13Z</dcterms:created>
  <dcterms:modified xsi:type="dcterms:W3CDTF">2024-10-06T06:33:40Z</dcterms:modified>
</cp:coreProperties>
</file>