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1" r:id="rId2"/>
    <p:sldId id="280" r:id="rId3"/>
    <p:sldId id="281" r:id="rId4"/>
    <p:sldId id="282" r:id="rId5"/>
    <p:sldId id="283" r:id="rId6"/>
    <p:sldId id="284" r:id="rId7"/>
    <p:sldId id="285" r:id="rId8"/>
    <p:sldId id="287" r:id="rId9"/>
    <p:sldId id="321" r:id="rId10"/>
    <p:sldId id="288" r:id="rId11"/>
    <p:sldId id="273" r:id="rId12"/>
    <p:sldId id="279" r:id="rId13"/>
    <p:sldId id="272" r:id="rId14"/>
    <p:sldId id="274" r:id="rId15"/>
    <p:sldId id="270" r:id="rId16"/>
    <p:sldId id="267" r:id="rId17"/>
    <p:sldId id="268" r:id="rId18"/>
    <p:sldId id="286" r:id="rId19"/>
    <p:sldId id="269" r:id="rId20"/>
    <p:sldId id="266" r:id="rId21"/>
    <p:sldId id="278" r:id="rId22"/>
    <p:sldId id="264" r:id="rId23"/>
    <p:sldId id="265" r:id="rId24"/>
    <p:sldId id="262" r:id="rId25"/>
    <p:sldId id="323" r:id="rId26"/>
  </p:sldIdLst>
  <p:sldSz cx="9144000" cy="6858000" type="screen4x3"/>
  <p:notesSz cx="6858000" cy="9144000"/>
  <p:custDataLst>
    <p:tags r:id="rId2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666699"/>
    <a:srgbClr val="3399FF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04" autoAdjust="0"/>
  </p:normalViewPr>
  <p:slideViewPr>
    <p:cSldViewPr>
      <p:cViewPr varScale="1">
        <p:scale>
          <a:sx n="58" d="100"/>
          <a:sy n="58" d="100"/>
        </p:scale>
        <p:origin x="166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76F8E6-5F34-4412-B1AA-2CFA43F27DC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4D382A-2090-4ADD-8CF7-CFA8AF70E111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1400" dirty="0" smtClean="0">
              <a:solidFill>
                <a:srgbClr val="C00000"/>
              </a:solidFill>
              <a:latin typeface="Arial" charset="0"/>
            </a:rPr>
            <a:t>Участие в индивидуальных выставках </a:t>
          </a:r>
        </a:p>
        <a:p>
          <a:r>
            <a:rPr lang="ru-RU" sz="1400" dirty="0" smtClean="0">
              <a:solidFill>
                <a:srgbClr val="C00000"/>
              </a:solidFill>
              <a:latin typeface="Arial" charset="0"/>
            </a:rPr>
            <a:t>и выставках коллектива</a:t>
          </a:r>
          <a:endParaRPr lang="ru-RU" sz="1400" dirty="0">
            <a:solidFill>
              <a:srgbClr val="C00000"/>
            </a:solidFill>
          </a:endParaRPr>
        </a:p>
      </dgm:t>
    </dgm:pt>
    <dgm:pt modelId="{50E36853-B29A-4441-8CC9-0C369B210C73}" type="parTrans" cxnId="{8C131F03-D2DD-4A39-BE5B-253EEEB01AF9}">
      <dgm:prSet/>
      <dgm:spPr/>
      <dgm:t>
        <a:bodyPr/>
        <a:lstStyle/>
        <a:p>
          <a:endParaRPr lang="ru-RU"/>
        </a:p>
      </dgm:t>
    </dgm:pt>
    <dgm:pt modelId="{7616D9D0-845D-46F3-95DC-1528C92D0D75}" type="sibTrans" cxnId="{8C131F03-D2DD-4A39-BE5B-253EEEB01AF9}">
      <dgm:prSet/>
      <dgm:spPr/>
      <dgm:t>
        <a:bodyPr/>
        <a:lstStyle/>
        <a:p>
          <a:endParaRPr lang="ru-RU"/>
        </a:p>
      </dgm:t>
    </dgm:pt>
    <dgm:pt modelId="{D40E2F50-419B-4ADE-8402-50223AC1D757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rgbClr val="C00000"/>
              </a:solidFill>
              <a:latin typeface="Arial" charset="0"/>
            </a:rPr>
            <a:t>Участие в выставках «ЦДТ Сормовского района» </a:t>
          </a:r>
          <a:endParaRPr lang="ru-RU" dirty="0">
            <a:solidFill>
              <a:srgbClr val="C00000"/>
            </a:solidFill>
          </a:endParaRPr>
        </a:p>
      </dgm:t>
    </dgm:pt>
    <dgm:pt modelId="{E1AA1045-9716-4095-A42C-E8A13BBA4FFA}" type="parTrans" cxnId="{A0A93381-D4B2-4D15-AB2D-DD8685AD7925}">
      <dgm:prSet/>
      <dgm:spPr/>
      <dgm:t>
        <a:bodyPr/>
        <a:lstStyle/>
        <a:p>
          <a:endParaRPr lang="ru-RU"/>
        </a:p>
      </dgm:t>
    </dgm:pt>
    <dgm:pt modelId="{04A5B140-4DF3-4694-A419-12AF2B4DE28F}" type="sibTrans" cxnId="{A0A93381-D4B2-4D15-AB2D-DD8685AD7925}">
      <dgm:prSet/>
      <dgm:spPr/>
      <dgm:t>
        <a:bodyPr/>
        <a:lstStyle/>
        <a:p>
          <a:endParaRPr lang="ru-RU"/>
        </a:p>
      </dgm:t>
    </dgm:pt>
    <dgm:pt modelId="{9029E10E-4297-4947-9CD2-F2A7D7AE84FF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rgbClr val="C00000"/>
              </a:solidFill>
              <a:latin typeface="Arial" charset="0"/>
            </a:rPr>
            <a:t>Участие в выставках района города и области</a:t>
          </a:r>
          <a:endParaRPr lang="ru-RU" dirty="0">
            <a:solidFill>
              <a:srgbClr val="C00000"/>
            </a:solidFill>
          </a:endParaRPr>
        </a:p>
      </dgm:t>
    </dgm:pt>
    <dgm:pt modelId="{AD4D7653-88AC-46D8-94B2-A32C265D2F04}" type="parTrans" cxnId="{E5584A8B-62B6-4701-866E-5B4A4596C3C6}">
      <dgm:prSet/>
      <dgm:spPr/>
      <dgm:t>
        <a:bodyPr/>
        <a:lstStyle/>
        <a:p>
          <a:endParaRPr lang="ru-RU"/>
        </a:p>
      </dgm:t>
    </dgm:pt>
    <dgm:pt modelId="{29F21FAB-8F29-47C7-9A63-2303F66AC89B}" type="sibTrans" cxnId="{E5584A8B-62B6-4701-866E-5B4A4596C3C6}">
      <dgm:prSet/>
      <dgm:spPr/>
      <dgm:t>
        <a:bodyPr/>
        <a:lstStyle/>
        <a:p>
          <a:endParaRPr lang="ru-RU"/>
        </a:p>
      </dgm:t>
    </dgm:pt>
    <dgm:pt modelId="{D56FEB49-BD63-42C0-9A1C-091EAF2B6DDB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rgbClr val="800000"/>
              </a:solidFill>
              <a:latin typeface="Arial" charset="0"/>
            </a:rPr>
            <a:t>Участие в дистанционных выставках</a:t>
          </a:r>
          <a:endParaRPr lang="ru-RU" dirty="0">
            <a:solidFill>
              <a:srgbClr val="800000"/>
            </a:solidFill>
          </a:endParaRPr>
        </a:p>
      </dgm:t>
    </dgm:pt>
    <dgm:pt modelId="{4E164FE3-40EA-42F2-991C-FD04C38FEE02}" type="parTrans" cxnId="{D77CE1A4-B904-486A-A205-F027BCFB6657}">
      <dgm:prSet/>
      <dgm:spPr/>
      <dgm:t>
        <a:bodyPr/>
        <a:lstStyle/>
        <a:p>
          <a:endParaRPr lang="ru-RU"/>
        </a:p>
      </dgm:t>
    </dgm:pt>
    <dgm:pt modelId="{0C04E53F-3BCB-4966-80C7-5432B08C2181}" type="sibTrans" cxnId="{D77CE1A4-B904-486A-A205-F027BCFB6657}">
      <dgm:prSet/>
      <dgm:spPr/>
      <dgm:t>
        <a:bodyPr/>
        <a:lstStyle/>
        <a:p>
          <a:endParaRPr lang="ru-RU"/>
        </a:p>
      </dgm:t>
    </dgm:pt>
    <dgm:pt modelId="{B4AF789F-5742-4EF5-847F-5C5FD73531AB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dirty="0" smtClean="0">
              <a:solidFill>
                <a:srgbClr val="C00000"/>
              </a:solidFill>
            </a:rPr>
            <a:t>Самостоятельное участие детей и родителей</a:t>
          </a:r>
          <a:endParaRPr lang="ru-RU" sz="1400" dirty="0">
            <a:solidFill>
              <a:srgbClr val="C00000"/>
            </a:solidFill>
          </a:endParaRPr>
        </a:p>
      </dgm:t>
    </dgm:pt>
    <dgm:pt modelId="{E8BA12C4-C565-4A32-953E-7EA04CFBE0B2}" type="parTrans" cxnId="{B6D4FA0E-F049-401A-B456-231B502C0136}">
      <dgm:prSet/>
      <dgm:spPr/>
      <dgm:t>
        <a:bodyPr/>
        <a:lstStyle/>
        <a:p>
          <a:endParaRPr lang="ru-RU"/>
        </a:p>
      </dgm:t>
    </dgm:pt>
    <dgm:pt modelId="{4C606E4B-DE46-413E-9491-BF859350A46F}" type="sibTrans" cxnId="{B6D4FA0E-F049-401A-B456-231B502C0136}">
      <dgm:prSet/>
      <dgm:spPr/>
      <dgm:t>
        <a:bodyPr/>
        <a:lstStyle/>
        <a:p>
          <a:endParaRPr lang="ru-RU"/>
        </a:p>
      </dgm:t>
    </dgm:pt>
    <dgm:pt modelId="{1421D8EF-0D8C-4A80-9E70-EDD646DBE125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dirty="0" smtClean="0">
              <a:solidFill>
                <a:srgbClr val="C00000"/>
              </a:solidFill>
              <a:latin typeface="Arial" charset="0"/>
            </a:rPr>
            <a:t>Публикация фотоотчётов на электронных платформах</a:t>
          </a:r>
          <a:endParaRPr lang="en-US" dirty="0">
            <a:solidFill>
              <a:srgbClr val="C00000"/>
            </a:solidFill>
            <a:latin typeface="Arial" charset="0"/>
          </a:endParaRPr>
        </a:p>
      </dgm:t>
    </dgm:pt>
    <dgm:pt modelId="{BAD9A92C-D04C-4E11-A78F-1B15307AEA25}" type="parTrans" cxnId="{5579B388-943E-409B-814C-448FC3474358}">
      <dgm:prSet/>
      <dgm:spPr/>
      <dgm:t>
        <a:bodyPr/>
        <a:lstStyle/>
        <a:p>
          <a:endParaRPr lang="ru-RU"/>
        </a:p>
      </dgm:t>
    </dgm:pt>
    <dgm:pt modelId="{6A3E5E2C-31E1-45D0-8868-FA1950A0D942}" type="sibTrans" cxnId="{5579B388-943E-409B-814C-448FC3474358}">
      <dgm:prSet/>
      <dgm:spPr/>
      <dgm:t>
        <a:bodyPr/>
        <a:lstStyle/>
        <a:p>
          <a:endParaRPr lang="ru-RU"/>
        </a:p>
      </dgm:t>
    </dgm:pt>
    <dgm:pt modelId="{EA85120B-B522-4A67-A7EA-3476B399F05D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dirty="0" smtClean="0">
              <a:solidFill>
                <a:srgbClr val="C00000"/>
              </a:solidFill>
              <a:latin typeface="Arial" charset="0"/>
            </a:rPr>
            <a:t>Участие в Епархиальных выставках</a:t>
          </a:r>
          <a:endParaRPr lang="ru-RU" dirty="0"/>
        </a:p>
      </dgm:t>
    </dgm:pt>
    <dgm:pt modelId="{347515F2-3FF4-499F-8BA8-A2B00B509146}" type="parTrans" cxnId="{6AC46F2C-E61D-4C4E-947D-635152CA4035}">
      <dgm:prSet/>
      <dgm:spPr/>
      <dgm:t>
        <a:bodyPr/>
        <a:lstStyle/>
        <a:p>
          <a:endParaRPr lang="ru-RU"/>
        </a:p>
      </dgm:t>
    </dgm:pt>
    <dgm:pt modelId="{013E6261-13AF-4CC7-9D23-BADCB58CD48D}" type="sibTrans" cxnId="{6AC46F2C-E61D-4C4E-947D-635152CA4035}">
      <dgm:prSet/>
      <dgm:spPr/>
      <dgm:t>
        <a:bodyPr/>
        <a:lstStyle/>
        <a:p>
          <a:endParaRPr lang="ru-RU"/>
        </a:p>
      </dgm:t>
    </dgm:pt>
    <dgm:pt modelId="{310F2440-7DA3-46AD-BCDC-50FB87D12ED7}" type="pres">
      <dgm:prSet presAssocID="{7A76F8E6-5F34-4412-B1AA-2CFA43F27DC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0B335F-4E01-4B77-8BA9-832F77754D3E}" type="pres">
      <dgm:prSet presAssocID="{2F4D382A-2090-4ADD-8CF7-CFA8AF70E111}" presName="node" presStyleLbl="node1" presStyleIdx="0" presStyleCnt="7" custScaleX="174914" custScaleY="145286" custRadScaleRad="112288" custRadScaleInc="6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ABC602-E04E-487B-B9EA-7A4ABE712EF6}" type="pres">
      <dgm:prSet presAssocID="{7616D9D0-845D-46F3-95DC-1528C92D0D75}" presName="sibTrans" presStyleLbl="sibTrans2D1" presStyleIdx="0" presStyleCnt="7"/>
      <dgm:spPr/>
      <dgm:t>
        <a:bodyPr/>
        <a:lstStyle/>
        <a:p>
          <a:endParaRPr lang="ru-RU"/>
        </a:p>
      </dgm:t>
    </dgm:pt>
    <dgm:pt modelId="{143A5016-3029-4DDF-A5A2-8B111F675BDB}" type="pres">
      <dgm:prSet presAssocID="{7616D9D0-845D-46F3-95DC-1528C92D0D75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48923621-B876-4FEA-B733-31701B1F5FFF}" type="pres">
      <dgm:prSet presAssocID="{D40E2F50-419B-4ADE-8402-50223AC1D757}" presName="node" presStyleLbl="node1" presStyleIdx="1" presStyleCnt="7" custScaleX="159902" custScaleY="154651" custRadScaleRad="151926" custRadScaleInc="35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68122A-EC6C-4C1A-AA96-BB09EDABF698}" type="pres">
      <dgm:prSet presAssocID="{04A5B140-4DF3-4694-A419-12AF2B4DE28F}" presName="sibTrans" presStyleLbl="sibTrans2D1" presStyleIdx="1" presStyleCnt="7"/>
      <dgm:spPr/>
      <dgm:t>
        <a:bodyPr/>
        <a:lstStyle/>
        <a:p>
          <a:endParaRPr lang="ru-RU"/>
        </a:p>
      </dgm:t>
    </dgm:pt>
    <dgm:pt modelId="{0C50D843-397A-434E-8835-E19ED3BD74C6}" type="pres">
      <dgm:prSet presAssocID="{04A5B140-4DF3-4694-A419-12AF2B4DE28F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31497BC7-BF17-4973-A60D-BF146B77D38A}" type="pres">
      <dgm:prSet presAssocID="{9029E10E-4297-4947-9CD2-F2A7D7AE84FF}" presName="node" presStyleLbl="node1" presStyleIdx="2" presStyleCnt="7" custScaleX="157354" custScaleY="132525" custRadScaleRad="155891" custRadScaleInc="266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04B5B5-F08F-4A6B-ABF9-95BB0288F84A}" type="pres">
      <dgm:prSet presAssocID="{29F21FAB-8F29-47C7-9A63-2303F66AC89B}" presName="sibTrans" presStyleLbl="sibTrans2D1" presStyleIdx="2" presStyleCnt="7"/>
      <dgm:spPr/>
      <dgm:t>
        <a:bodyPr/>
        <a:lstStyle/>
        <a:p>
          <a:endParaRPr lang="ru-RU"/>
        </a:p>
      </dgm:t>
    </dgm:pt>
    <dgm:pt modelId="{2EDEE82C-BAFC-4594-9B9D-78063E42270D}" type="pres">
      <dgm:prSet presAssocID="{29F21FAB-8F29-47C7-9A63-2303F66AC89B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DD365F70-9107-43F3-8B34-61856B1B0F67}" type="pres">
      <dgm:prSet presAssocID="{D56FEB49-BD63-42C0-9A1C-091EAF2B6DDB}" presName="node" presStyleLbl="node1" presStyleIdx="3" presStyleCnt="7" custScaleX="159077" custScaleY="134433" custRadScaleRad="111820" custRadScaleInc="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600DED-C617-4A50-931A-4AA4C31126D2}" type="pres">
      <dgm:prSet presAssocID="{0C04E53F-3BCB-4966-80C7-5432B08C2181}" presName="sibTrans" presStyleLbl="sibTrans2D1" presStyleIdx="3" presStyleCnt="7"/>
      <dgm:spPr/>
      <dgm:t>
        <a:bodyPr/>
        <a:lstStyle/>
        <a:p>
          <a:endParaRPr lang="ru-RU"/>
        </a:p>
      </dgm:t>
    </dgm:pt>
    <dgm:pt modelId="{13000F89-5FD0-4C8C-8572-7DA48B20C699}" type="pres">
      <dgm:prSet presAssocID="{0C04E53F-3BCB-4966-80C7-5432B08C2181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18628DC1-6066-4501-8C63-88936251AAC7}" type="pres">
      <dgm:prSet presAssocID="{B4AF789F-5742-4EF5-847F-5C5FD73531AB}" presName="node" presStyleLbl="node1" presStyleIdx="4" presStyleCnt="7" custScaleX="144958" custScaleY="116249" custRadScaleRad="116308" custRadScaleInc="535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0CF8-37F7-4059-ABD5-C6DDEBAC726D}" type="pres">
      <dgm:prSet presAssocID="{4C606E4B-DE46-413E-9491-BF859350A46F}" presName="sibTrans" presStyleLbl="sibTrans2D1" presStyleIdx="4" presStyleCnt="7"/>
      <dgm:spPr/>
      <dgm:t>
        <a:bodyPr/>
        <a:lstStyle/>
        <a:p>
          <a:endParaRPr lang="ru-RU"/>
        </a:p>
      </dgm:t>
    </dgm:pt>
    <dgm:pt modelId="{E3BC86FD-C142-4188-9C8C-2DD63E4D40FC}" type="pres">
      <dgm:prSet presAssocID="{4C606E4B-DE46-413E-9491-BF859350A46F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8D2193C4-6AD7-499D-8E7A-DC9DDF825BCA}" type="pres">
      <dgm:prSet presAssocID="{EA85120B-B522-4A67-A7EA-3476B399F05D}" presName="node" presStyleLbl="node1" presStyleIdx="5" presStyleCnt="7" custScaleX="155146" custScaleY="120712" custRadScaleRad="143222" custRadScaleInc="158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CB6656-23C9-4026-AAF3-2816ADE4C601}" type="pres">
      <dgm:prSet presAssocID="{013E6261-13AF-4CC7-9D23-BADCB58CD48D}" presName="sibTrans" presStyleLbl="sibTrans2D1" presStyleIdx="5" presStyleCnt="7"/>
      <dgm:spPr/>
    </dgm:pt>
    <dgm:pt modelId="{4C82893E-EB94-4F4A-8344-F77C12E3DFAB}" type="pres">
      <dgm:prSet presAssocID="{013E6261-13AF-4CC7-9D23-BADCB58CD48D}" presName="connectorText" presStyleLbl="sibTrans2D1" presStyleIdx="5" presStyleCnt="7"/>
      <dgm:spPr/>
    </dgm:pt>
    <dgm:pt modelId="{C03E94DA-9A9D-4764-BA4E-1F2582EA8335}" type="pres">
      <dgm:prSet presAssocID="{1421D8EF-0D8C-4A80-9E70-EDD646DBE125}" presName="node" presStyleLbl="node1" presStyleIdx="6" presStyleCnt="7" custScaleX="141690" custScaleY="128537" custRadScaleRad="152688" custRadScaleInc="-184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C75E0-D377-49C3-B2C0-1ADDDF73B8CF}" type="pres">
      <dgm:prSet presAssocID="{6A3E5E2C-31E1-45D0-8868-FA1950A0D942}" presName="sibTrans" presStyleLbl="sibTrans2D1" presStyleIdx="6" presStyleCnt="7"/>
      <dgm:spPr/>
      <dgm:t>
        <a:bodyPr/>
        <a:lstStyle/>
        <a:p>
          <a:endParaRPr lang="ru-RU"/>
        </a:p>
      </dgm:t>
    </dgm:pt>
    <dgm:pt modelId="{75BE5F7C-E583-4C14-977D-354FB9D231F0}" type="pres">
      <dgm:prSet presAssocID="{6A3E5E2C-31E1-45D0-8868-FA1950A0D942}" presName="connectorText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A7154B16-E660-4FF7-9A43-6797F54F4909}" type="presOf" srcId="{0C04E53F-3BCB-4966-80C7-5432B08C2181}" destId="{75600DED-C617-4A50-931A-4AA4C31126D2}" srcOrd="0" destOrd="0" presId="urn:microsoft.com/office/officeart/2005/8/layout/cycle2"/>
    <dgm:cxn modelId="{137FBD35-B2FD-458F-BE97-C2CA3127F643}" type="presOf" srcId="{7616D9D0-845D-46F3-95DC-1528C92D0D75}" destId="{52ABC602-E04E-487B-B9EA-7A4ABE712EF6}" srcOrd="0" destOrd="0" presId="urn:microsoft.com/office/officeart/2005/8/layout/cycle2"/>
    <dgm:cxn modelId="{A6ABD8AF-EEA3-4D5C-852F-40745889A60D}" type="presOf" srcId="{6A3E5E2C-31E1-45D0-8868-FA1950A0D942}" destId="{75BE5F7C-E583-4C14-977D-354FB9D231F0}" srcOrd="1" destOrd="0" presId="urn:microsoft.com/office/officeart/2005/8/layout/cycle2"/>
    <dgm:cxn modelId="{BAC0DA49-4D43-4A26-8257-D53C8A2C2B57}" type="presOf" srcId="{7616D9D0-845D-46F3-95DC-1528C92D0D75}" destId="{143A5016-3029-4DDF-A5A2-8B111F675BDB}" srcOrd="1" destOrd="0" presId="urn:microsoft.com/office/officeart/2005/8/layout/cycle2"/>
    <dgm:cxn modelId="{06C961D6-6C7F-4889-ABB5-7479ADD03421}" type="presOf" srcId="{2F4D382A-2090-4ADD-8CF7-CFA8AF70E111}" destId="{230B335F-4E01-4B77-8BA9-832F77754D3E}" srcOrd="0" destOrd="0" presId="urn:microsoft.com/office/officeart/2005/8/layout/cycle2"/>
    <dgm:cxn modelId="{CF9BBF3D-FCC8-4F3A-AF3D-2EC834AA36EE}" type="presOf" srcId="{D40E2F50-419B-4ADE-8402-50223AC1D757}" destId="{48923621-B876-4FEA-B733-31701B1F5FFF}" srcOrd="0" destOrd="0" presId="urn:microsoft.com/office/officeart/2005/8/layout/cycle2"/>
    <dgm:cxn modelId="{CE9DA870-7487-48A8-99D8-6805CF113F5A}" type="presOf" srcId="{29F21FAB-8F29-47C7-9A63-2303F66AC89B}" destId="{5E04B5B5-F08F-4A6B-ABF9-95BB0288F84A}" srcOrd="0" destOrd="0" presId="urn:microsoft.com/office/officeart/2005/8/layout/cycle2"/>
    <dgm:cxn modelId="{B6D4FA0E-F049-401A-B456-231B502C0136}" srcId="{7A76F8E6-5F34-4412-B1AA-2CFA43F27DCD}" destId="{B4AF789F-5742-4EF5-847F-5C5FD73531AB}" srcOrd="4" destOrd="0" parTransId="{E8BA12C4-C565-4A32-953E-7EA04CFBE0B2}" sibTransId="{4C606E4B-DE46-413E-9491-BF859350A46F}"/>
    <dgm:cxn modelId="{4CC5999B-A3B3-4809-9B0C-37168A973CDA}" type="presOf" srcId="{0C04E53F-3BCB-4966-80C7-5432B08C2181}" destId="{13000F89-5FD0-4C8C-8572-7DA48B20C699}" srcOrd="1" destOrd="0" presId="urn:microsoft.com/office/officeart/2005/8/layout/cycle2"/>
    <dgm:cxn modelId="{18B5B258-D1BB-4779-A0EF-4D6A8B5E16C5}" type="presOf" srcId="{04A5B140-4DF3-4694-A419-12AF2B4DE28F}" destId="{CE68122A-EC6C-4C1A-AA96-BB09EDABF698}" srcOrd="0" destOrd="0" presId="urn:microsoft.com/office/officeart/2005/8/layout/cycle2"/>
    <dgm:cxn modelId="{5B9E9666-6B64-46EA-B649-09FF63BF94A7}" type="presOf" srcId="{1421D8EF-0D8C-4A80-9E70-EDD646DBE125}" destId="{C03E94DA-9A9D-4764-BA4E-1F2582EA8335}" srcOrd="0" destOrd="0" presId="urn:microsoft.com/office/officeart/2005/8/layout/cycle2"/>
    <dgm:cxn modelId="{5DD9BF25-09D5-4242-A7D0-E833DEDCFE54}" type="presOf" srcId="{7A76F8E6-5F34-4412-B1AA-2CFA43F27DCD}" destId="{310F2440-7DA3-46AD-BCDC-50FB87D12ED7}" srcOrd="0" destOrd="0" presId="urn:microsoft.com/office/officeart/2005/8/layout/cycle2"/>
    <dgm:cxn modelId="{A358E6E7-6D06-466A-B1F4-D3D3AE63C61A}" type="presOf" srcId="{B4AF789F-5742-4EF5-847F-5C5FD73531AB}" destId="{18628DC1-6066-4501-8C63-88936251AAC7}" srcOrd="0" destOrd="0" presId="urn:microsoft.com/office/officeart/2005/8/layout/cycle2"/>
    <dgm:cxn modelId="{D77CE1A4-B904-486A-A205-F027BCFB6657}" srcId="{7A76F8E6-5F34-4412-B1AA-2CFA43F27DCD}" destId="{D56FEB49-BD63-42C0-9A1C-091EAF2B6DDB}" srcOrd="3" destOrd="0" parTransId="{4E164FE3-40EA-42F2-991C-FD04C38FEE02}" sibTransId="{0C04E53F-3BCB-4966-80C7-5432B08C2181}"/>
    <dgm:cxn modelId="{9C0D6636-D4C9-46C5-831B-2EB7B00B5AA7}" type="presOf" srcId="{EA85120B-B522-4A67-A7EA-3476B399F05D}" destId="{8D2193C4-6AD7-499D-8E7A-DC9DDF825BCA}" srcOrd="0" destOrd="0" presId="urn:microsoft.com/office/officeart/2005/8/layout/cycle2"/>
    <dgm:cxn modelId="{925C76CF-BE42-4964-87CE-ED1A22CE09CB}" type="presOf" srcId="{4C606E4B-DE46-413E-9491-BF859350A46F}" destId="{4D2B0CF8-37F7-4059-ABD5-C6DDEBAC726D}" srcOrd="0" destOrd="0" presId="urn:microsoft.com/office/officeart/2005/8/layout/cycle2"/>
    <dgm:cxn modelId="{A0A93381-D4B2-4D15-AB2D-DD8685AD7925}" srcId="{7A76F8E6-5F34-4412-B1AA-2CFA43F27DCD}" destId="{D40E2F50-419B-4ADE-8402-50223AC1D757}" srcOrd="1" destOrd="0" parTransId="{E1AA1045-9716-4095-A42C-E8A13BBA4FFA}" sibTransId="{04A5B140-4DF3-4694-A419-12AF2B4DE28F}"/>
    <dgm:cxn modelId="{E5584A8B-62B6-4701-866E-5B4A4596C3C6}" srcId="{7A76F8E6-5F34-4412-B1AA-2CFA43F27DCD}" destId="{9029E10E-4297-4947-9CD2-F2A7D7AE84FF}" srcOrd="2" destOrd="0" parTransId="{AD4D7653-88AC-46D8-94B2-A32C265D2F04}" sibTransId="{29F21FAB-8F29-47C7-9A63-2303F66AC89B}"/>
    <dgm:cxn modelId="{7FD6BD1F-2978-4116-9635-0441667741B7}" type="presOf" srcId="{013E6261-13AF-4CC7-9D23-BADCB58CD48D}" destId="{4C82893E-EB94-4F4A-8344-F77C12E3DFAB}" srcOrd="1" destOrd="0" presId="urn:microsoft.com/office/officeart/2005/8/layout/cycle2"/>
    <dgm:cxn modelId="{899ED814-BD54-45B1-9130-70BC1F96F764}" type="presOf" srcId="{4C606E4B-DE46-413E-9491-BF859350A46F}" destId="{E3BC86FD-C142-4188-9C8C-2DD63E4D40FC}" srcOrd="1" destOrd="0" presId="urn:microsoft.com/office/officeart/2005/8/layout/cycle2"/>
    <dgm:cxn modelId="{6AC46F2C-E61D-4C4E-947D-635152CA4035}" srcId="{7A76F8E6-5F34-4412-B1AA-2CFA43F27DCD}" destId="{EA85120B-B522-4A67-A7EA-3476B399F05D}" srcOrd="5" destOrd="0" parTransId="{347515F2-3FF4-499F-8BA8-A2B00B509146}" sibTransId="{013E6261-13AF-4CC7-9D23-BADCB58CD48D}"/>
    <dgm:cxn modelId="{DEA454BE-40FF-4B2E-B23C-937BC2E5A9CD}" type="presOf" srcId="{04A5B140-4DF3-4694-A419-12AF2B4DE28F}" destId="{0C50D843-397A-434E-8835-E19ED3BD74C6}" srcOrd="1" destOrd="0" presId="urn:microsoft.com/office/officeart/2005/8/layout/cycle2"/>
    <dgm:cxn modelId="{5579B388-943E-409B-814C-448FC3474358}" srcId="{7A76F8E6-5F34-4412-B1AA-2CFA43F27DCD}" destId="{1421D8EF-0D8C-4A80-9E70-EDD646DBE125}" srcOrd="6" destOrd="0" parTransId="{BAD9A92C-D04C-4E11-A78F-1B15307AEA25}" sibTransId="{6A3E5E2C-31E1-45D0-8868-FA1950A0D942}"/>
    <dgm:cxn modelId="{A26B3EB0-5F44-446D-BCE5-C45612DFDAE3}" type="presOf" srcId="{29F21FAB-8F29-47C7-9A63-2303F66AC89B}" destId="{2EDEE82C-BAFC-4594-9B9D-78063E42270D}" srcOrd="1" destOrd="0" presId="urn:microsoft.com/office/officeart/2005/8/layout/cycle2"/>
    <dgm:cxn modelId="{AECF3B14-3A6F-41D5-92D4-DA312ECA3A53}" type="presOf" srcId="{6A3E5E2C-31E1-45D0-8868-FA1950A0D942}" destId="{45EC75E0-D377-49C3-B2C0-1ADDDF73B8CF}" srcOrd="0" destOrd="0" presId="urn:microsoft.com/office/officeart/2005/8/layout/cycle2"/>
    <dgm:cxn modelId="{4ECFF54D-AA2D-4941-AB11-A370A4B5EAC8}" type="presOf" srcId="{013E6261-13AF-4CC7-9D23-BADCB58CD48D}" destId="{0CCB6656-23C9-4026-AAF3-2816ADE4C601}" srcOrd="0" destOrd="0" presId="urn:microsoft.com/office/officeart/2005/8/layout/cycle2"/>
    <dgm:cxn modelId="{C7FAAB5A-E84F-4AA7-99D0-5587FA5DA8F1}" type="presOf" srcId="{9029E10E-4297-4947-9CD2-F2A7D7AE84FF}" destId="{31497BC7-BF17-4973-A60D-BF146B77D38A}" srcOrd="0" destOrd="0" presId="urn:microsoft.com/office/officeart/2005/8/layout/cycle2"/>
    <dgm:cxn modelId="{8C131F03-D2DD-4A39-BE5B-253EEEB01AF9}" srcId="{7A76F8E6-5F34-4412-B1AA-2CFA43F27DCD}" destId="{2F4D382A-2090-4ADD-8CF7-CFA8AF70E111}" srcOrd="0" destOrd="0" parTransId="{50E36853-B29A-4441-8CC9-0C369B210C73}" sibTransId="{7616D9D0-845D-46F3-95DC-1528C92D0D75}"/>
    <dgm:cxn modelId="{E813EF88-2426-45D8-92C2-8BEEA1844B29}" type="presOf" srcId="{D56FEB49-BD63-42C0-9A1C-091EAF2B6DDB}" destId="{DD365F70-9107-43F3-8B34-61856B1B0F67}" srcOrd="0" destOrd="0" presId="urn:microsoft.com/office/officeart/2005/8/layout/cycle2"/>
    <dgm:cxn modelId="{757CB460-75E7-43C1-A205-383E92D9A818}" type="presParOf" srcId="{310F2440-7DA3-46AD-BCDC-50FB87D12ED7}" destId="{230B335F-4E01-4B77-8BA9-832F77754D3E}" srcOrd="0" destOrd="0" presId="urn:microsoft.com/office/officeart/2005/8/layout/cycle2"/>
    <dgm:cxn modelId="{515E9E98-FB35-4A31-A180-1BE58EC4F809}" type="presParOf" srcId="{310F2440-7DA3-46AD-BCDC-50FB87D12ED7}" destId="{52ABC602-E04E-487B-B9EA-7A4ABE712EF6}" srcOrd="1" destOrd="0" presId="urn:microsoft.com/office/officeart/2005/8/layout/cycle2"/>
    <dgm:cxn modelId="{0681E51C-4BAA-4099-9CEB-9E5C225F66A8}" type="presParOf" srcId="{52ABC602-E04E-487B-B9EA-7A4ABE712EF6}" destId="{143A5016-3029-4DDF-A5A2-8B111F675BDB}" srcOrd="0" destOrd="0" presId="urn:microsoft.com/office/officeart/2005/8/layout/cycle2"/>
    <dgm:cxn modelId="{68207539-8FA2-419A-A8B1-9D8F21B2EBDD}" type="presParOf" srcId="{310F2440-7DA3-46AD-BCDC-50FB87D12ED7}" destId="{48923621-B876-4FEA-B733-31701B1F5FFF}" srcOrd="2" destOrd="0" presId="urn:microsoft.com/office/officeart/2005/8/layout/cycle2"/>
    <dgm:cxn modelId="{16F99CC4-B1A6-4BAF-891F-1BB93B148EC5}" type="presParOf" srcId="{310F2440-7DA3-46AD-BCDC-50FB87D12ED7}" destId="{CE68122A-EC6C-4C1A-AA96-BB09EDABF698}" srcOrd="3" destOrd="0" presId="urn:microsoft.com/office/officeart/2005/8/layout/cycle2"/>
    <dgm:cxn modelId="{A66BFBD3-56C0-4D6F-B55B-6437E4B06653}" type="presParOf" srcId="{CE68122A-EC6C-4C1A-AA96-BB09EDABF698}" destId="{0C50D843-397A-434E-8835-E19ED3BD74C6}" srcOrd="0" destOrd="0" presId="urn:microsoft.com/office/officeart/2005/8/layout/cycle2"/>
    <dgm:cxn modelId="{FD77B439-5F64-4452-B641-ABB1ABF95A67}" type="presParOf" srcId="{310F2440-7DA3-46AD-BCDC-50FB87D12ED7}" destId="{31497BC7-BF17-4973-A60D-BF146B77D38A}" srcOrd="4" destOrd="0" presId="urn:microsoft.com/office/officeart/2005/8/layout/cycle2"/>
    <dgm:cxn modelId="{E1FF6BC3-9AD7-4FC5-9812-251B8B90BF80}" type="presParOf" srcId="{310F2440-7DA3-46AD-BCDC-50FB87D12ED7}" destId="{5E04B5B5-F08F-4A6B-ABF9-95BB0288F84A}" srcOrd="5" destOrd="0" presId="urn:microsoft.com/office/officeart/2005/8/layout/cycle2"/>
    <dgm:cxn modelId="{62A9F679-F5A4-4801-8AC3-AEDE7CBFE3C2}" type="presParOf" srcId="{5E04B5B5-F08F-4A6B-ABF9-95BB0288F84A}" destId="{2EDEE82C-BAFC-4594-9B9D-78063E42270D}" srcOrd="0" destOrd="0" presId="urn:microsoft.com/office/officeart/2005/8/layout/cycle2"/>
    <dgm:cxn modelId="{C052E5F1-8FEB-40AF-923A-7EFDCAE5F439}" type="presParOf" srcId="{310F2440-7DA3-46AD-BCDC-50FB87D12ED7}" destId="{DD365F70-9107-43F3-8B34-61856B1B0F67}" srcOrd="6" destOrd="0" presId="urn:microsoft.com/office/officeart/2005/8/layout/cycle2"/>
    <dgm:cxn modelId="{5ADAAB9E-C3C5-4EF8-91B5-5C0546667808}" type="presParOf" srcId="{310F2440-7DA3-46AD-BCDC-50FB87D12ED7}" destId="{75600DED-C617-4A50-931A-4AA4C31126D2}" srcOrd="7" destOrd="0" presId="urn:microsoft.com/office/officeart/2005/8/layout/cycle2"/>
    <dgm:cxn modelId="{97AA144B-C901-4ECB-A1A2-E5BA1A471ADB}" type="presParOf" srcId="{75600DED-C617-4A50-931A-4AA4C31126D2}" destId="{13000F89-5FD0-4C8C-8572-7DA48B20C699}" srcOrd="0" destOrd="0" presId="urn:microsoft.com/office/officeart/2005/8/layout/cycle2"/>
    <dgm:cxn modelId="{B39305CB-F89A-4CF7-B2DC-5A03D842EB59}" type="presParOf" srcId="{310F2440-7DA3-46AD-BCDC-50FB87D12ED7}" destId="{18628DC1-6066-4501-8C63-88936251AAC7}" srcOrd="8" destOrd="0" presId="urn:microsoft.com/office/officeart/2005/8/layout/cycle2"/>
    <dgm:cxn modelId="{C7A6CACD-96CD-4E39-A49D-7AE730F1EA05}" type="presParOf" srcId="{310F2440-7DA3-46AD-BCDC-50FB87D12ED7}" destId="{4D2B0CF8-37F7-4059-ABD5-C6DDEBAC726D}" srcOrd="9" destOrd="0" presId="urn:microsoft.com/office/officeart/2005/8/layout/cycle2"/>
    <dgm:cxn modelId="{68CCB076-93CA-437A-9E40-C50688651A63}" type="presParOf" srcId="{4D2B0CF8-37F7-4059-ABD5-C6DDEBAC726D}" destId="{E3BC86FD-C142-4188-9C8C-2DD63E4D40FC}" srcOrd="0" destOrd="0" presId="urn:microsoft.com/office/officeart/2005/8/layout/cycle2"/>
    <dgm:cxn modelId="{96B0E3E6-C014-47A3-90E7-505FFC4F68BC}" type="presParOf" srcId="{310F2440-7DA3-46AD-BCDC-50FB87D12ED7}" destId="{8D2193C4-6AD7-499D-8E7A-DC9DDF825BCA}" srcOrd="10" destOrd="0" presId="urn:microsoft.com/office/officeart/2005/8/layout/cycle2"/>
    <dgm:cxn modelId="{F8A84314-6E58-4F00-BC9B-A60A2D344FCF}" type="presParOf" srcId="{310F2440-7DA3-46AD-BCDC-50FB87D12ED7}" destId="{0CCB6656-23C9-4026-AAF3-2816ADE4C601}" srcOrd="11" destOrd="0" presId="urn:microsoft.com/office/officeart/2005/8/layout/cycle2"/>
    <dgm:cxn modelId="{D874A60C-21D2-403B-8A4E-4DDF87E3442A}" type="presParOf" srcId="{0CCB6656-23C9-4026-AAF3-2816ADE4C601}" destId="{4C82893E-EB94-4F4A-8344-F77C12E3DFAB}" srcOrd="0" destOrd="0" presId="urn:microsoft.com/office/officeart/2005/8/layout/cycle2"/>
    <dgm:cxn modelId="{464752DD-45A2-404F-ACD3-7C193B274EF5}" type="presParOf" srcId="{310F2440-7DA3-46AD-BCDC-50FB87D12ED7}" destId="{C03E94DA-9A9D-4764-BA4E-1F2582EA8335}" srcOrd="12" destOrd="0" presId="urn:microsoft.com/office/officeart/2005/8/layout/cycle2"/>
    <dgm:cxn modelId="{E1A46618-9AE8-4B77-89A1-0A97242C13BA}" type="presParOf" srcId="{310F2440-7DA3-46AD-BCDC-50FB87D12ED7}" destId="{45EC75E0-D377-49C3-B2C0-1ADDDF73B8CF}" srcOrd="13" destOrd="0" presId="urn:microsoft.com/office/officeart/2005/8/layout/cycle2"/>
    <dgm:cxn modelId="{E2F61508-E0AB-4D12-8A87-8E5ABCFE524B}" type="presParOf" srcId="{45EC75E0-D377-49C3-B2C0-1ADDDF73B8CF}" destId="{75BE5F7C-E583-4C14-977D-354FB9D231F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B335F-4E01-4B77-8BA9-832F77754D3E}">
      <dsp:nvSpPr>
        <dsp:cNvPr id="0" name=""/>
        <dsp:cNvSpPr/>
      </dsp:nvSpPr>
      <dsp:spPr>
        <a:xfrm>
          <a:off x="2662730" y="-217385"/>
          <a:ext cx="1911790" cy="1587959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C00000"/>
              </a:solidFill>
              <a:latin typeface="Arial" charset="0"/>
            </a:rPr>
            <a:t>Участие в индивидуальных выставках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C00000"/>
              </a:solidFill>
              <a:latin typeface="Arial" charset="0"/>
            </a:rPr>
            <a:t>и выставках коллектива</a:t>
          </a:r>
          <a:endParaRPr lang="ru-RU" sz="1400" kern="1200" dirty="0">
            <a:solidFill>
              <a:srgbClr val="C00000"/>
            </a:solidFill>
          </a:endParaRPr>
        </a:p>
      </dsp:txBody>
      <dsp:txXfrm>
        <a:off x="2942705" y="15166"/>
        <a:ext cx="1351840" cy="1122857"/>
      </dsp:txXfrm>
    </dsp:sp>
    <dsp:sp modelId="{52ABC602-E04E-487B-B9EA-7A4ABE712EF6}">
      <dsp:nvSpPr>
        <dsp:cNvPr id="0" name=""/>
        <dsp:cNvSpPr/>
      </dsp:nvSpPr>
      <dsp:spPr>
        <a:xfrm rot="663888">
          <a:off x="4689427" y="636023"/>
          <a:ext cx="352553" cy="3688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4690410" y="699651"/>
        <a:ext cx="246787" cy="221329"/>
      </dsp:txXfrm>
    </dsp:sp>
    <dsp:sp modelId="{48923621-B876-4FEA-B733-31701B1F5FFF}">
      <dsp:nvSpPr>
        <dsp:cNvPr id="0" name=""/>
        <dsp:cNvSpPr/>
      </dsp:nvSpPr>
      <dsp:spPr>
        <a:xfrm>
          <a:off x="5184577" y="208549"/>
          <a:ext cx="1747710" cy="1690317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C00000"/>
              </a:solidFill>
              <a:latin typeface="Arial" charset="0"/>
            </a:rPr>
            <a:t>Участие в выставках «ЦДТ Сормовского района» </a:t>
          </a:r>
          <a:endParaRPr lang="ru-RU" sz="1300" kern="1200" dirty="0">
            <a:solidFill>
              <a:srgbClr val="C00000"/>
            </a:solidFill>
          </a:endParaRPr>
        </a:p>
      </dsp:txBody>
      <dsp:txXfrm>
        <a:off x="5440523" y="456090"/>
        <a:ext cx="1235818" cy="1195235"/>
      </dsp:txXfrm>
    </dsp:sp>
    <dsp:sp modelId="{CE68122A-EC6C-4C1A-AA96-BB09EDABF698}">
      <dsp:nvSpPr>
        <dsp:cNvPr id="0" name=""/>
        <dsp:cNvSpPr/>
      </dsp:nvSpPr>
      <dsp:spPr>
        <a:xfrm rot="5100203">
          <a:off x="5943693" y="2119986"/>
          <a:ext cx="448177" cy="3688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5994206" y="2138641"/>
        <a:ext cx="337512" cy="221329"/>
      </dsp:txXfrm>
    </dsp:sp>
    <dsp:sp modelId="{31497BC7-BF17-4973-A60D-BF146B77D38A}">
      <dsp:nvSpPr>
        <dsp:cNvPr id="0" name=""/>
        <dsp:cNvSpPr/>
      </dsp:nvSpPr>
      <dsp:spPr>
        <a:xfrm>
          <a:off x="5408930" y="2736311"/>
          <a:ext cx="1719861" cy="1448483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C00000"/>
              </a:solidFill>
              <a:latin typeface="Arial" charset="0"/>
            </a:rPr>
            <a:t>Участие в выставках района города и области</a:t>
          </a:r>
          <a:endParaRPr lang="ru-RU" sz="1300" kern="1200" dirty="0">
            <a:solidFill>
              <a:srgbClr val="C00000"/>
            </a:solidFill>
          </a:endParaRPr>
        </a:p>
      </dsp:txBody>
      <dsp:txXfrm>
        <a:off x="5660798" y="2948436"/>
        <a:ext cx="1216125" cy="1024233"/>
      </dsp:txXfrm>
    </dsp:sp>
    <dsp:sp modelId="{5E04B5B5-F08F-4A6B-ABF9-95BB0288F84A}">
      <dsp:nvSpPr>
        <dsp:cNvPr id="0" name=""/>
        <dsp:cNvSpPr/>
      </dsp:nvSpPr>
      <dsp:spPr>
        <a:xfrm rot="9509812">
          <a:off x="5309963" y="3627657"/>
          <a:ext cx="133178" cy="3688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5348526" y="3694112"/>
        <a:ext cx="93225" cy="221329"/>
      </dsp:txXfrm>
    </dsp:sp>
    <dsp:sp modelId="{DD365F70-9107-43F3-8B34-61856B1B0F67}">
      <dsp:nvSpPr>
        <dsp:cNvPr id="0" name=""/>
        <dsp:cNvSpPr/>
      </dsp:nvSpPr>
      <dsp:spPr>
        <a:xfrm>
          <a:off x="3598875" y="3435289"/>
          <a:ext cx="1738693" cy="1469337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800000"/>
              </a:solidFill>
              <a:latin typeface="Arial" charset="0"/>
            </a:rPr>
            <a:t>Участие в дистанционных выставках</a:t>
          </a:r>
          <a:endParaRPr lang="ru-RU" sz="1300" kern="1200" dirty="0">
            <a:solidFill>
              <a:srgbClr val="800000"/>
            </a:solidFill>
          </a:endParaRPr>
        </a:p>
      </dsp:txBody>
      <dsp:txXfrm>
        <a:off x="3853501" y="3650468"/>
        <a:ext cx="1229441" cy="1038979"/>
      </dsp:txXfrm>
    </dsp:sp>
    <dsp:sp modelId="{75600DED-C617-4A50-931A-4AA4C31126D2}">
      <dsp:nvSpPr>
        <dsp:cNvPr id="0" name=""/>
        <dsp:cNvSpPr/>
      </dsp:nvSpPr>
      <dsp:spPr>
        <a:xfrm rot="10809352">
          <a:off x="3114112" y="3982298"/>
          <a:ext cx="342569" cy="3688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3216883" y="4056215"/>
        <a:ext cx="239798" cy="221329"/>
      </dsp:txXfrm>
    </dsp:sp>
    <dsp:sp modelId="{18628DC1-6066-4501-8C63-88936251AAC7}">
      <dsp:nvSpPr>
        <dsp:cNvPr id="0" name=""/>
        <dsp:cNvSpPr/>
      </dsp:nvSpPr>
      <dsp:spPr>
        <a:xfrm>
          <a:off x="1368154" y="3528385"/>
          <a:ext cx="1584374" cy="1270588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C00000"/>
              </a:solidFill>
            </a:rPr>
            <a:t>Самостоятельное участие детей и родителей</a:t>
          </a:r>
          <a:endParaRPr lang="ru-RU" sz="1400" kern="1200" dirty="0">
            <a:solidFill>
              <a:srgbClr val="C00000"/>
            </a:solidFill>
          </a:endParaRPr>
        </a:p>
      </dsp:txBody>
      <dsp:txXfrm>
        <a:off x="1600180" y="3714458"/>
        <a:ext cx="1120322" cy="898442"/>
      </dsp:txXfrm>
    </dsp:sp>
    <dsp:sp modelId="{4D2B0CF8-37F7-4059-ABD5-C6DDEBAC726D}">
      <dsp:nvSpPr>
        <dsp:cNvPr id="0" name=""/>
        <dsp:cNvSpPr/>
      </dsp:nvSpPr>
      <dsp:spPr>
        <a:xfrm rot="13508398">
          <a:off x="1438647" y="3353823"/>
          <a:ext cx="198657" cy="3688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1489465" y="3448722"/>
        <a:ext cx="139060" cy="221329"/>
      </dsp:txXfrm>
    </dsp:sp>
    <dsp:sp modelId="{8D2193C4-6AD7-499D-8E7A-DC9DDF825BCA}">
      <dsp:nvSpPr>
        <dsp:cNvPr id="0" name=""/>
        <dsp:cNvSpPr/>
      </dsp:nvSpPr>
      <dsp:spPr>
        <a:xfrm>
          <a:off x="34881" y="2220140"/>
          <a:ext cx="1695728" cy="1319368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C00000"/>
              </a:solidFill>
              <a:latin typeface="Arial" charset="0"/>
            </a:rPr>
            <a:t>Участие в Епархиальных выставках</a:t>
          </a:r>
          <a:endParaRPr lang="ru-RU" sz="1300" kern="1200" dirty="0"/>
        </a:p>
      </dsp:txBody>
      <dsp:txXfrm>
        <a:off x="283215" y="2413357"/>
        <a:ext cx="1199060" cy="932934"/>
      </dsp:txXfrm>
    </dsp:sp>
    <dsp:sp modelId="{0CCB6656-23C9-4026-AAF3-2816ADE4C601}">
      <dsp:nvSpPr>
        <dsp:cNvPr id="0" name=""/>
        <dsp:cNvSpPr/>
      </dsp:nvSpPr>
      <dsp:spPr>
        <a:xfrm rot="16670263">
          <a:off x="839182" y="1716045"/>
          <a:ext cx="356744" cy="3688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885396" y="1842834"/>
        <a:ext cx="249721" cy="221329"/>
      </dsp:txXfrm>
    </dsp:sp>
    <dsp:sp modelId="{C03E94DA-9A9D-4764-BA4E-1F2582EA8335}">
      <dsp:nvSpPr>
        <dsp:cNvPr id="0" name=""/>
        <dsp:cNvSpPr/>
      </dsp:nvSpPr>
      <dsp:spPr>
        <a:xfrm>
          <a:off x="386447" y="157596"/>
          <a:ext cx="1548655" cy="1404894"/>
        </a:xfrm>
        <a:prstGeom prst="ellipse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C00000"/>
              </a:solidFill>
              <a:latin typeface="Arial" charset="0"/>
            </a:rPr>
            <a:t>Публикация фотоотчётов на электронных платформах</a:t>
          </a:r>
          <a:endParaRPr lang="en-US" sz="1300" kern="1200" dirty="0">
            <a:solidFill>
              <a:srgbClr val="C00000"/>
            </a:solidFill>
            <a:latin typeface="Arial" charset="0"/>
          </a:endParaRPr>
        </a:p>
      </dsp:txBody>
      <dsp:txXfrm>
        <a:off x="613242" y="363338"/>
        <a:ext cx="1095065" cy="993410"/>
      </dsp:txXfrm>
    </dsp:sp>
    <dsp:sp modelId="{45EC75E0-D377-49C3-B2C0-1ADDDF73B8CF}">
      <dsp:nvSpPr>
        <dsp:cNvPr id="0" name=""/>
        <dsp:cNvSpPr/>
      </dsp:nvSpPr>
      <dsp:spPr>
        <a:xfrm rot="21205288">
          <a:off x="2091052" y="545464"/>
          <a:ext cx="396342" cy="3688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2091416" y="625580"/>
        <a:ext cx="285677" cy="221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07/10/24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094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678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777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38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1800" y="1844824"/>
            <a:ext cx="5868144" cy="131804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07/10/24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07/10/24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07/10/24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07/10/24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95736" y="267964"/>
            <a:ext cx="6463613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07/10/24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07/10/24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07/10/24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07/10/24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07/10/24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07/10/24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07/10/24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67964"/>
            <a:ext cx="6463613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35696" y="1988840"/>
            <a:ext cx="720080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07/10/24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sistema-raboti-pedagoga-dopolnitelnogo-obrazovaniya-po-podgotovke-k-uchastiyu-obuchayuschihsya-v-konkursah-festivalyah-vistavkah-2922412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o.nios.ru/articles2/92/2/podgotovka-detey-k-uchastiyu-v-tvorcheskih-konkursah-razlichnogo-urovnya" TargetMode="External"/><Relationship Id="rId5" Type="http://schemas.openxmlformats.org/officeDocument/2006/relationships/hyperlink" Target="https://www.prodlenka.org/metodicheskie-razrabotki/263346-vystavochnaja-dejatelnostsredstvo-vyjavlenij" TargetMode="External"/><Relationship Id="rId4" Type="http://schemas.openxmlformats.org/officeDocument/2006/relationships/hyperlink" Target="https://multiurok.ru/files/metodika-podgotovki-i-provedeniia-vystavok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492896"/>
            <a:ext cx="7813376" cy="1102022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«Реализация творческого потенциала учащегося через участие в конкурсах мастерства»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35068" y="476672"/>
            <a:ext cx="892899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учреждение </a:t>
            </a:r>
            <a:endParaRPr lang="ru-RU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дополнительного образования  </a:t>
            </a:r>
            <a:endParaRPr lang="ru-RU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«Центр детского творчества Сормовского района»</a:t>
            </a:r>
            <a:endParaRPr lang="ru-RU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5068" y="5229200"/>
            <a:ext cx="927077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Методическое объединение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педагогов декоративно-прикладного направления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Автор-Матросова В.А</a:t>
            </a:r>
            <a:endParaRPr lang="ru-RU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124" y="186261"/>
            <a:ext cx="1628800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673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9603" y="3031089"/>
            <a:ext cx="8676456" cy="15121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/>
              <a:t>Выставки могут быть тематическими, конкурсными, итоговыми, персональными, учебными и </a:t>
            </a:r>
            <a:r>
              <a:rPr lang="ru-RU" sz="2800" dirty="0" smtClean="0"/>
              <a:t>рекламными.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03" y="4227760"/>
            <a:ext cx="3462794" cy="2448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51" y="4198582"/>
            <a:ext cx="1750258" cy="24741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124257"/>
            <a:ext cx="1816780" cy="2568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6" r="1701" b="16926"/>
          <a:stretch/>
        </p:blipFill>
        <p:spPr>
          <a:xfrm rot="16200000">
            <a:off x="5212408" y="259156"/>
            <a:ext cx="2563486" cy="24096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t="-1701" r="601" b="12851"/>
          <a:stretch/>
        </p:blipFill>
        <p:spPr>
          <a:xfrm>
            <a:off x="1547664" y="92473"/>
            <a:ext cx="2259826" cy="27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631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7964"/>
            <a:ext cx="7975781" cy="1360836"/>
          </a:xfrm>
        </p:spPr>
        <p:txBody>
          <a:bodyPr>
            <a:noAutofit/>
          </a:bodyPr>
          <a:lstStyle/>
          <a:p>
            <a:pPr eaLnBrk="0" hangingPunct="0"/>
            <a:r>
              <a:rPr lang="ru-RU" sz="2800" b="1" dirty="0">
                <a:latin typeface="Arial" charset="0"/>
              </a:rPr>
              <a:t>Участие в индивидуальных выставках </a:t>
            </a:r>
            <a:br>
              <a:rPr lang="ru-RU" sz="2800" b="1" dirty="0">
                <a:latin typeface="Arial" charset="0"/>
              </a:rPr>
            </a:br>
            <a:r>
              <a:rPr lang="ru-RU" sz="2800" b="1" dirty="0">
                <a:latin typeface="Arial" charset="0"/>
              </a:rPr>
              <a:t>и выставках коллектива</a:t>
            </a:r>
            <a:r>
              <a:rPr lang="en-US" sz="2800" b="1" dirty="0">
                <a:latin typeface="Arial" charset="0"/>
              </a:rPr>
              <a:t/>
            </a:r>
            <a:br>
              <a:rPr lang="en-US" sz="2800" b="1" dirty="0">
                <a:latin typeface="Arial" charset="0"/>
              </a:rPr>
            </a:b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33" y="1446554"/>
            <a:ext cx="3474386" cy="46325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358" t="8724" r="6575" b="4624"/>
          <a:stretch/>
        </p:blipFill>
        <p:spPr>
          <a:xfrm>
            <a:off x="544098" y="1536571"/>
            <a:ext cx="4392489" cy="3240360"/>
          </a:xfrm>
          <a:prstGeom prst="rect">
            <a:avLst/>
          </a:prstGeom>
          <a:ln>
            <a:noFill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9" y="1546340"/>
            <a:ext cx="3561387" cy="356138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7984" t="3086" r="3315" b="51380"/>
          <a:stretch/>
        </p:blipFill>
        <p:spPr>
          <a:xfrm>
            <a:off x="1799459" y="1536571"/>
            <a:ext cx="5514530" cy="478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235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13335" r="13732" b="18318"/>
          <a:stretch/>
        </p:blipFill>
        <p:spPr>
          <a:xfrm>
            <a:off x="1035054" y="1660935"/>
            <a:ext cx="4392488" cy="295232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Участие в тематических выставках в фойе центра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28903"/>
            <a:ext cx="5306328" cy="39797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6008753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«День Космонавтики», «Международный женский день», «Мир наших увлечений»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246" y="1980173"/>
            <a:ext cx="5328592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666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6" r="1110" b="20115"/>
          <a:stretch/>
        </p:blipFill>
        <p:spPr>
          <a:xfrm>
            <a:off x="1048556" y="1628800"/>
            <a:ext cx="7389820" cy="311150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267964"/>
            <a:ext cx="7831765" cy="1360836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Arial" charset="0"/>
              </a:rPr>
              <a:t>Участие в выставках «ЦДТ Сормовского района </a:t>
            </a:r>
            <a:r>
              <a:rPr lang="en-US" sz="3200" b="1" dirty="0">
                <a:latin typeface="Arial" charset="0"/>
              </a:rPr>
              <a:t/>
            </a:r>
            <a:br>
              <a:rPr lang="en-US" sz="3200" b="1" dirty="0">
                <a:latin typeface="Arial" charset="0"/>
              </a:rPr>
            </a:b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644190"/>
            <a:ext cx="5651482" cy="43163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4773" y="1628800"/>
            <a:ext cx="3370529" cy="45913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6309320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«Мир глазами детей», «Животные Красной книги»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052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52" y="2202122"/>
            <a:ext cx="5268680" cy="395151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31" y="2322904"/>
            <a:ext cx="5240015" cy="393001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471725" cy="1360836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Arial" charset="0"/>
              </a:rPr>
              <a:t>Участие в выставках района города и области</a:t>
            </a:r>
            <a:r>
              <a:rPr lang="en-US" sz="3200" b="1" dirty="0">
                <a:latin typeface="Arial" charset="0"/>
              </a:rPr>
              <a:t/>
            </a:r>
            <a:br>
              <a:rPr lang="en-US" sz="3200" b="1" dirty="0">
                <a:latin typeface="Arial" charset="0"/>
              </a:rPr>
            </a:b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72440"/>
            <a:ext cx="5347635" cy="40107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53" y="2322904"/>
            <a:ext cx="5708591" cy="42814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728" y="2005470"/>
            <a:ext cx="6107700" cy="45807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7664" y="1249665"/>
            <a:ext cx="5748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«Творчество юных любимому городу»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949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0" y="536320"/>
            <a:ext cx="4248472" cy="318635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" r="4800" b="7275"/>
          <a:stretch/>
        </p:blipFill>
        <p:spPr>
          <a:xfrm>
            <a:off x="5537441" y="352677"/>
            <a:ext cx="3096344" cy="21475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0629" t="2754" r="6692" b="51524"/>
          <a:stretch/>
        </p:blipFill>
        <p:spPr>
          <a:xfrm>
            <a:off x="2409206" y="1268760"/>
            <a:ext cx="3019321" cy="4313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5657" t="3299" r="5657" b="7191"/>
          <a:stretch/>
        </p:blipFill>
        <p:spPr>
          <a:xfrm>
            <a:off x="4803775" y="2632700"/>
            <a:ext cx="3621446" cy="3786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238" y="1268760"/>
            <a:ext cx="6254895" cy="45222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9266" t="15439" r="16644" b="6390"/>
          <a:stretch/>
        </p:blipFill>
        <p:spPr>
          <a:xfrm>
            <a:off x="832833" y="1159433"/>
            <a:ext cx="7405036" cy="507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786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«Путешествие в страну Пушкина»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31" y="1817357"/>
            <a:ext cx="3761169" cy="27092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927093"/>
            <a:ext cx="3266000" cy="45586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2" y="1797371"/>
            <a:ext cx="3542170" cy="48180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828" y="1732881"/>
            <a:ext cx="3536220" cy="494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545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7964"/>
            <a:ext cx="8191805" cy="136083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Городской интерактивный конкурс «Пластилиновая ворона»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915" y="2204864"/>
            <a:ext cx="4896544" cy="3466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830" y="1512167"/>
            <a:ext cx="2555776" cy="1916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6950" r="4326" b="15351"/>
          <a:stretch/>
        </p:blipFill>
        <p:spPr>
          <a:xfrm rot="16200000">
            <a:off x="5761587" y="3933496"/>
            <a:ext cx="3197386" cy="246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292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6197" y="260648"/>
            <a:ext cx="6463613" cy="1360836"/>
          </a:xfrm>
        </p:spPr>
        <p:txBody>
          <a:bodyPr/>
          <a:lstStyle/>
          <a:p>
            <a:r>
              <a:rPr lang="ru-RU" dirty="0" smtClean="0"/>
              <a:t>«России верные сыны»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1" r="7453" b="4341"/>
          <a:stretch/>
        </p:blipFill>
        <p:spPr>
          <a:xfrm>
            <a:off x="1835696" y="1412776"/>
            <a:ext cx="5544616" cy="516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082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692696"/>
            <a:ext cx="7759757" cy="1360836"/>
          </a:xfrm>
        </p:spPr>
        <p:txBody>
          <a:bodyPr>
            <a:noAutofit/>
          </a:bodyPr>
          <a:lstStyle/>
          <a:p>
            <a:r>
              <a:rPr lang="ru-RU" sz="3600" dirty="0" smtClean="0"/>
              <a:t>Епархиальные конкурсы</a:t>
            </a:r>
            <a:br>
              <a:rPr lang="ru-RU" sz="3600" dirty="0" smtClean="0"/>
            </a:br>
            <a:r>
              <a:rPr lang="ru-RU" sz="3600" dirty="0" smtClean="0"/>
              <a:t>«Свет рождественской звезды», «Пасха Красная»</a:t>
            </a:r>
            <a:endParaRPr lang="ru-RU" sz="3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r="-2359" b="18112"/>
          <a:stretch/>
        </p:blipFill>
        <p:spPr>
          <a:xfrm>
            <a:off x="467544" y="2492896"/>
            <a:ext cx="4680520" cy="28083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3068960"/>
            <a:ext cx="5083890" cy="33916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t="67" r="2272" b="2527"/>
          <a:stretch/>
        </p:blipFill>
        <p:spPr>
          <a:xfrm>
            <a:off x="2915816" y="2492896"/>
            <a:ext cx="2880320" cy="40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189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317878"/>
            <a:ext cx="8856984" cy="4320480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/>
              <a:t>Необходимость </a:t>
            </a:r>
            <a:r>
              <a:rPr lang="ru-RU" sz="2800" dirty="0"/>
              <a:t>развития и поддержания культурно-образовательной </a:t>
            </a:r>
            <a:r>
              <a:rPr lang="ru-RU" sz="2800" dirty="0" smtClean="0"/>
              <a:t>среды.</a:t>
            </a:r>
            <a:endParaRPr lang="ru-RU" sz="2800" dirty="0"/>
          </a:p>
          <a:p>
            <a:pPr algn="just"/>
            <a:r>
              <a:rPr lang="ru-RU" sz="2800" dirty="0"/>
              <a:t>В</a:t>
            </a:r>
            <a:r>
              <a:rPr lang="ru-RU" sz="2800" dirty="0" smtClean="0"/>
              <a:t>озможность </a:t>
            </a:r>
            <a:r>
              <a:rPr lang="ru-RU" sz="2800" dirty="0"/>
              <a:t>стимулирования активности творческой деятельности </a:t>
            </a:r>
            <a:r>
              <a:rPr lang="ru-RU" sz="2800" dirty="0" smtClean="0"/>
              <a:t>обучающихся.</a:t>
            </a:r>
            <a:endParaRPr lang="ru-RU" sz="2800" dirty="0"/>
          </a:p>
          <a:p>
            <a:pPr algn="just"/>
            <a:r>
              <a:rPr lang="ru-RU" sz="2800" dirty="0" smtClean="0"/>
              <a:t>Наличие воспитательного </a:t>
            </a:r>
            <a:r>
              <a:rPr lang="ru-RU" sz="2800" dirty="0"/>
              <a:t>и </a:t>
            </a:r>
            <a:r>
              <a:rPr lang="ru-RU" sz="2800" dirty="0" smtClean="0"/>
              <a:t>развивающего потенциала </a:t>
            </a:r>
            <a:r>
              <a:rPr lang="ru-RU" sz="2800" dirty="0"/>
              <a:t>видов </a:t>
            </a:r>
            <a:r>
              <a:rPr lang="ru-RU" sz="2800" dirty="0" smtClean="0"/>
              <a:t>изобразительной деятельности и декоративно-прикладного творчества.</a:t>
            </a:r>
            <a:endParaRPr lang="ru-RU" sz="2800" dirty="0"/>
          </a:p>
          <a:p>
            <a:pPr algn="just"/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64226" y="476672"/>
            <a:ext cx="6463613" cy="59073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Целевые направления</a:t>
            </a:r>
            <a:endParaRPr lang="ru-RU" dirty="0"/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8195" r="349" b="8298"/>
          <a:stretch>
            <a:fillRect/>
          </a:stretch>
        </p:blipFill>
        <p:spPr bwMode="auto">
          <a:xfrm>
            <a:off x="1508532" y="4696447"/>
            <a:ext cx="6054927" cy="188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3389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70" y="1635899"/>
            <a:ext cx="4375617" cy="309574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34230" y="1599624"/>
            <a:ext cx="2781227" cy="39308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31903" t="-52" r="30784" b="3054"/>
          <a:stretch/>
        </p:blipFill>
        <p:spPr>
          <a:xfrm>
            <a:off x="5407979" y="1584395"/>
            <a:ext cx="2774747" cy="40554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Дистанционные интернет-конкурсы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87524" y="1886723"/>
            <a:ext cx="38164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«</a:t>
            </a:r>
            <a:r>
              <a:rPr lang="ru-RU" sz="2400" b="1" dirty="0" err="1" smtClean="0">
                <a:solidFill>
                  <a:schemeClr val="bg1"/>
                </a:solidFill>
              </a:rPr>
              <a:t>Шантарам</a:t>
            </a:r>
            <a:r>
              <a:rPr lang="ru-RU" sz="2400" b="1" dirty="0" smtClean="0">
                <a:solidFill>
                  <a:schemeClr val="bg1"/>
                </a:solidFill>
              </a:rPr>
              <a:t>»,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« Рисуем Победу!», «Надежды России»,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«Мой успех»,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«Парад талантов России», «Мир педагога»,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«Ты-гений»,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«Продлёнка»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«Дом знаний</a:t>
            </a:r>
            <a:r>
              <a:rPr lang="ru-RU" sz="2400" b="1" dirty="0" smtClean="0">
                <a:solidFill>
                  <a:schemeClr val="bg1"/>
                </a:solidFill>
              </a:rPr>
              <a:t>»,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«Гордость страны»</a:t>
            </a:r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и другие.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37634" t="16250" r="32481" b="5986"/>
          <a:stretch/>
        </p:blipFill>
        <p:spPr>
          <a:xfrm>
            <a:off x="5480890" y="1583366"/>
            <a:ext cx="2785994" cy="40758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1429" y="1581113"/>
            <a:ext cx="2998058" cy="4202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7307" y="1610572"/>
            <a:ext cx="3133159" cy="43197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5532" y="1577555"/>
            <a:ext cx="3358622" cy="46260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59" y="1591768"/>
            <a:ext cx="3294368" cy="464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91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Демонстрация творческих достижений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58" y="1844824"/>
            <a:ext cx="6108019" cy="343408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5656" y="2363378"/>
            <a:ext cx="6048672" cy="34007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2763608"/>
            <a:ext cx="6643358" cy="37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674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308" y="1912442"/>
            <a:ext cx="7200900" cy="404852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7964"/>
            <a:ext cx="8191805" cy="13608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Личные страницы педагогов и коллективов в </a:t>
            </a:r>
            <a:r>
              <a:rPr lang="en-US" dirty="0" smtClean="0"/>
              <a:t>VK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44" y="1912442"/>
            <a:ext cx="7200898" cy="4048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867003"/>
            <a:ext cx="7257450" cy="408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821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8083" y="-5638"/>
            <a:ext cx="5455501" cy="1360836"/>
          </a:xfrm>
        </p:spPr>
        <p:txBody>
          <a:bodyPr/>
          <a:lstStyle/>
          <a:p>
            <a:r>
              <a:rPr lang="en-US" dirty="0" err="1" smtClean="0"/>
              <a:t>NSportal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92" y="1124744"/>
            <a:ext cx="6383829" cy="358969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306" y="2172350"/>
            <a:ext cx="6700870" cy="3767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398" y="764704"/>
            <a:ext cx="2750064" cy="55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058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91533"/>
            <a:ext cx="6463613" cy="928788"/>
          </a:xfrm>
        </p:spPr>
        <p:txBody>
          <a:bodyPr/>
          <a:lstStyle/>
          <a:p>
            <a:r>
              <a:rPr lang="ru-RU" dirty="0" smtClean="0"/>
              <a:t>Итог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505813"/>
            <a:ext cx="4014192" cy="2676128"/>
          </a:xfrm>
          <a:prstGeom prst="rect">
            <a:avLst/>
          </a:prstGeom>
        </p:spPr>
      </p:pic>
      <p:sp>
        <p:nvSpPr>
          <p:cNvPr id="6" name="Объект 1"/>
          <p:cNvSpPr txBox="1">
            <a:spLocks/>
          </p:cNvSpPr>
          <p:nvPr/>
        </p:nvSpPr>
        <p:spPr>
          <a:xfrm>
            <a:off x="107504" y="5301208"/>
            <a:ext cx="9027942" cy="2200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dirty="0" smtClean="0"/>
              <a:t>Вера в возможности воспитанника, помноженная на мастерство родителей и педагогов, способна творить педагогические чудеса. </a:t>
            </a:r>
            <a:endParaRPr lang="ru-RU" sz="2400" dirty="0"/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179512" y="862472"/>
            <a:ext cx="4608512" cy="2200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dirty="0" smtClean="0"/>
              <a:t>Педагог должен стремиться к созданию особой культурно-образовательной среды, способствующей формированию общей культуры обучающихся, духовных и нравственных качеств личности, развитию творческих способностей детей через их собственную художественную деятельность в различных областях искусства.</a:t>
            </a:r>
            <a:endParaRPr lang="en-US" sz="2400" dirty="0" smtClean="0"/>
          </a:p>
          <a:p>
            <a:pPr marL="0" indent="0" algn="just">
              <a:buFont typeface="Arial" panose="020B0604020202020204" pitchFamily="34" charset="0"/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988840"/>
            <a:ext cx="8712968" cy="4320480"/>
          </a:xfrm>
        </p:spPr>
        <p:txBody>
          <a:bodyPr>
            <a:normAutofit/>
          </a:bodyPr>
          <a:lstStyle/>
          <a:p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infourok.ru/sistema-raboti-pedagoga-dopolnitelnogo-obrazovaniya-po-podgotovke-k-uchastiyu-obuchayuschihsya-v-konkursah-festivalyah-vistavkah-2922412.html</a:t>
            </a:r>
            <a:r>
              <a:rPr lang="ru-RU" sz="1800" dirty="0" smtClean="0"/>
              <a:t> Система работы педагога дополнительного образования</a:t>
            </a:r>
          </a:p>
          <a:p>
            <a:r>
              <a:rPr lang="en-US" sz="1800" dirty="0">
                <a:hlinkClick r:id="rId4"/>
              </a:rPr>
              <a:t>https://</a:t>
            </a:r>
            <a:r>
              <a:rPr lang="en-US" sz="1800" dirty="0" smtClean="0">
                <a:hlinkClick r:id="rId4"/>
              </a:rPr>
              <a:t>multiurok.ru/files/metodika-podgotovki-i-provedeniia-vystavok.html</a:t>
            </a:r>
            <a:r>
              <a:rPr lang="ru-RU" sz="1800" dirty="0" smtClean="0"/>
              <a:t> Методика подготовки и проведения  выставок</a:t>
            </a:r>
          </a:p>
          <a:p>
            <a:r>
              <a:rPr lang="en-US" sz="1800" dirty="0">
                <a:hlinkClick r:id="rId5"/>
              </a:rPr>
              <a:t>https://</a:t>
            </a:r>
            <a:r>
              <a:rPr lang="en-US" sz="1800" dirty="0" smtClean="0">
                <a:hlinkClick r:id="rId5"/>
              </a:rPr>
              <a:t>www.prodlenka.org/metodicheskie-razrabotki/263346-vystavochnaja-dejatelnostsredstvo-vyjavlenij</a:t>
            </a:r>
            <a:r>
              <a:rPr lang="ru-RU" sz="1800" dirty="0" smtClean="0"/>
              <a:t> Выставочная деятельность</a:t>
            </a:r>
          </a:p>
          <a:p>
            <a:r>
              <a:rPr lang="en-US" sz="1800" dirty="0">
                <a:hlinkClick r:id="rId6"/>
              </a:rPr>
              <a:t>https://</a:t>
            </a:r>
            <a:r>
              <a:rPr lang="en-US" sz="1800" dirty="0" smtClean="0">
                <a:hlinkClick r:id="rId6"/>
              </a:rPr>
              <a:t>io.nios.ru/articles2/92/2/podgotovka-detey-k-uchastiyu-v-tvorcheskih-konkursah-razlichnogo-urovnya</a:t>
            </a:r>
            <a:r>
              <a:rPr lang="ru-RU" sz="1800" dirty="0" smtClean="0"/>
              <a:t> Подготовка детей к участию в творческих конкурсах</a:t>
            </a:r>
          </a:p>
          <a:p>
            <a:endParaRPr lang="ru-RU" sz="1800" dirty="0" smtClean="0"/>
          </a:p>
          <a:p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Интернет-источники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4691334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988840"/>
            <a:ext cx="8424936" cy="4320480"/>
          </a:xfrm>
        </p:spPr>
        <p:txBody>
          <a:bodyPr/>
          <a:lstStyle/>
          <a:p>
            <a:pPr algn="just"/>
            <a:r>
              <a:rPr lang="ru-RU" b="1" dirty="0" smtClean="0"/>
              <a:t>«Творческая </a:t>
            </a:r>
            <a:r>
              <a:rPr lang="ru-RU" b="1" dirty="0"/>
              <a:t>личность</a:t>
            </a:r>
            <a:r>
              <a:rPr lang="ru-RU" b="1" dirty="0" smtClean="0"/>
              <a:t>», </a:t>
            </a:r>
            <a:r>
              <a:rPr lang="ru-RU" dirty="0" smtClean="0"/>
              <a:t>это личность, </a:t>
            </a:r>
            <a:r>
              <a:rPr lang="ru-RU" dirty="0"/>
              <a:t>которая в современной психолого-педагогической литературе трактуется как личность социально адаптированная, способная к активным и творческим преобразованиям окружающего мира в любом виде деятельности.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Понятие </a:t>
            </a:r>
            <a:br>
              <a:rPr lang="ru-RU" dirty="0" smtClean="0"/>
            </a:br>
            <a:r>
              <a:rPr lang="ru-RU" dirty="0" smtClean="0"/>
              <a:t>«Творческая личность»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7504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67944" y="692696"/>
            <a:ext cx="4659351" cy="432048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800" dirty="0"/>
              <a:t>Тяга к творчеству, как любая другая человеческая потребность, не врожденное качество и не природный дар, а результат воспитания (стихийного, незаметного или организованного), тяга к творчеству </a:t>
            </a:r>
            <a:r>
              <a:rPr lang="ru-RU" sz="2800" dirty="0" smtClean="0"/>
              <a:t>это потребности </a:t>
            </a:r>
            <a:r>
              <a:rPr lang="ru-RU" sz="2800" dirty="0"/>
              <a:t>получать знания, </a:t>
            </a:r>
            <a:r>
              <a:rPr lang="ru-RU" sz="2800" dirty="0" smtClean="0"/>
              <a:t>развитие познавательного </a:t>
            </a:r>
            <a:r>
              <a:rPr lang="ru-RU" sz="2800" dirty="0"/>
              <a:t>интереса детей.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67" t="5723" r="8733" b="2972"/>
          <a:stretch/>
        </p:blipFill>
        <p:spPr>
          <a:xfrm>
            <a:off x="683568" y="1185665"/>
            <a:ext cx="2232248" cy="2569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669" t="4234" r="3620" b="6679"/>
          <a:stretch/>
        </p:blipFill>
        <p:spPr>
          <a:xfrm>
            <a:off x="467544" y="4077072"/>
            <a:ext cx="3456384" cy="223224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1040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2984" y="1520583"/>
            <a:ext cx="5004556" cy="51411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/>
              <a:t>П</a:t>
            </a:r>
            <a:r>
              <a:rPr lang="ru-RU" sz="2800" dirty="0" smtClean="0"/>
              <a:t>едагог </a:t>
            </a:r>
            <a:r>
              <a:rPr lang="ru-RU" sz="2800" dirty="0"/>
              <a:t>выступает носителем культурного содержания, транслятором опыта, накопленного в области искусства. На этом этапе педагог является главным экспертом детских работ, применяя традиционные для отечественной педагогики, экспертные формы диагностики достижений </a:t>
            </a:r>
            <a:r>
              <a:rPr lang="ru-RU" sz="2800" dirty="0" smtClean="0"/>
              <a:t>обучающихся.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4130" y="159747"/>
            <a:ext cx="6463613" cy="1360836"/>
          </a:xfrm>
        </p:spPr>
        <p:txBody>
          <a:bodyPr/>
          <a:lstStyle/>
          <a:p>
            <a:pPr algn="l"/>
            <a:r>
              <a:rPr lang="ru-RU" dirty="0" smtClean="0"/>
              <a:t>Роль педагога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878" t="8275" r="5005" b="14694"/>
          <a:stretch/>
        </p:blipFill>
        <p:spPr>
          <a:xfrm>
            <a:off x="5237764" y="4912699"/>
            <a:ext cx="3384376" cy="17281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540" y="2272095"/>
            <a:ext cx="3227851" cy="24208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693" y="200681"/>
            <a:ext cx="2777547" cy="185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722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11960" y="2929672"/>
            <a:ext cx="4608512" cy="367240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800" dirty="0" smtClean="0"/>
              <a:t>От </a:t>
            </a:r>
            <a:r>
              <a:rPr lang="ru-RU" sz="2800" dirty="0"/>
              <a:t>педагога </a:t>
            </a:r>
            <a:r>
              <a:rPr lang="ru-RU" sz="2800" dirty="0" smtClean="0"/>
              <a:t>требуется постоянное нахождение </a:t>
            </a:r>
            <a:r>
              <a:rPr lang="ru-RU" sz="2800" dirty="0"/>
              <a:t>новой информации, которая содержит элементы необычности, занимательности, интересных фактов и содержательных форм обучения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240" t="8685" r="8203" b="7362"/>
          <a:stretch/>
        </p:blipFill>
        <p:spPr>
          <a:xfrm>
            <a:off x="702021" y="336480"/>
            <a:ext cx="1997771" cy="19848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000" t="10738" r="8364" b="11816"/>
          <a:stretch/>
        </p:blipFill>
        <p:spPr>
          <a:xfrm>
            <a:off x="5364088" y="275414"/>
            <a:ext cx="3007176" cy="15581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8370" t="5867" r="6119" b="10206"/>
          <a:stretch/>
        </p:blipFill>
        <p:spPr>
          <a:xfrm>
            <a:off x="700524" y="3159495"/>
            <a:ext cx="2304257" cy="2952328"/>
          </a:xfrm>
          <a:prstGeom prst="rect">
            <a:avLst/>
          </a:prstGeom>
        </p:spPr>
      </p:pic>
      <p:pic>
        <p:nvPicPr>
          <p:cNvPr id="4098" name="Picture 2" descr="https://sun9-48.userapi.com/impg/fEqmYwJ7jN4v3GGIgAN8FYGiVZyz6a5C31FbzQ/5MsJKv6mfN8.jpg?size=810x1080&amp;quality=95&amp;sign=9c08543a27b19e5bef9cb6da6b7a292a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1" t="18456" r="10907" b="-262"/>
          <a:stretch/>
        </p:blipFill>
        <p:spPr bwMode="auto">
          <a:xfrm>
            <a:off x="653235" y="2644905"/>
            <a:ext cx="2478829" cy="354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35.userapi.com/impg/4XbJJVxe9M6QL3_mGXwfl8WNwytVuNXwKwQD0A/HDOKvik9wcQ.jpg?size=719x1080&amp;quality=95&amp;sign=7d48c7ed8d64a3c851728962f87dbcdc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9" r="8626"/>
          <a:stretch/>
        </p:blipFill>
        <p:spPr bwMode="auto">
          <a:xfrm>
            <a:off x="676787" y="2629242"/>
            <a:ext cx="2741707" cy="347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74974" y="36472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Игры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3284" y="6186089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Пленэр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6556" t="7816" r="6556" b="7816"/>
          <a:stretch/>
        </p:blipFill>
        <p:spPr>
          <a:xfrm>
            <a:off x="700524" y="262214"/>
            <a:ext cx="2745456" cy="205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750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620688"/>
            <a:ext cx="8424936" cy="43204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/>
              <a:t>В системе дополнительного образования результатом образовательной деятельности в декоративно - прикладном и изобразительном творчестве является детская работа. В ней находят отражение, как детские интересы, так и педагогическое влияние. Творческая деятельность должна экспонироваться, иметь выход для </a:t>
            </a:r>
            <a:r>
              <a:rPr lang="ru-RU" sz="2400" dirty="0" smtClean="0"/>
              <a:t>зрителя.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10101" r="8264" b="17450"/>
          <a:stretch/>
        </p:blipFill>
        <p:spPr>
          <a:xfrm>
            <a:off x="503548" y="3429000"/>
            <a:ext cx="4032448" cy="2600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8947" t="6199" r="6047" b="6526"/>
          <a:stretch/>
        </p:blipFill>
        <p:spPr>
          <a:xfrm>
            <a:off x="4932040" y="3332113"/>
            <a:ext cx="3456385" cy="27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22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3501008"/>
            <a:ext cx="8712968" cy="288032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Исторически публичная демонстрация как и продажа, в том числе творческих продуктов, изделий проходила в России на </a:t>
            </a:r>
            <a:r>
              <a:rPr lang="ru-RU" dirty="0" smtClean="0"/>
              <a:t>ярмарках.</a:t>
            </a:r>
          </a:p>
          <a:p>
            <a:pPr algn="just"/>
            <a:r>
              <a:rPr lang="ru-RU" dirty="0" smtClean="0"/>
              <a:t>Сегодня участие </a:t>
            </a:r>
            <a:r>
              <a:rPr lang="ru-RU" dirty="0"/>
              <a:t>в выставках – это не только самореклама и реклама. Это, прежде всего, подъём авторитета учреждения и конкретно участников выставки, активизация интереса сообщества к коллективному и персональному </a:t>
            </a:r>
            <a:r>
              <a:rPr lang="ru-RU" dirty="0" smtClean="0"/>
              <a:t>творчеству.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r="2750" b="21650"/>
          <a:stretch/>
        </p:blipFill>
        <p:spPr>
          <a:xfrm>
            <a:off x="4860032" y="1124744"/>
            <a:ext cx="3550888" cy="16677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82" y="279867"/>
            <a:ext cx="4114428" cy="27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365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-12509" y="260648"/>
            <a:ext cx="9433048" cy="100811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/>
              </a:rPr>
              <a:t>Возможности демонстрации успехов учащихся в различных конкурсах и выставках</a:t>
            </a:r>
            <a:endParaRPr lang="ru-RU" sz="2800" b="1" dirty="0">
              <a:solidFill>
                <a:srgbClr val="C00000"/>
              </a:solidFill>
              <a:effectLst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801976"/>
              </p:ext>
            </p:extLst>
          </p:nvPr>
        </p:nvGraphicFramePr>
        <p:xfrm>
          <a:off x="1115616" y="1628800"/>
          <a:ext cx="7128792" cy="4687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395729"/>
      </p:ext>
    </p:extLst>
  </p:cSld>
  <p:clrMapOvr>
    <a:masterClrMapping/>
  </p:clrMapOvr>
  <p:transition spd="med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146e3f48c1f977b20da763d762ced8ebd949e"/>
</p:tagLst>
</file>

<file path=ppt/theme/theme1.xml><?xml version="1.0" encoding="utf-8"?>
<a:theme xmlns:a="http://schemas.openxmlformats.org/drawingml/2006/main" name="Тема Office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</TotalTime>
  <Words>605</Words>
  <Application>Microsoft Office PowerPoint</Application>
  <PresentationFormat>Экран (4:3)</PresentationFormat>
  <Paragraphs>70</Paragraphs>
  <Slides>25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Тема Office</vt:lpstr>
      <vt:lpstr>«Реализация творческого потенциала учащегося через участие в конкурсах мастерства»</vt:lpstr>
      <vt:lpstr>Целевые направления</vt:lpstr>
      <vt:lpstr>Понятие  «Творческая личность»</vt:lpstr>
      <vt:lpstr>Презентация PowerPoint</vt:lpstr>
      <vt:lpstr>Роль педагога</vt:lpstr>
      <vt:lpstr>Презентация PowerPoint</vt:lpstr>
      <vt:lpstr>Презентация PowerPoint</vt:lpstr>
      <vt:lpstr>Презентация PowerPoint</vt:lpstr>
      <vt:lpstr>Возможности демонстрации успехов учащихся в различных конкурсах и выставках</vt:lpstr>
      <vt:lpstr>Презентация PowerPoint</vt:lpstr>
      <vt:lpstr>Участие в индивидуальных выставках  и выставках коллектива </vt:lpstr>
      <vt:lpstr>Участие в тематических выставках в фойе центра</vt:lpstr>
      <vt:lpstr>Участие в выставках «ЦДТ Сормовского района  </vt:lpstr>
      <vt:lpstr>Участие в выставках района города и области </vt:lpstr>
      <vt:lpstr>Презентация PowerPoint</vt:lpstr>
      <vt:lpstr>«Путешествие в страну Пушкина»</vt:lpstr>
      <vt:lpstr>Городской интерактивный конкурс «Пластилиновая ворона»</vt:lpstr>
      <vt:lpstr>«России верные сыны»</vt:lpstr>
      <vt:lpstr>Епархиальные конкурсы «Свет рождественской звезды», «Пасха Красная»</vt:lpstr>
      <vt:lpstr>Дистанционные интернет-конкурсы</vt:lpstr>
      <vt:lpstr>Демонстрация творческих достижений</vt:lpstr>
      <vt:lpstr>Личные страницы педагогов и коллективов в VK</vt:lpstr>
      <vt:lpstr>NSportal</vt:lpstr>
      <vt:lpstr>Итог</vt:lpstr>
      <vt:lpstr>Интернет-источники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Красные и розовые изгибы</dc:title>
  <dc:creator>obstinate</dc:creator>
  <dc:description>Шаблон презентации с сайта https://presentation-creation.ru/</dc:description>
  <cp:lastModifiedBy>1</cp:lastModifiedBy>
  <cp:revision>438</cp:revision>
  <dcterms:created xsi:type="dcterms:W3CDTF">2018-02-25T09:09:03Z</dcterms:created>
  <dcterms:modified xsi:type="dcterms:W3CDTF">2024-10-07T09:06:03Z</dcterms:modified>
</cp:coreProperties>
</file>