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  <p:sldId id="263" r:id="rId9"/>
    <p:sldId id="264" r:id="rId10"/>
    <p:sldId id="266" r:id="rId11"/>
    <p:sldId id="267" r:id="rId12"/>
    <p:sldId id="268" r:id="rId13"/>
    <p:sldId id="274" r:id="rId14"/>
    <p:sldId id="275" r:id="rId15"/>
    <p:sldId id="277" r:id="rId16"/>
    <p:sldId id="278" r:id="rId17"/>
    <p:sldId id="265" r:id="rId18"/>
    <p:sldId id="270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D44B"/>
    <a:srgbClr val="FF9999"/>
    <a:srgbClr val="FFFF99"/>
    <a:srgbClr val="3416A0"/>
    <a:srgbClr val="0000FF"/>
    <a:srgbClr val="DC6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4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67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54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589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3899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45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915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19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40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84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10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0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9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5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65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EACD-A8B3-4D94-85F9-4FDF8AF25399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347478-BD2A-461A-A7BE-34D6075E7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9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36740" y="315309"/>
            <a:ext cx="9476243" cy="1471449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9600" b="1" dirty="0" err="1" smtClean="0">
                <a:ln/>
                <a:solidFill>
                  <a:srgbClr val="DC640A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Guten</a:t>
            </a:r>
            <a:r>
              <a:rPr lang="en-US" sz="9600" b="1" dirty="0" smtClean="0">
                <a:ln/>
                <a:solidFill>
                  <a:srgbClr val="DC640A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Tag</a:t>
            </a:r>
            <a:r>
              <a:rPr lang="ru-RU" sz="9600" b="1" dirty="0" smtClean="0">
                <a:ln/>
                <a:solidFill>
                  <a:srgbClr val="DC640A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!</a:t>
            </a:r>
            <a:endParaRPr lang="ru-RU" sz="9600" b="1" dirty="0">
              <a:ln/>
              <a:solidFill>
                <a:srgbClr val="DC640A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127/000544ce-b767a564/hello_html_m40738f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21" y="1786758"/>
            <a:ext cx="4939862" cy="4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05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nhabitat.com/wp-content/blogs.dir/1/files/2016/02/Tempelhof-Airport-Germany-Refugee-Camps-889x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0" y="214562"/>
            <a:ext cx="9265715" cy="617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764" y="394138"/>
            <a:ext cx="7362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200" dirty="0" err="1" smtClean="0">
                <a:ln w="2921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Calisto MT" pitchFamily="18" charset="0"/>
              </a:rPr>
              <a:t>Willkommen</a:t>
            </a:r>
            <a:r>
              <a:rPr lang="en-US" sz="6000" b="1" spc="200" dirty="0" smtClean="0">
                <a:ln w="2921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Calisto MT" pitchFamily="18" charset="0"/>
              </a:rPr>
              <a:t>!</a:t>
            </a:r>
            <a:endParaRPr lang="ru-RU" sz="6000" b="1" spc="200" dirty="0">
              <a:ln w="29210">
                <a:solidFill>
                  <a:srgbClr val="C00000"/>
                </a:solidFill>
              </a:ln>
              <a:solidFill>
                <a:srgbClr val="FF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03730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raphnet.ru/images/1771452_kak-zdorovautsya-kitaic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03" y="0"/>
            <a:ext cx="4850712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644054" y="1450429"/>
            <a:ext cx="4556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Georgia" pitchFamily="18" charset="0"/>
              </a:rPr>
              <a:t>- </a:t>
            </a:r>
            <a:r>
              <a:rPr lang="en-US" sz="5400" b="1" dirty="0" err="1" smtClean="0">
                <a:solidFill>
                  <a:srgbClr val="002060"/>
                </a:solidFill>
                <a:latin typeface="Georgia" pitchFamily="18" charset="0"/>
              </a:rPr>
              <a:t>Guten</a:t>
            </a:r>
            <a:r>
              <a:rPr lang="en-US" sz="5400" b="1" dirty="0" smtClean="0">
                <a:solidFill>
                  <a:srgbClr val="002060"/>
                </a:solidFill>
                <a:latin typeface="Georgia" pitchFamily="18" charset="0"/>
              </a:rPr>
              <a:t> Tag!</a:t>
            </a:r>
          </a:p>
          <a:p>
            <a:endParaRPr lang="en-US" sz="5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US" sz="5400" b="1" dirty="0" smtClean="0">
                <a:solidFill>
                  <a:srgbClr val="002060"/>
                </a:solidFill>
                <a:latin typeface="Georgia" pitchFamily="18" charset="0"/>
              </a:rPr>
              <a:t>- Hallo!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8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014" y="2885089"/>
            <a:ext cx="2885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2060"/>
                </a:solidFill>
                <a:latin typeface="Georgia" pitchFamily="18" charset="0"/>
              </a:rPr>
              <a:t>Kur</a:t>
            </a:r>
            <a:endParaRPr lang="ru-RU" sz="9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2083" y="3069020"/>
            <a:ext cx="10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Georgia" pitchFamily="18" charset="0"/>
              </a:rPr>
              <a:t>+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0773" y="2921877"/>
            <a:ext cx="2438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Georgia" pitchFamily="18" charset="0"/>
              </a:rPr>
              <a:t>Ort</a:t>
            </a:r>
            <a:endParaRPr lang="ru-RU" sz="9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4070" y="3111057"/>
            <a:ext cx="10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Georgia" pitchFamily="18" charset="0"/>
              </a:rPr>
              <a:t>=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4026" y="2801007"/>
            <a:ext cx="4734910" cy="15696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002060"/>
                </a:solidFill>
                <a:latin typeface="Georgia" pitchFamily="18" charset="0"/>
              </a:rPr>
              <a:t>курорт</a:t>
            </a:r>
            <a:endParaRPr lang="ru-RU" sz="9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09241"/>
            <a:ext cx="3594538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лечение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7560" y="4303986"/>
            <a:ext cx="2748454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место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 descr="http://estet-portal.com/images/stomatologia-i-beremennost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09" y="993227"/>
            <a:ext cx="3034678" cy="201995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0" name="Picture 4" descr="http://overgraph.ru/images/292660_krasivyi-kottedzh-u-morya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9537" t="15019" r="14181" b="8722"/>
          <a:stretch>
            <a:fillRect/>
          </a:stretch>
        </p:blipFill>
        <p:spPr bwMode="auto">
          <a:xfrm>
            <a:off x="4150450" y="1040524"/>
            <a:ext cx="3085922" cy="204951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2" name="Picture 6" descr="http://st.gdefon.com/wallpapers_original/s/537301_peyzaj_more_kurort_3872x2592_(www.GdeFon.ru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958" y="940065"/>
            <a:ext cx="3211915" cy="214997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3268717" y="1329558"/>
            <a:ext cx="10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Georgia" pitchFamily="18" charset="0"/>
              </a:rPr>
              <a:t>+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7903" y="1340068"/>
            <a:ext cx="10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latin typeface="Georgia" pitchFamily="18" charset="0"/>
              </a:rPr>
              <a:t>=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8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7A52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6" grpId="1" animBg="1"/>
      <p:bldP spid="7" grpId="0" animBg="1"/>
      <p:bldP spid="8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30" y="3042738"/>
            <a:ext cx="4020207" cy="120032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en-US" sz="7200" b="1" dirty="0" err="1" smtClean="0">
                <a:solidFill>
                  <a:srgbClr val="002060"/>
                </a:solidFill>
                <a:latin typeface="Georgia" pitchFamily="18" charset="0"/>
              </a:rPr>
              <a:t>Wunder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5771" y="3053255"/>
            <a:ext cx="809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Georgia" pitchFamily="18" charset="0"/>
              </a:rPr>
              <a:t>+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4707" y="3063770"/>
            <a:ext cx="2648606" cy="1200329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Georgia" pitchFamily="18" charset="0"/>
              </a:rPr>
              <a:t>Kind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8666" y="3111057"/>
            <a:ext cx="10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Georgia" pitchFamily="18" charset="0"/>
              </a:rPr>
              <a:t>=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7090" y="3179380"/>
            <a:ext cx="4734910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Georgia" pitchFamily="18" charset="0"/>
              </a:rPr>
              <a:t>вундеркинд</a:t>
            </a:r>
            <a:endParaRPr lang="ru-RU" sz="5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281" y="4261942"/>
            <a:ext cx="2317531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чудо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503" y="4240924"/>
            <a:ext cx="3799490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ребёнок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3573" y="1424151"/>
            <a:ext cx="10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Georgia" pitchFamily="18" charset="0"/>
              </a:rPr>
              <a:t>+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4938" y="1434661"/>
            <a:ext cx="10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latin typeface="Georgia" pitchFamily="18" charset="0"/>
              </a:rPr>
              <a:t>=</a:t>
            </a:r>
            <a:endParaRPr lang="ru-RU" sz="7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http://xvatit.com/uploads/posts/2016-05/1463725349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9409" y="733812"/>
            <a:ext cx="3322121" cy="237199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http://dspolovinka.ru/attachments/Image/79777724_large_Malchik_1.png?template=generi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29" t="11235" r="12461"/>
          <a:stretch>
            <a:fillRect/>
          </a:stretch>
        </p:blipFill>
        <p:spPr bwMode="auto">
          <a:xfrm flipH="1">
            <a:off x="4177866" y="0"/>
            <a:ext cx="2522483" cy="2989427"/>
          </a:xfrm>
          <a:prstGeom prst="rect">
            <a:avLst/>
          </a:prstGeom>
          <a:noFill/>
        </p:spPr>
      </p:pic>
      <p:pic>
        <p:nvPicPr>
          <p:cNvPr id="16" name="Picture 2" descr="http://www.stihi.ru/pics/2011/04/22/356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79" y="882868"/>
            <a:ext cx="3077405" cy="205001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428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7A52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6" grpId="1" animBg="1"/>
      <p:bldP spid="7" grpId="0" animBg="1"/>
      <p:bldP spid="8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377" y="3121565"/>
            <a:ext cx="2159872" cy="1107996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Georgia" pitchFamily="18" charset="0"/>
              </a:rPr>
              <a:t>Gast</a:t>
            </a:r>
            <a:endParaRPr lang="ru-RU" sz="6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5342" y="3100551"/>
            <a:ext cx="809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Georgia" pitchFamily="18" charset="0"/>
              </a:rPr>
              <a:t>+</a:t>
            </a:r>
            <a:endParaRPr lang="ru-RU" sz="6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9676" y="3126834"/>
            <a:ext cx="3972913" cy="110799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Georgia" pitchFamily="18" charset="0"/>
              </a:rPr>
              <a:t>Arbeiter</a:t>
            </a:r>
            <a:endParaRPr lang="ru-RU" sz="6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1006" y="3268717"/>
            <a:ext cx="625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002060"/>
                </a:solidFill>
                <a:latin typeface="Georgia" pitchFamily="18" charset="0"/>
              </a:rPr>
              <a:t>=</a:t>
            </a:r>
            <a:endParaRPr lang="ru-RU" sz="5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2138" y="3242444"/>
            <a:ext cx="4908330" cy="8925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r>
              <a:rPr lang="ru-RU" sz="5200" b="1" dirty="0" err="1" smtClean="0">
                <a:solidFill>
                  <a:srgbClr val="002060"/>
                </a:solidFill>
                <a:latin typeface="Georgia" pitchFamily="18" charset="0"/>
              </a:rPr>
              <a:t>гастарбайтер</a:t>
            </a:r>
            <a:endParaRPr lang="ru-RU" sz="5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139" y="4261941"/>
            <a:ext cx="2664378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гость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4240925"/>
            <a:ext cx="3799490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рабочий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8815" y="1329557"/>
            <a:ext cx="814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Georgia" pitchFamily="18" charset="0"/>
              </a:rPr>
              <a:t>+</a:t>
            </a:r>
            <a:endParaRPr lang="ru-RU" sz="6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5752" y="1434661"/>
            <a:ext cx="788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Georgia" pitchFamily="18" charset="0"/>
              </a:rPr>
              <a:t>=</a:t>
            </a:r>
            <a:endParaRPr lang="ru-RU" sz="6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7890" name="Picture 2" descr="http://gizn-biz.ru/wp-content/uploads/2013/06/Gostevye-posty-for-prodvizheniya-1024x1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8" t="2460" r="4729" b="9397"/>
          <a:stretch>
            <a:fillRect/>
          </a:stretch>
        </p:blipFill>
        <p:spPr bwMode="auto">
          <a:xfrm>
            <a:off x="252250" y="788277"/>
            <a:ext cx="2531242" cy="214411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7892" name="Picture 4" descr="http://buzuluk-inform.ru/system/Cover/images/000/033/010/big/257973775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51"/>
          <a:stretch>
            <a:fillRect/>
          </a:stretch>
        </p:blipFill>
        <p:spPr bwMode="auto">
          <a:xfrm>
            <a:off x="3850347" y="819806"/>
            <a:ext cx="2266674" cy="219140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6" name="Picture 2" descr="http://teleus.ru/upload/iblock/f71/f71c08ce0b0d609163d28e54f9333d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50" y="818048"/>
            <a:ext cx="4521105" cy="23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8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7A52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6" grpId="1" animBg="1"/>
      <p:bldP spid="7" grpId="0" animBg="1"/>
      <p:bldP spid="8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ladanie.sk/wp-content/uploads/2014/12/nemcina-1024x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8361"/>
            <a:ext cx="9753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2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erlin-vegan.de/wp-content/uploads/2014/04/CafeV_aussen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61" y="145142"/>
            <a:ext cx="8756196" cy="65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tvetur.ru/_pu/1/31302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61" y="145141"/>
            <a:ext cx="8756196" cy="65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" y="-1080655"/>
            <a:ext cx="12207835" cy="91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8568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unlib.ru/cimg/2014/101717/264864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4" t="5006" r="14532" b="7979"/>
          <a:stretch>
            <a:fillRect/>
          </a:stretch>
        </p:blipFill>
        <p:spPr bwMode="auto">
          <a:xfrm>
            <a:off x="3800104" y="1626919"/>
            <a:ext cx="2636322" cy="31942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5636" y="1959430"/>
            <a:ext cx="3123211" cy="831116"/>
          </a:xfrm>
          <a:prstGeom prst="roundRect">
            <a:avLst>
              <a:gd name="adj" fmla="val 25765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теория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8692" y="520537"/>
            <a:ext cx="3123211" cy="831116"/>
          </a:xfrm>
          <a:prstGeom prst="roundRect">
            <a:avLst>
              <a:gd name="adj" fmla="val 25765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анализ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5673" y="556161"/>
            <a:ext cx="3123211" cy="831116"/>
          </a:xfrm>
          <a:prstGeom prst="roundRect">
            <a:avLst>
              <a:gd name="adj" fmla="val 25765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синтез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7060" y="1923802"/>
            <a:ext cx="3123211" cy="831116"/>
          </a:xfrm>
          <a:prstGeom prst="roundRect">
            <a:avLst>
              <a:gd name="adj" fmla="val 25765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логика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019" y="3657598"/>
            <a:ext cx="2826328" cy="831116"/>
          </a:xfrm>
          <a:prstGeom prst="roundRect">
            <a:avLst>
              <a:gd name="adj" fmla="val 25765"/>
            </a:avLst>
          </a:prstGeom>
          <a:solidFill>
            <a:srgbClr val="FFD44B"/>
          </a:solidFill>
          <a:ln>
            <a:solidFill>
              <a:srgbClr val="FF9999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звук</a:t>
            </a:r>
            <a:endParaRPr lang="ru-RU" sz="40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0707" y="3667494"/>
            <a:ext cx="2826328" cy="831116"/>
          </a:xfrm>
          <a:prstGeom prst="roundRect">
            <a:avLst>
              <a:gd name="adj" fmla="val 25765"/>
            </a:avLst>
          </a:prstGeom>
          <a:solidFill>
            <a:srgbClr val="FFD44B"/>
          </a:solidFill>
          <a:ln>
            <a:solidFill>
              <a:srgbClr val="FF9999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цвет</a:t>
            </a:r>
            <a:endParaRPr lang="ru-RU" sz="40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3065" y="5054928"/>
            <a:ext cx="2826328" cy="831116"/>
          </a:xfrm>
          <a:prstGeom prst="roundRect">
            <a:avLst>
              <a:gd name="adj" fmla="val 25765"/>
            </a:avLst>
          </a:prstGeom>
          <a:solidFill>
            <a:srgbClr val="FFD44B"/>
          </a:solidFill>
          <a:ln>
            <a:solidFill>
              <a:srgbClr val="FF9999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образы</a:t>
            </a:r>
            <a:endParaRPr lang="ru-RU" sz="40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8467" y="5100450"/>
            <a:ext cx="3972297" cy="831116"/>
          </a:xfrm>
          <a:prstGeom prst="roundRect">
            <a:avLst>
              <a:gd name="adj" fmla="val 25765"/>
            </a:avLst>
          </a:prstGeom>
          <a:solidFill>
            <a:srgbClr val="FFD44B"/>
          </a:solidFill>
          <a:ln>
            <a:solidFill>
              <a:srgbClr val="FF9999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ассоциации</a:t>
            </a:r>
            <a:endParaRPr lang="ru-RU" sz="40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5939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ds03.infourok.ru/uploads/ex/07e7/00005606-5fff1b90/img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5" name="Picture 2" descr="https://ds03.infourok.ru/uploads/ex/07e7/00005606-5fff1b90/img9.jpg"/>
          <p:cNvPicPr>
            <a:picLocks noChangeAspect="1" noChangeArrowheads="1"/>
          </p:cNvPicPr>
          <p:nvPr/>
        </p:nvPicPr>
        <p:blipFill>
          <a:blip r:embed="rId4"/>
          <a:srcRect l="76336" t="92490" r="1336" b="4291"/>
          <a:stretch>
            <a:fillRect/>
          </a:stretch>
        </p:blipFill>
        <p:spPr bwMode="auto">
          <a:xfrm>
            <a:off x="9348952" y="6526924"/>
            <a:ext cx="2843048" cy="299544"/>
          </a:xfrm>
          <a:prstGeom prst="rect">
            <a:avLst/>
          </a:prstGeom>
          <a:noFill/>
        </p:spPr>
      </p:pic>
      <p:pic>
        <p:nvPicPr>
          <p:cNvPr id="2" name="Mo-Do - Eins, Zwei Polizei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161" y="55190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cdn.photogyps.com/images/www.compusurf.es/wordpress/wp-content/uploads/2014/04/smil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0" y="241530"/>
            <a:ext cx="5487318" cy="5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hoes-de.ru/f/product/gu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21" y="2391508"/>
            <a:ext cx="3337530" cy="12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hoes-de.ru/f/product/g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52" y="600434"/>
            <a:ext cx="2529182" cy="9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hoes-de.ru/f/product/gu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23" y="4706007"/>
            <a:ext cx="4117382" cy="156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8487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64" y="229064"/>
            <a:ext cx="8596668" cy="13208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Полиглоты мира</a:t>
            </a:r>
            <a:endParaRPr lang="ru-RU" sz="44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mywishlist.ru/pic/i/wish/orig/003/805/2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" y="1395776"/>
            <a:ext cx="4739305" cy="54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pp.yuterra.life/upload/blogs/00/c4/00c439431bf1b2e24ed26c9dc73cc03b_RSZ_69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8326" b="23424"/>
          <a:stretch/>
        </p:blipFill>
        <p:spPr bwMode="auto">
          <a:xfrm>
            <a:off x="7849148" y="3202643"/>
            <a:ext cx="3812344" cy="262577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betterworldbooks.com/141/The-Life-of-Henry-George-97814102145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65" y="1749594"/>
            <a:ext cx="2682356" cy="4291768"/>
          </a:xfrm>
          <a:prstGeom prst="rect">
            <a:avLst/>
          </a:prstGeom>
          <a:noFill/>
          <a:effectLst>
            <a:glow rad="101600">
              <a:srgbClr val="DC640A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igslide.ru/images/6/5236/960/img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6" t="5975" r="3442" b="25150"/>
          <a:stretch/>
        </p:blipFill>
        <p:spPr bwMode="auto">
          <a:xfrm>
            <a:off x="7746799" y="609600"/>
            <a:ext cx="4017042" cy="223676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84830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Aleksej_Rybnikov_-_Usatyj_nyan_zastavka_(iPlayer.fm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2056" name="Picture 8" descr="http://i1.sndcdn.com/artworks-000032056929-rmle4f-crop.jpg?86be4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27" y="1371600"/>
            <a:ext cx="8100108" cy="44102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lumpics.ru/wp-content/uploads/2016/07/Smayl-Raduga-dlya-Skype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62" y="4981903"/>
            <a:ext cx="2380594" cy="256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lumpics.ru/wp-content/uploads/2016/07/Smayl-Raduga-dlya-Skype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05" y="5005739"/>
            <a:ext cx="2513909" cy="2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lumpics.ru/wp-content/uploads/2016/07/Smayl-Raduga-dlya-Skype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86" y="5013434"/>
            <a:ext cx="2555876" cy="26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lumpics.ru/wp-content/uploads/2016/07/Smayl-Raduga-dlya-Skype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43" y="4997669"/>
            <a:ext cx="2506724" cy="2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lumpics.ru/wp-content/uploads/2016/07/Smayl-Raduga-dlya-Skype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3" y="4981904"/>
            <a:ext cx="2475190" cy="26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lumpics.ru/wp-content/uploads/2016/07/Smayl-Raduga-dlya-Skype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76" y="4918841"/>
            <a:ext cx="2538246" cy="27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031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3" y="679939"/>
            <a:ext cx="9198186" cy="13208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Мнемотехника или </a:t>
            </a:r>
            <a:r>
              <a:rPr lang="ru-RU" sz="40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мнемо́ника</a:t>
            </a:r>
            <a:r>
              <a:rPr lang="ru-RU" sz="40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b="1" u="sng" dirty="0">
                <a:solidFill>
                  <a:srgbClr val="00B0F0"/>
                </a:solidFill>
                <a:latin typeface="Century Schoolbook" panose="02040604050505020304" pitchFamily="18" charset="0"/>
              </a:rPr>
              <a:t/>
            </a:r>
            <a:br>
              <a:rPr lang="ru-RU" b="1" u="sng" dirty="0">
                <a:solidFill>
                  <a:srgbClr val="00B0F0"/>
                </a:solidFill>
                <a:latin typeface="Century Schoolbook" panose="020406040505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8"/>
            <a:ext cx="7946161" cy="4140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(</a:t>
            </a:r>
            <a:r>
              <a:rPr lang="ru-RU" sz="3200" dirty="0">
                <a:solidFill>
                  <a:srgbClr val="002060"/>
                </a:solidFill>
                <a:latin typeface="Century Schoolbook" panose="02040604050505020304" pitchFamily="18" charset="0"/>
              </a:rPr>
              <a:t>греч. </a:t>
            </a:r>
            <a:r>
              <a:rPr lang="ru-RU" sz="3200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τὰ</a:t>
            </a:r>
            <a:r>
              <a:rPr lang="ru-RU" sz="3200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μνημονικά</a:t>
            </a:r>
            <a:r>
              <a:rPr lang="ru-RU" sz="3200" dirty="0">
                <a:solidFill>
                  <a:srgbClr val="002060"/>
                </a:solidFill>
                <a:latin typeface="Century Schoolbook" panose="02040604050505020304" pitchFamily="18" charset="0"/>
              </a:rPr>
              <a:t> — искусство запоминания) – это совокупность специальных приёмов и способов, облегчающих запоминание нужной информации и увеличивающих объём памяти путём образования ассоциаций (связей).</a:t>
            </a:r>
          </a:p>
        </p:txBody>
      </p:sp>
      <p:pic>
        <p:nvPicPr>
          <p:cNvPr id="3076" name="Picture 4" descr="http://joysoflife.ru/wp-content/uploads/2015/11/triangl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4541" y="2329403"/>
            <a:ext cx="2122669" cy="22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kidbook.com.ua/wp-content/uploads/2014/11/%D0%A4%D0%BE%D1%80%D0%BC%D0%B0-%D0%BA%D1%80%D1%83%D0%B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0455" y="0"/>
            <a:ext cx="2126755" cy="21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raduga.name/wp-content/uploads/2014/07/685746536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4541" y="4720541"/>
            <a:ext cx="2137459" cy="21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794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3F6EB"/>
              </a:clrFrom>
              <a:clrTo>
                <a:srgbClr val="F3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" y="296047"/>
            <a:ext cx="2474481" cy="47632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75915" y="534572"/>
            <a:ext cx="685096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</a:rPr>
              <a:t>«…Прежде </a:t>
            </a:r>
            <a:r>
              <a:rPr lang="ru-RU" sz="3200" dirty="0">
                <a:solidFill>
                  <a:srgbClr val="002060"/>
                </a:solidFill>
              </a:rPr>
              <a:t>всего, следует тщательно упражнять память у детей, потому, что упражнения памяти посредством мнемоники оказывают большое влияние не только на ученость, но и на все дела практической жизни, потому, что память о прошедшем делает нас умнее для </a:t>
            </a:r>
            <a:r>
              <a:rPr lang="ru-RU" sz="3200" dirty="0" smtClean="0">
                <a:solidFill>
                  <a:srgbClr val="002060"/>
                </a:solidFill>
              </a:rPr>
              <a:t>будущего…»                    </a:t>
            </a:r>
          </a:p>
          <a:p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                                Плутарх</a:t>
            </a:r>
            <a:endParaRPr lang="ru-RU" sz="3200" dirty="0">
              <a:solidFill>
                <a:srgbClr val="002060"/>
              </a:solidFill>
            </a:endParaRPr>
          </a:p>
          <a:p>
            <a:r>
              <a:rPr lang="ru-RU" sz="3200" dirty="0" smtClean="0">
                <a:solidFill>
                  <a:srgbClr val="002060"/>
                </a:solidFill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  <a:p>
            <a:pPr algn="r"/>
            <a:r>
              <a:rPr lang="ru-RU" sz="3200" dirty="0" smtClean="0">
                <a:solidFill>
                  <a:srgbClr val="002060"/>
                </a:solidFill>
              </a:rPr>
              <a:t>                                                                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7520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433" y="2277979"/>
            <a:ext cx="90637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entury Schoolbook" panose="02040604050505020304" pitchFamily="18" charset="0"/>
              </a:rPr>
              <a:t>1</a:t>
            </a:r>
            <a:r>
              <a:rPr lang="ru-RU" sz="3200" dirty="0">
                <a:latin typeface="Century Schoolbook" panose="02040604050505020304" pitchFamily="18" charset="0"/>
              </a:rPr>
              <a:t>.	Создайте образ на основе слова.</a:t>
            </a:r>
          </a:p>
          <a:p>
            <a:r>
              <a:rPr lang="ru-RU" sz="3200" dirty="0">
                <a:latin typeface="Century Schoolbook" panose="02040604050505020304" pitchFamily="18" charset="0"/>
              </a:rPr>
              <a:t>2.	Свяжите образ со значением слова по ассоциации.</a:t>
            </a:r>
          </a:p>
          <a:p>
            <a:r>
              <a:rPr lang="ru-RU" sz="3200" dirty="0">
                <a:latin typeface="Century Schoolbook" panose="02040604050505020304" pitchFamily="18" charset="0"/>
              </a:rPr>
              <a:t>3.	Извлеките в нужный момент из памяти образ и восстановите звучание слова.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87387" y="359097"/>
            <a:ext cx="9198186" cy="1320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АЛГОРИТМ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запоминания иностранных слов:</a:t>
            </a:r>
            <a:r>
              <a:rPr lang="ru-RU" sz="4000" b="1" u="sng" dirty="0" smtClean="0">
                <a:solidFill>
                  <a:srgbClr val="00B0F0"/>
                </a:solidFill>
                <a:latin typeface="Century Schoolbook" panose="02040604050505020304" pitchFamily="18" charset="0"/>
              </a:rPr>
              <a:t/>
            </a:r>
            <a:br>
              <a:rPr lang="ru-RU" sz="4000" b="1" u="sng" dirty="0" smtClean="0">
                <a:solidFill>
                  <a:srgbClr val="00B0F0"/>
                </a:solidFill>
                <a:latin typeface="Century Schoolbook" panose="02040604050505020304" pitchFamily="18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3885696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558" y="1393771"/>
            <a:ext cx="101386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i="1" dirty="0" smtClean="0">
                <a:latin typeface="Century Schoolbook" panose="02040604050505020304" pitchFamily="18" charset="0"/>
              </a:rPr>
              <a:t>- Метод </a:t>
            </a:r>
            <a:r>
              <a:rPr lang="ru-RU" sz="3600" i="1" dirty="0">
                <a:latin typeface="Century Schoolbook" panose="02040604050505020304" pitchFamily="18" charset="0"/>
              </a:rPr>
              <a:t>ассоциаций</a:t>
            </a:r>
            <a:endParaRPr lang="ru-RU" sz="3600" dirty="0">
              <a:latin typeface="Century Schoolbook" panose="02040604050505020304" pitchFamily="18" charset="0"/>
            </a:endParaRPr>
          </a:p>
          <a:p>
            <a:pPr>
              <a:buFontTx/>
              <a:buChar char="-"/>
            </a:pPr>
            <a:r>
              <a:rPr lang="ru-RU" sz="3600" i="1" dirty="0" smtClean="0">
                <a:latin typeface="Century Schoolbook" panose="02040604050505020304" pitchFamily="18" charset="0"/>
              </a:rPr>
              <a:t>Метод </a:t>
            </a:r>
            <a:r>
              <a:rPr lang="ru-RU" sz="3600" i="1" dirty="0">
                <a:latin typeface="Century Schoolbook" panose="02040604050505020304" pitchFamily="18" charset="0"/>
              </a:rPr>
              <a:t>непроизвольного </a:t>
            </a:r>
            <a:r>
              <a:rPr lang="ru-RU" sz="3600" i="1" dirty="0" smtClean="0">
                <a:latin typeface="Century Schoolbook" panose="02040604050505020304" pitchFamily="18" charset="0"/>
              </a:rPr>
              <a:t>запоминания</a:t>
            </a:r>
            <a:endParaRPr lang="en-US" sz="3600" i="1" dirty="0" smtClean="0">
              <a:latin typeface="Century Schoolbook" panose="02040604050505020304" pitchFamily="18" charset="0"/>
            </a:endParaRPr>
          </a:p>
          <a:p>
            <a:pPr>
              <a:buFontTx/>
              <a:buChar char="-"/>
            </a:pPr>
            <a:r>
              <a:rPr lang="ru-RU" sz="3600" i="1" dirty="0" smtClean="0">
                <a:latin typeface="Century Schoolbook" panose="02040604050505020304" pitchFamily="18" charset="0"/>
              </a:rPr>
              <a:t> Речевая догадка</a:t>
            </a:r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3600" i="1" dirty="0" smtClean="0">
                <a:latin typeface="Century Schoolbook" panose="02040604050505020304" pitchFamily="18" charset="0"/>
              </a:rPr>
              <a:t>- Использование </a:t>
            </a:r>
            <a:r>
              <a:rPr lang="ru-RU" sz="3600" i="1" dirty="0">
                <a:latin typeface="Century Schoolbook" panose="02040604050505020304" pitchFamily="18" charset="0"/>
              </a:rPr>
              <a:t>слов или фраз- подсказок</a:t>
            </a:r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3600" i="1" dirty="0" smtClean="0">
                <a:latin typeface="Century Schoolbook" panose="02040604050505020304" pitchFamily="18" charset="0"/>
              </a:rPr>
              <a:t>- Метод </a:t>
            </a:r>
            <a:r>
              <a:rPr lang="ru-RU" sz="3600" i="1" dirty="0">
                <a:latin typeface="Century Schoolbook" panose="02040604050505020304" pitchFamily="18" charset="0"/>
              </a:rPr>
              <a:t>связок</a:t>
            </a:r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3600" i="1" dirty="0" smtClean="0">
                <a:latin typeface="Century Schoolbook" panose="02040604050505020304" pitchFamily="18" charset="0"/>
              </a:rPr>
              <a:t>- </a:t>
            </a:r>
            <a:r>
              <a:rPr lang="ru-RU" sz="3600" i="1" dirty="0" err="1" smtClean="0">
                <a:latin typeface="Century Schoolbook" panose="02040604050505020304" pitchFamily="18" charset="0"/>
              </a:rPr>
              <a:t>Рифмизация</a:t>
            </a:r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3600" i="1" dirty="0" smtClean="0">
                <a:latin typeface="Century Schoolbook" panose="02040604050505020304" pitchFamily="18" charset="0"/>
              </a:rPr>
              <a:t>- Создание </a:t>
            </a:r>
            <a:r>
              <a:rPr lang="ru-RU" sz="3600" i="1" dirty="0" err="1">
                <a:latin typeface="Century Schoolbook" panose="02040604050505020304" pitchFamily="18" charset="0"/>
              </a:rPr>
              <a:t>квази</a:t>
            </a:r>
            <a:r>
              <a:rPr lang="ru-RU" sz="3600" i="1" dirty="0">
                <a:latin typeface="Century Schoolbook" panose="02040604050505020304" pitchFamily="18" charset="0"/>
              </a:rPr>
              <a:t>-слов</a:t>
            </a:r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3600" i="1" dirty="0" smtClean="0">
                <a:latin typeface="Century Schoolbook" panose="02040604050505020304" pitchFamily="18" charset="0"/>
              </a:rPr>
              <a:t>- Метод </a:t>
            </a:r>
            <a:r>
              <a:rPr lang="ru-RU" sz="3600" i="1" dirty="0">
                <a:latin typeface="Century Schoolbook" panose="02040604050505020304" pitchFamily="18" charset="0"/>
              </a:rPr>
              <a:t>взаимодействия всех ощущений.</a:t>
            </a:r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3600" i="1" dirty="0" smtClean="0">
                <a:latin typeface="Century Schoolbook" panose="02040604050505020304" pitchFamily="18" charset="0"/>
              </a:rPr>
              <a:t>- Метод </a:t>
            </a:r>
            <a:r>
              <a:rPr lang="ru-RU" sz="3600" i="1" dirty="0">
                <a:latin typeface="Century Schoolbook" panose="02040604050505020304" pitchFamily="18" charset="0"/>
              </a:rPr>
              <a:t>«Что меня окружает</a:t>
            </a:r>
            <a:r>
              <a:rPr lang="ru-RU" sz="3600" i="1" dirty="0" smtClean="0">
                <a:latin typeface="Century Schoolbook" panose="02040604050505020304" pitchFamily="18" charset="0"/>
              </a:rPr>
              <a:t>?»</a:t>
            </a:r>
            <a:r>
              <a:rPr lang="ru-RU" sz="360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 </a:t>
            </a:r>
            <a:endParaRPr lang="ru-RU" sz="36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79303" y="388281"/>
            <a:ext cx="6642803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Методы мнемотехники:</a:t>
            </a:r>
            <a:r>
              <a:rPr lang="ru-RU" b="1" u="sng" dirty="0" smtClean="0">
                <a:solidFill>
                  <a:srgbClr val="00B0F0"/>
                </a:solidFill>
                <a:latin typeface="Century Schoolbook" panose="02040604050505020304" pitchFamily="18" charset="0"/>
              </a:rPr>
              <a:t/>
            </a:r>
            <a:br>
              <a:rPr lang="ru-RU" b="1" u="sng" dirty="0" smtClean="0">
                <a:solidFill>
                  <a:srgbClr val="00B0F0"/>
                </a:solidFill>
                <a:latin typeface="Century Schoolbook" panose="020406040505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8863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зл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5" y="-1196444"/>
            <a:ext cx="12492842" cy="92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26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492</TotalTime>
  <Words>179</Words>
  <Application>Microsoft Office PowerPoint</Application>
  <PresentationFormat>Широкоэкранный</PresentationFormat>
  <Paragraphs>62</Paragraphs>
  <Slides>19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Calisto MT</vt:lpstr>
      <vt:lpstr>Century Schoolbook</vt:lpstr>
      <vt:lpstr>Georgia</vt:lpstr>
      <vt:lpstr>Times New Roman</vt:lpstr>
      <vt:lpstr>Trebuchet MS</vt:lpstr>
      <vt:lpstr>Wingdings 3</vt:lpstr>
      <vt:lpstr>Грань</vt:lpstr>
      <vt:lpstr>Guten Tag!</vt:lpstr>
      <vt:lpstr>Презентация PowerPoint</vt:lpstr>
      <vt:lpstr>Полиглоты мира</vt:lpstr>
      <vt:lpstr>Презентация PowerPoint</vt:lpstr>
      <vt:lpstr>Мнемотехника или мнемо́ника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Guten Tag!</dc:title>
  <dc:creator>new</dc:creator>
  <cp:lastModifiedBy>Galim</cp:lastModifiedBy>
  <cp:revision>56</cp:revision>
  <dcterms:created xsi:type="dcterms:W3CDTF">2017-01-26T06:22:37Z</dcterms:created>
  <dcterms:modified xsi:type="dcterms:W3CDTF">2017-12-15T08:03:13Z</dcterms:modified>
</cp:coreProperties>
</file>