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notesMasterIdLst>
    <p:notesMasterId r:id="rId23"/>
  </p:notesMasterIdLst>
  <p:sldIdLst>
    <p:sldId id="257" r:id="rId2"/>
    <p:sldId id="278" r:id="rId3"/>
    <p:sldId id="259" r:id="rId4"/>
    <p:sldId id="27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8B59CE91-3DB2-4F0A-8BFD-FA51081D8C5C}">
          <p14:sldIdLst>
            <p14:sldId id="257"/>
            <p14:sldId id="278"/>
            <p14:sldId id="259"/>
            <p14:sldId id="279"/>
            <p14:sldId id="260"/>
            <p14:sldId id="261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1BA5"/>
    <a:srgbClr val="007A37"/>
    <a:srgbClr val="952D72"/>
    <a:srgbClr val="FF6699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626" autoAdjust="0"/>
    <p:restoredTop sz="94660"/>
  </p:normalViewPr>
  <p:slideViewPr>
    <p:cSldViewPr>
      <p:cViewPr>
        <p:scale>
          <a:sx n="65" d="100"/>
          <a:sy n="65" d="100"/>
        </p:scale>
        <p:origin x="20" y="1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BB664D-26B0-401D-95F1-341D69C16297}" type="datetimeFigureOut">
              <a:rPr lang="ru-RU" smtClean="0"/>
              <a:t>24.09.2023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B2EC2E-EADE-419D-948C-CD6BAEC4E8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036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2EC2E-EADE-419D-948C-CD6BAEC4E80A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4576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2EC2E-EADE-419D-948C-CD6BAEC4E80A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99570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2EC2E-EADE-419D-948C-CD6BAEC4E80A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23936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2EC2E-EADE-419D-948C-CD6BAEC4E80A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319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2EC2E-EADE-419D-948C-CD6BAEC4E80A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40161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2EC2E-EADE-419D-948C-CD6BAEC4E80A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5265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93B25-36DA-4647-83F4-76862FEDFB55}" type="datetimeFigureOut">
              <a:rPr lang="ru-RU" smtClean="0"/>
              <a:t>24.09.2023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7BDFC-2166-4B09-B6AF-271A7816EB64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6000">
        <p:blinds dir="vert"/>
      </p:transition>
    </mc:Choice>
    <mc:Fallback xmlns="">
      <p:transition spd="slow" advTm="6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93B25-36DA-4647-83F4-76862FEDFB55}" type="datetimeFigureOut">
              <a:rPr lang="ru-RU" smtClean="0"/>
              <a:t>24.09.2023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7BDFC-2166-4B09-B6AF-271A7816EB6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6000">
        <p:blinds dir="vert"/>
      </p:transition>
    </mc:Choice>
    <mc:Fallback xmlns="">
      <p:transition spd="slow" advTm="6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93B25-36DA-4647-83F4-76862FEDFB55}" type="datetimeFigureOut">
              <a:rPr lang="ru-RU" smtClean="0"/>
              <a:t>24.09.2023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7BDFC-2166-4B09-B6AF-271A7816EB6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6000">
        <p:blinds dir="vert"/>
      </p:transition>
    </mc:Choice>
    <mc:Fallback xmlns="">
      <p:transition spd="slow" advTm="6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93B25-36DA-4647-83F4-76862FEDFB55}" type="datetimeFigureOut">
              <a:rPr lang="ru-RU" smtClean="0"/>
              <a:t>24.09.2023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7BDFC-2166-4B09-B6AF-271A7816EB6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6000">
        <p:blinds dir="vert"/>
      </p:transition>
    </mc:Choice>
    <mc:Fallback xmlns="">
      <p:transition spd="slow" advTm="6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93B25-36DA-4647-83F4-76862FEDFB55}" type="datetimeFigureOut">
              <a:rPr lang="ru-RU" smtClean="0"/>
              <a:t>24.09.2023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0F07BDFC-2166-4B09-B6AF-271A7816EB64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6000" advTm="6000">
        <p:blinds dir="vert"/>
      </p:transition>
    </mc:Choice>
    <mc:Fallback xmlns="">
      <p:transition spd="slow" advTm="6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93B25-36DA-4647-83F4-76862FEDFB55}" type="datetimeFigureOut">
              <a:rPr lang="ru-RU" smtClean="0"/>
              <a:t>24.09.2023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7BDFC-2166-4B09-B6AF-271A7816EB6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6000">
        <p:blinds dir="vert"/>
      </p:transition>
    </mc:Choice>
    <mc:Fallback xmlns="">
      <p:transition spd="slow" advTm="6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93B25-36DA-4647-83F4-76862FEDFB55}" type="datetimeFigureOut">
              <a:rPr lang="ru-RU" smtClean="0"/>
              <a:t>24.09.2023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7BDFC-2166-4B09-B6AF-271A7816EB6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6000">
        <p:blinds dir="vert"/>
      </p:transition>
    </mc:Choice>
    <mc:Fallback xmlns="">
      <p:transition spd="slow" advTm="6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93B25-36DA-4647-83F4-76862FEDFB55}" type="datetimeFigureOut">
              <a:rPr lang="ru-RU" smtClean="0"/>
              <a:t>24.09.2023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7BDFC-2166-4B09-B6AF-271A7816EB6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6000">
        <p:blinds dir="vert"/>
      </p:transition>
    </mc:Choice>
    <mc:Fallback xmlns="">
      <p:transition spd="slow" advTm="6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93B25-36DA-4647-83F4-76862FEDFB55}" type="datetimeFigureOut">
              <a:rPr lang="ru-RU" smtClean="0"/>
              <a:t>24.09.2023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7BDFC-2166-4B09-B6AF-271A7816EB6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6000">
        <p:blinds dir="vert"/>
      </p:transition>
    </mc:Choice>
    <mc:Fallback xmlns="">
      <p:transition spd="slow" advTm="6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93B25-36DA-4647-83F4-76862FEDFB55}" type="datetimeFigureOut">
              <a:rPr lang="ru-RU" smtClean="0"/>
              <a:t>24.09.2023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7BDFC-2166-4B09-B6AF-271A7816EB6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6000">
        <p:blinds dir="vert"/>
      </p:transition>
    </mc:Choice>
    <mc:Fallback xmlns="">
      <p:transition spd="slow" advTm="6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93B25-36DA-4647-83F4-76862FEDFB55}" type="datetimeFigureOut">
              <a:rPr lang="ru-RU" smtClean="0"/>
              <a:t>24.09.2023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7BDFC-2166-4B09-B6AF-271A7816EB6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6000">
        <p:blinds dir="vert"/>
      </p:transition>
    </mc:Choice>
    <mc:Fallback xmlns="">
      <p:transition spd="slow" advTm="6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9E193B25-36DA-4647-83F4-76862FEDFB55}" type="datetimeFigureOut">
              <a:rPr lang="ru-RU" smtClean="0"/>
              <a:t>24.09.2023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0F07BDFC-2166-4B09-B6AF-271A7816EB64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mc:AlternateContent xmlns:mc="http://schemas.openxmlformats.org/markup-compatibility/2006" xmlns:p14="http://schemas.microsoft.com/office/powerpoint/2010/main">
    <mc:Choice Requires="p14">
      <p:transition spd="slow" p14:dur="6000" advTm="6000">
        <p:blinds dir="vert"/>
      </p:transition>
    </mc:Choice>
    <mc:Fallback xmlns="">
      <p:transition spd="slow" advTm="6000">
        <p:blinds dir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196" y="188640"/>
            <a:ext cx="8229600" cy="1143000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60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ВИЗИТНАЯ КАРТОЧКА ГРУППЫ «СОЛНЫШКО»</a:t>
            </a:r>
            <a:br>
              <a:rPr lang="ru-RU" sz="60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6000" dirty="0" smtClean="0">
                <a:ln w="11430"/>
                <a:solidFill>
                  <a:srgbClr val="531BA5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Воспитатели:</a:t>
            </a:r>
            <a:r>
              <a:rPr lang="ru-RU" sz="60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60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60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ПЛОТНИКОВА Н.В.</a:t>
            </a:r>
            <a:br>
              <a:rPr lang="ru-RU" sz="60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60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ЗАКРЕВСКАЯ Е.А.</a:t>
            </a:r>
            <a:br>
              <a:rPr lang="ru-RU" sz="60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br>
              <a:rPr lang="ru-RU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ru-RU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2417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6000">
        <p:blinds dir="vert"/>
      </p:transition>
    </mc:Choice>
    <mc:Fallback xmlns="">
      <p:transition spd="slow" advTm="6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740895"/>
            <a:ext cx="6090322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normalizeH="0" baseline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normalizeH="0" baseline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</a:t>
            </a:r>
            <a:r>
              <a:rPr kumimoji="0" lang="ru-RU" sz="3200" b="1" i="0" u="none" strike="noStrike" normalizeH="0" baseline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УГОЛОК ИЗОДЕЯТЕЛЬНОСТИ</a:t>
            </a:r>
            <a:endParaRPr kumimoji="0" lang="ru-RU" sz="3200" b="1" i="0" u="none" strike="noStrike" normalizeH="0" baseline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1" i="0" u="none" strike="noStrike" normalizeH="0" baseline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normalizeH="0" baseline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ru-RU" sz="1800" b="1" i="0" u="none" strike="noStrike" normalizeH="0" baseline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267744" y="5554686"/>
            <a:ext cx="731091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>
                <a:solidFill>
                  <a:srgbClr val="2A2A2A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rgbClr val="2A2A2A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                             </a:t>
            </a:r>
            <a:r>
              <a:rPr lang="ru-RU" sz="1600" b="1" dirty="0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</a:t>
            </a:r>
            <a:r>
              <a:rPr lang="ru-RU" sz="1600" b="1" dirty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десять лет, и в семь, и </a:t>
            </a:r>
            <a:r>
              <a:rPr lang="ru-RU" sz="1600" b="1" dirty="0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пять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Все </a:t>
            </a:r>
            <a:r>
              <a:rPr lang="ru-RU" sz="1600" b="1" dirty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дети любят рисовать.</a:t>
            </a:r>
            <a:endParaRPr lang="ru-RU" sz="800" b="1" dirty="0">
              <a:ln>
                <a:solidFill>
                  <a:srgbClr val="FF0000"/>
                </a:solidFill>
              </a:ln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</a:t>
            </a:r>
            <a:r>
              <a:rPr lang="ru-RU" sz="1600" b="1" dirty="0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И </a:t>
            </a:r>
            <a:r>
              <a:rPr lang="ru-RU" sz="1600" b="1" dirty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каждый смело нарисует,</a:t>
            </a:r>
            <a:endParaRPr lang="ru-RU" sz="800" b="1" dirty="0">
              <a:ln>
                <a:solidFill>
                  <a:srgbClr val="FF0000"/>
                </a:solidFill>
              </a:ln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lang="ru-RU" sz="1600" b="1" dirty="0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Все </a:t>
            </a:r>
            <a:r>
              <a:rPr lang="ru-RU" sz="1600" b="1" dirty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то, что его интересует</a:t>
            </a:r>
            <a:r>
              <a:rPr kumimoji="0" lang="ru-RU" sz="1600" b="0" i="0" u="none" strike="noStrike" cap="none" normalizeH="0" baseline="0" dirty="0" smtClean="0">
                <a:ln>
                  <a:solidFill>
                    <a:srgbClr val="FF0000"/>
                  </a:solidFill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 descr="http://img0.liveinternet.ru/images/attach/c/8/101/292/101292320_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836712"/>
            <a:ext cx="3672408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36712"/>
            <a:ext cx="4968552" cy="579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8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6000">
        <p:blinds dir="vert"/>
      </p:transition>
    </mc:Choice>
    <mc:Fallback xmlns="">
      <p:transition spd="slow" advTm="6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-556230"/>
            <a:ext cx="5286447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normalizeH="0" baseline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</a:t>
            </a:r>
            <a:r>
              <a:rPr kumimoji="0" lang="ru-RU" sz="1600" b="1" i="0" u="none" strike="noStrike" normalizeH="0" baseline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normalizeH="0" baseline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 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</a:t>
            </a:r>
            <a:r>
              <a:rPr kumimoji="0" lang="ru-RU" sz="3200" b="1" i="0" u="none" strike="noStrike" normalizeH="0" baseline="0" dirty="0" smtClean="0">
                <a:ln w="11430">
                  <a:solidFill>
                    <a:srgbClr val="FF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УГОЛОК БЕЗОПАСНОСТИ</a:t>
            </a:r>
            <a:endParaRPr kumimoji="0" lang="ru-RU" sz="3200" b="1" i="0" u="none" strike="noStrike" normalizeH="0" baseline="0" dirty="0" smtClean="0">
              <a:ln w="11430">
                <a:solidFill>
                  <a:srgbClr val="FF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 descr="http://u.jimdo.com/www400/o/se98786198d74a9fb/img/i143080493ca2ceb2/1406396690/thumb/imag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8640"/>
            <a:ext cx="4176464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3747562"/>
            <a:ext cx="352673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1600" b="1" dirty="0" smtClean="0">
              <a:ln>
                <a:solidFill>
                  <a:srgbClr val="00B050"/>
                </a:solidFill>
              </a:ln>
              <a:solidFill>
                <a:srgbClr val="7030A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1600" b="1" dirty="0">
              <a:ln>
                <a:solidFill>
                  <a:srgbClr val="00B050"/>
                </a:solidFill>
              </a:ln>
              <a:solidFill>
                <a:srgbClr val="7030A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1600" b="1" dirty="0" smtClean="0">
              <a:ln>
                <a:solidFill>
                  <a:srgbClr val="00B050"/>
                </a:solidFill>
              </a:ln>
              <a:solidFill>
                <a:srgbClr val="7030A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n>
                  <a:solidFill>
                    <a:srgbClr val="00B050"/>
                  </a:solidFill>
                </a:ln>
                <a:solidFill>
                  <a:srgbClr val="7030A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Есть </a:t>
            </a:r>
            <a:r>
              <a:rPr lang="ru-RU" b="1" dirty="0">
                <a:ln>
                  <a:solidFill>
                    <a:srgbClr val="00B050"/>
                  </a:solidFill>
                </a:ln>
                <a:solidFill>
                  <a:srgbClr val="7030A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 группе нашей уголок, </a:t>
            </a:r>
            <a:br>
              <a:rPr lang="ru-RU" b="1" dirty="0">
                <a:ln>
                  <a:solidFill>
                    <a:srgbClr val="00B050"/>
                  </a:solidFill>
                </a:ln>
                <a:solidFill>
                  <a:srgbClr val="7030A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ru-RU" b="1" dirty="0">
                <a:ln>
                  <a:solidFill>
                    <a:srgbClr val="00B050"/>
                  </a:solidFill>
                </a:ln>
                <a:solidFill>
                  <a:srgbClr val="7030A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Который в жизни нам помог!</a:t>
            </a:r>
            <a:br>
              <a:rPr lang="ru-RU" b="1" dirty="0">
                <a:ln>
                  <a:solidFill>
                    <a:srgbClr val="00B050"/>
                  </a:solidFill>
                </a:ln>
                <a:solidFill>
                  <a:srgbClr val="7030A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ru-RU" b="1" dirty="0">
                <a:ln>
                  <a:solidFill>
                    <a:srgbClr val="00B050"/>
                  </a:solidFill>
                </a:ln>
                <a:solidFill>
                  <a:srgbClr val="7030A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Он очень-очень дорог нам.</a:t>
            </a:r>
            <a:endParaRPr lang="ru-RU" b="1" dirty="0">
              <a:ln>
                <a:solidFill>
                  <a:srgbClr val="00B050"/>
                </a:solidFill>
              </a:ln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n>
                  <a:solidFill>
                    <a:srgbClr val="00B050"/>
                  </a:solidFill>
                </a:ln>
                <a:solidFill>
                  <a:srgbClr val="7030A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 успокоил пап и мам!</a:t>
            </a:r>
            <a:br>
              <a:rPr lang="ru-RU" b="1" dirty="0">
                <a:ln>
                  <a:solidFill>
                    <a:srgbClr val="00B050"/>
                  </a:solidFill>
                </a:ln>
                <a:solidFill>
                  <a:srgbClr val="7030A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ru-RU" b="1" dirty="0">
                <a:ln>
                  <a:solidFill>
                    <a:srgbClr val="00B050"/>
                  </a:solidFill>
                </a:ln>
                <a:solidFill>
                  <a:srgbClr val="7030A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На стенде есть журналы, книги,</a:t>
            </a:r>
            <a:br>
              <a:rPr lang="ru-RU" b="1" dirty="0">
                <a:ln>
                  <a:solidFill>
                    <a:srgbClr val="00B050"/>
                  </a:solidFill>
                </a:ln>
                <a:solidFill>
                  <a:srgbClr val="7030A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ru-RU" b="1" dirty="0">
                <a:ln>
                  <a:solidFill>
                    <a:srgbClr val="00B050"/>
                  </a:solidFill>
                </a:ln>
                <a:solidFill>
                  <a:srgbClr val="7030A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Картинки, схемы и альбом,</a:t>
            </a:r>
            <a:br>
              <a:rPr lang="ru-RU" b="1" dirty="0">
                <a:ln>
                  <a:solidFill>
                    <a:srgbClr val="00B050"/>
                  </a:solidFill>
                </a:ln>
                <a:solidFill>
                  <a:srgbClr val="7030A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ru-RU" b="1" dirty="0">
                <a:ln>
                  <a:solidFill>
                    <a:srgbClr val="00B050"/>
                  </a:solidFill>
                </a:ln>
                <a:solidFill>
                  <a:srgbClr val="7030A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Где все дороги и тропинки,</a:t>
            </a:r>
            <a:br>
              <a:rPr lang="ru-RU" b="1" dirty="0">
                <a:ln>
                  <a:solidFill>
                    <a:srgbClr val="00B050"/>
                  </a:solidFill>
                </a:ln>
                <a:solidFill>
                  <a:srgbClr val="7030A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ru-RU" b="1" dirty="0">
                <a:ln>
                  <a:solidFill>
                    <a:srgbClr val="00B050"/>
                  </a:solidFill>
                </a:ln>
                <a:solidFill>
                  <a:srgbClr val="7030A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Которыми  домой идём</a:t>
            </a:r>
            <a:endParaRPr lang="ru-RU" b="1" dirty="0">
              <a:ln>
                <a:solidFill>
                  <a:srgbClr val="00B050"/>
                </a:solidFill>
              </a:ln>
              <a:solidFill>
                <a:srgbClr val="7030A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212976"/>
            <a:ext cx="4248472" cy="35283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13430"/>
            <a:ext cx="4248472" cy="349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84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6000">
        <p:blinds dir="vert"/>
      </p:transition>
    </mc:Choice>
    <mc:Fallback xmlns="">
      <p:transition spd="slow" advTm="6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419872" y="5101734"/>
            <a:ext cx="294760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2A2A2A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2A2A2A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endParaRPr lang="ru-RU" sz="1600" dirty="0">
              <a:solidFill>
                <a:srgbClr val="2A2A2A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bg2">
                  <a:lumMod val="20000"/>
                  <a:lumOff val="80000"/>
                </a:schemeClr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580112" y="3641328"/>
            <a:ext cx="356388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ln>
                <a:solidFill>
                  <a:srgbClr val="0070C0"/>
                </a:solidFill>
              </a:ln>
              <a:solidFill>
                <a:srgbClr val="00B0F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b="1" dirty="0">
              <a:ln>
                <a:solidFill>
                  <a:srgbClr val="0070C0"/>
                </a:solidFill>
              </a:ln>
              <a:solidFill>
                <a:srgbClr val="00B0F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ln>
                <a:solidFill>
                  <a:srgbClr val="0070C0"/>
                </a:solidFill>
              </a:ln>
              <a:solidFill>
                <a:srgbClr val="00B0F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Способ </a:t>
            </a:r>
            <a:r>
              <a:rPr lang="ru-RU" b="1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безопасный самый:</a:t>
            </a:r>
            <a:br>
              <a:rPr lang="ru-RU" b="1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ru-RU" b="1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Перейти дорогу с мамой.</a:t>
            </a:r>
            <a:br>
              <a:rPr lang="ru-RU" b="1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ru-RU" b="1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Уж она не подведет,</a:t>
            </a:r>
            <a:br>
              <a:rPr lang="ru-RU" b="1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ru-RU" b="1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Нас за ручку доведет.</a:t>
            </a:r>
            <a:br>
              <a:rPr lang="ru-RU" b="1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ru-RU" b="1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Но гораздо будет лучше,</a:t>
            </a:r>
            <a:br>
              <a:rPr lang="ru-RU" b="1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ru-RU" b="1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Если нас она научит,</a:t>
            </a:r>
            <a:br>
              <a:rPr lang="ru-RU" b="1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ru-RU" b="1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Как без бед и по уму</a:t>
            </a:r>
            <a:endParaRPr lang="ru-RU" b="1" dirty="0">
              <a:ln>
                <a:solidFill>
                  <a:srgbClr val="0070C0"/>
                </a:solidFill>
              </a:ln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Сделать это самому.</a:t>
            </a:r>
            <a:endParaRPr lang="ru-RU" b="1" dirty="0">
              <a:ln>
                <a:solidFill>
                  <a:srgbClr val="0070C0"/>
                </a:solidFill>
              </a:ln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Picture 2" descr="http://ekladata.com/GKNlRbQwDuGKsCxYLTwiNKf_Q0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0"/>
            <a:ext cx="4104457" cy="443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playground.cdn.netcor.pro/upload/photo/11-08-15/199_07_43_56_tzyL-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581128"/>
            <a:ext cx="3096344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5272" y="944724"/>
            <a:ext cx="4968552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20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6000">
        <p:blinds dir="vert"/>
      </p:transition>
    </mc:Choice>
    <mc:Fallback xmlns="">
      <p:transition spd="slow" advTm="6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52400" y="-172998"/>
            <a:ext cx="6381683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normalizeH="0" baseline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               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</a:t>
            </a:r>
            <a:r>
              <a:rPr kumimoji="0" lang="ru-RU" sz="3200" b="1" i="0" u="none" strike="noStrike" normalizeH="0" baseline="0" dirty="0" smtClean="0">
                <a:ln w="11430">
                  <a:solidFill>
                    <a:srgbClr val="FFFF00"/>
                  </a:solidFill>
                </a:ln>
                <a:solidFill>
                  <a:srgbClr val="FF66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КНИЖНЫЙ УГОЛОК             </a:t>
            </a:r>
            <a:endParaRPr kumimoji="0" lang="ru-RU" sz="3200" b="1" i="0" u="none" strike="noStrike" normalizeH="0" baseline="0" dirty="0" smtClean="0">
              <a:ln w="11430">
                <a:solidFill>
                  <a:srgbClr val="FFFF00"/>
                </a:solidFill>
              </a:ln>
              <a:solidFill>
                <a:srgbClr val="FF669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normalizeH="0" baseline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99592" y="4874155"/>
            <a:ext cx="3187443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chemeClr val="accent2">
                  <a:lumMod val="20000"/>
                  <a:lumOff val="80000"/>
                </a:schemeClr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n>
                  <a:solidFill>
                    <a:schemeClr val="bg2">
                      <a:lumMod val="60000"/>
                      <a:lumOff val="40000"/>
                    </a:schemeClr>
                  </a:solidFill>
                </a:ln>
                <a:solidFill>
                  <a:srgbClr val="531BA5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Книжки </a:t>
            </a:r>
            <a:r>
              <a:rPr lang="ru-RU" b="1" dirty="0">
                <a:ln>
                  <a:solidFill>
                    <a:schemeClr val="bg2">
                      <a:lumMod val="60000"/>
                      <a:lumOff val="40000"/>
                    </a:schemeClr>
                  </a:solidFill>
                </a:ln>
                <a:solidFill>
                  <a:srgbClr val="531BA5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нам </a:t>
            </a:r>
            <a:r>
              <a:rPr lang="ru-RU" b="1" dirty="0" smtClean="0">
                <a:ln>
                  <a:solidFill>
                    <a:schemeClr val="bg2">
                      <a:lumMod val="60000"/>
                      <a:lumOff val="40000"/>
                    </a:schemeClr>
                  </a:solidFill>
                </a:ln>
                <a:solidFill>
                  <a:srgbClr val="531BA5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пока читают</a:t>
            </a:r>
            <a:endParaRPr lang="ru-RU" b="1" dirty="0">
              <a:ln>
                <a:solidFill>
                  <a:schemeClr val="bg2">
                    <a:lumMod val="60000"/>
                    <a:lumOff val="40000"/>
                  </a:schemeClr>
                </a:solidFill>
              </a:ln>
              <a:solidFill>
                <a:srgbClr val="531BA5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n>
                  <a:solidFill>
                    <a:schemeClr val="bg2">
                      <a:lumMod val="60000"/>
                      <a:lumOff val="40000"/>
                    </a:schemeClr>
                  </a:solidFill>
                </a:ln>
                <a:solidFill>
                  <a:srgbClr val="531BA5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Воспитатели для нас.</a:t>
            </a:r>
            <a:endParaRPr lang="ru-RU" b="1" dirty="0">
              <a:ln>
                <a:solidFill>
                  <a:schemeClr val="bg2">
                    <a:lumMod val="60000"/>
                    <a:lumOff val="40000"/>
                  </a:schemeClr>
                </a:solidFill>
              </a:ln>
              <a:solidFill>
                <a:srgbClr val="531BA5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n>
                  <a:solidFill>
                    <a:schemeClr val="bg2">
                      <a:lumMod val="60000"/>
                      <a:lumOff val="40000"/>
                    </a:schemeClr>
                  </a:solidFill>
                </a:ln>
                <a:solidFill>
                  <a:srgbClr val="531BA5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Ежедневно </a:t>
            </a:r>
            <a:r>
              <a:rPr lang="ru-RU" b="1" dirty="0" smtClean="0">
                <a:ln>
                  <a:solidFill>
                    <a:schemeClr val="bg2">
                      <a:lumMod val="60000"/>
                      <a:lumOff val="40000"/>
                    </a:schemeClr>
                  </a:solidFill>
                </a:ln>
                <a:solidFill>
                  <a:srgbClr val="531BA5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наступает</a:t>
            </a:r>
            <a:endParaRPr lang="ru-RU" b="1" dirty="0">
              <a:ln>
                <a:solidFill>
                  <a:schemeClr val="bg2">
                    <a:lumMod val="60000"/>
                    <a:lumOff val="40000"/>
                  </a:schemeClr>
                </a:solidFill>
              </a:ln>
              <a:solidFill>
                <a:srgbClr val="531BA5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n>
                  <a:solidFill>
                    <a:schemeClr val="bg2">
                      <a:lumMod val="60000"/>
                      <a:lumOff val="40000"/>
                    </a:schemeClr>
                  </a:solidFill>
                </a:ln>
                <a:solidFill>
                  <a:srgbClr val="531BA5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Чтенья </a:t>
            </a:r>
            <a:r>
              <a:rPr lang="ru-RU" b="1" dirty="0">
                <a:ln>
                  <a:solidFill>
                    <a:schemeClr val="bg2">
                      <a:lumMod val="60000"/>
                      <a:lumOff val="40000"/>
                    </a:schemeClr>
                  </a:solidFill>
                </a:ln>
                <a:solidFill>
                  <a:srgbClr val="531BA5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книг </a:t>
            </a:r>
            <a:r>
              <a:rPr lang="ru-RU" b="1" dirty="0" smtClean="0">
                <a:ln>
                  <a:solidFill>
                    <a:schemeClr val="bg2">
                      <a:lumMod val="60000"/>
                      <a:lumOff val="40000"/>
                    </a:schemeClr>
                  </a:solidFill>
                </a:ln>
                <a:solidFill>
                  <a:srgbClr val="531BA5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желанный час</a:t>
            </a:r>
            <a:r>
              <a:rPr lang="ru-RU" b="1" dirty="0">
                <a:ln>
                  <a:solidFill>
                    <a:schemeClr val="bg2">
                      <a:lumMod val="60000"/>
                      <a:lumOff val="40000"/>
                    </a:schemeClr>
                  </a:solidFill>
                </a:ln>
                <a:solidFill>
                  <a:srgbClr val="531BA5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!</a:t>
            </a:r>
            <a:endParaRPr lang="ru-RU" b="1" dirty="0">
              <a:ln>
                <a:solidFill>
                  <a:schemeClr val="bg2">
                    <a:lumMod val="60000"/>
                    <a:lumOff val="40000"/>
                  </a:schemeClr>
                </a:solidFill>
              </a:ln>
              <a:solidFill>
                <a:srgbClr val="531BA5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6" name="Picture 2" descr="http://imagizer.imageshack.com/img909/4805/EUPDrj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0"/>
            <a:ext cx="3960440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92696"/>
            <a:ext cx="4491608" cy="46085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32040" y="2557894"/>
            <a:ext cx="3960440" cy="400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728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6000">
        <p:blinds dir="vert"/>
      </p:transition>
    </mc:Choice>
    <mc:Fallback xmlns="">
      <p:transition spd="slow" advTm="6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355976" y="4919660"/>
            <a:ext cx="3600401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1600" dirty="0">
              <a:solidFill>
                <a:srgbClr val="0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n>
                  <a:solidFill>
                    <a:srgbClr val="FF0000"/>
                  </a:solidFill>
                </a:ln>
                <a:solidFill>
                  <a:srgbClr val="00B05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Математика </a:t>
            </a:r>
            <a:r>
              <a:rPr lang="ru-RU" b="1" dirty="0">
                <a:ln>
                  <a:solidFill>
                    <a:srgbClr val="FF0000"/>
                  </a:solidFill>
                </a:ln>
                <a:solidFill>
                  <a:srgbClr val="00B05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– точна.</a:t>
            </a:r>
            <a:endParaRPr lang="ru-RU" b="1" dirty="0">
              <a:ln>
                <a:solidFill>
                  <a:srgbClr val="FF0000"/>
                </a:solidFill>
              </a:ln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n>
                  <a:solidFill>
                    <a:srgbClr val="FF0000"/>
                  </a:solidFill>
                </a:ln>
                <a:solidFill>
                  <a:srgbClr val="00B05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Математика – нужна!</a:t>
            </a:r>
            <a:endParaRPr lang="ru-RU" b="1" dirty="0">
              <a:ln>
                <a:solidFill>
                  <a:srgbClr val="FF0000"/>
                </a:solidFill>
              </a:ln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n>
                  <a:solidFill>
                    <a:srgbClr val="FF0000"/>
                  </a:solidFill>
                </a:ln>
                <a:solidFill>
                  <a:srgbClr val="00B05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Учит нас она считать</a:t>
            </a:r>
            <a:endParaRPr lang="ru-RU" b="1" dirty="0">
              <a:ln>
                <a:solidFill>
                  <a:srgbClr val="FF0000"/>
                </a:solidFill>
              </a:ln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n>
                  <a:solidFill>
                    <a:srgbClr val="FF0000"/>
                  </a:solidFill>
                </a:ln>
                <a:solidFill>
                  <a:srgbClr val="00B05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И фигуры узнавать.</a:t>
            </a:r>
            <a:endParaRPr lang="ru-RU" b="1" dirty="0">
              <a:ln>
                <a:solidFill>
                  <a:srgbClr val="FF0000"/>
                </a:solidFill>
              </a:ln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n>
                  <a:solidFill>
                    <a:srgbClr val="FF0000"/>
                  </a:solidFill>
                </a:ln>
                <a:solidFill>
                  <a:srgbClr val="00B05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Объясняет цифры, знаки,</a:t>
            </a:r>
            <a:endParaRPr lang="ru-RU" b="1" dirty="0">
              <a:ln>
                <a:solidFill>
                  <a:srgbClr val="FF0000"/>
                </a:solidFill>
              </a:ln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n>
                  <a:solidFill>
                    <a:srgbClr val="FF0000"/>
                  </a:solidFill>
                </a:ln>
                <a:solidFill>
                  <a:srgbClr val="00B05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И задачки как решать!</a:t>
            </a:r>
            <a:endParaRPr lang="ru-RU" b="1" dirty="0">
              <a:ln>
                <a:solidFill>
                  <a:srgbClr val="FF0000"/>
                </a:solidFill>
              </a:ln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0" name="Picture 2" descr="http://www.playcast.ru/uploads/2015/09/23/1517003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3672408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16632"/>
            <a:ext cx="5184576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93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6000">
        <p:blinds dir="vert"/>
      </p:transition>
    </mc:Choice>
    <mc:Fallback xmlns="">
      <p:transition spd="slow" advTm="6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-1418003"/>
            <a:ext cx="8704242" cy="3293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normalizeH="0" baseline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normalizeH="0" baseline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1" i="0" u="none" strike="noStrike" normalizeH="0" baseline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normalizeH="0" baseline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</a:t>
            </a:r>
            <a:r>
              <a:rPr kumimoji="0" lang="ru-RU" sz="3200" b="1" i="0" u="none" strike="noStrike" normalizeH="0" baseline="0" dirty="0" smtClean="0">
                <a:ln w="11430">
                  <a:solidFill>
                    <a:srgbClr val="FF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ИГРОВАЯ ДЕЯТЕЛЬНОСТЬ ГРУППЫ</a:t>
            </a:r>
            <a:endParaRPr kumimoji="0" lang="ru-RU" sz="3200" b="1" i="0" u="none" strike="noStrike" normalizeH="0" baseline="0" dirty="0" smtClean="0">
              <a:ln w="11430">
                <a:solidFill>
                  <a:srgbClr val="FF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1" i="0" u="none" strike="noStrike" normalizeH="0" baseline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1" i="0" u="none" strike="noStrike" normalizeH="0" baseline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5932586"/>
            <a:ext cx="270939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A2A2A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A2A2A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                                           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868145" y="2170222"/>
            <a:ext cx="309634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2000" dirty="0" smtClean="0">
              <a:solidFill>
                <a:schemeClr val="accent2">
                  <a:lumMod val="20000"/>
                  <a:lumOff val="80000"/>
                </a:schemeClr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000" b="1" dirty="0" smtClean="0">
              <a:ln>
                <a:solidFill>
                  <a:srgbClr val="0070C0"/>
                </a:solidFill>
              </a:ln>
              <a:solidFill>
                <a:srgbClr val="0070C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000" b="1" dirty="0">
              <a:ln>
                <a:solidFill>
                  <a:srgbClr val="0070C0"/>
                </a:solidFill>
              </a:ln>
              <a:solidFill>
                <a:srgbClr val="0070C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000" b="1" dirty="0" smtClean="0">
              <a:ln>
                <a:solidFill>
                  <a:srgbClr val="0070C0"/>
                </a:solidFill>
              </a:ln>
              <a:solidFill>
                <a:srgbClr val="0070C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000" b="1" dirty="0">
              <a:ln>
                <a:solidFill>
                  <a:srgbClr val="0070C0"/>
                </a:solidFill>
              </a:ln>
              <a:solidFill>
                <a:srgbClr val="0070C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000" b="1" dirty="0" smtClean="0">
              <a:ln>
                <a:solidFill>
                  <a:srgbClr val="0070C0"/>
                </a:solidFill>
              </a:ln>
              <a:solidFill>
                <a:srgbClr val="0070C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000" b="1" dirty="0">
              <a:ln>
                <a:solidFill>
                  <a:srgbClr val="0070C0"/>
                </a:solidFill>
              </a:ln>
              <a:solidFill>
                <a:srgbClr val="0070C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000" b="1" dirty="0" smtClean="0">
              <a:ln>
                <a:solidFill>
                  <a:srgbClr val="0070C0"/>
                </a:solidFill>
              </a:ln>
              <a:solidFill>
                <a:srgbClr val="0070C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36712"/>
            <a:ext cx="4032448" cy="28803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569" y="836712"/>
            <a:ext cx="4176464" cy="28803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789040"/>
            <a:ext cx="4680520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12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6000">
        <p:blinds dir="vert"/>
      </p:transition>
    </mc:Choice>
    <mc:Fallback xmlns="">
      <p:transition spd="slow" advTm="6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47864" y="3658394"/>
            <a:ext cx="254176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schemeClr val="accent1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>
              <a:solidFill>
                <a:schemeClr val="accent1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1" y="3955188"/>
            <a:ext cx="3312368" cy="23083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ln/>
              <a:solidFill>
                <a:schemeClr val="accent3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ln/>
              <a:solidFill>
                <a:schemeClr val="accent3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b="1" dirty="0">
              <a:ln/>
              <a:solidFill>
                <a:schemeClr val="accent3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ln/>
              <a:solidFill>
                <a:schemeClr val="accent3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n>
                  <a:solidFill>
                    <a:srgbClr val="002060"/>
                  </a:solidFill>
                </a:ln>
                <a:solidFill>
                  <a:schemeClr val="accent3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Играть </a:t>
            </a:r>
            <a:r>
              <a:rPr lang="ru-RU" b="1" dirty="0">
                <a:ln>
                  <a:solidFill>
                    <a:srgbClr val="002060"/>
                  </a:solidFill>
                </a:ln>
                <a:solidFill>
                  <a:schemeClr val="accent3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мы </a:t>
            </a:r>
            <a:r>
              <a:rPr lang="ru-RU" b="1" dirty="0" smtClean="0">
                <a:ln>
                  <a:solidFill>
                    <a:srgbClr val="002060"/>
                  </a:solidFill>
                </a:ln>
                <a:solidFill>
                  <a:schemeClr val="accent3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любим очень!                    </a:t>
            </a:r>
            <a:endParaRPr lang="ru-RU" b="1" dirty="0">
              <a:ln>
                <a:solidFill>
                  <a:srgbClr val="002060"/>
                </a:solidFill>
              </a:ln>
              <a:solidFill>
                <a:schemeClr val="accent3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n>
                  <a:solidFill>
                    <a:srgbClr val="002060"/>
                  </a:solidFill>
                </a:ln>
                <a:solidFill>
                  <a:schemeClr val="accent3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 знаете друзья!</a:t>
            </a:r>
            <a:endParaRPr lang="ru-RU" b="1" dirty="0">
              <a:ln>
                <a:solidFill>
                  <a:srgbClr val="002060"/>
                </a:solidFill>
              </a:ln>
              <a:solidFill>
                <a:schemeClr val="accent3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n>
                  <a:solidFill>
                    <a:srgbClr val="002060"/>
                  </a:solidFill>
                </a:ln>
                <a:solidFill>
                  <a:schemeClr val="accent3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Без игр прожить ребенку</a:t>
            </a:r>
            <a:endParaRPr lang="ru-RU" b="1" dirty="0">
              <a:ln>
                <a:solidFill>
                  <a:srgbClr val="002060"/>
                </a:solidFill>
              </a:ln>
              <a:solidFill>
                <a:schemeClr val="accent3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n>
                  <a:solidFill>
                    <a:srgbClr val="002060"/>
                  </a:solidFill>
                </a:ln>
                <a:solidFill>
                  <a:schemeClr val="accent3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Никак, никак нельзя.</a:t>
            </a:r>
            <a:endParaRPr lang="ru-RU" b="1" dirty="0">
              <a:ln>
                <a:solidFill>
                  <a:srgbClr val="002060"/>
                </a:solidFill>
              </a:ln>
              <a:solidFill>
                <a:schemeClr val="accent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156176" y="3893275"/>
            <a:ext cx="289574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prstClr val="white"/>
              </a:solidFill>
            </a:endParaRPr>
          </a:p>
          <a:p>
            <a:pPr lvl="0"/>
            <a:endParaRPr lang="ru-RU" dirty="0" smtClean="0">
              <a:ln>
                <a:solidFill>
                  <a:srgbClr val="FF0000"/>
                </a:solidFill>
              </a:ln>
              <a:solidFill>
                <a:srgbClr val="0070C0"/>
              </a:solidFill>
            </a:endParaRPr>
          </a:p>
          <a:p>
            <a:pPr lvl="0"/>
            <a:endParaRPr lang="ru-RU" dirty="0">
              <a:ln>
                <a:solidFill>
                  <a:srgbClr val="FF0000"/>
                </a:solidFill>
              </a:ln>
              <a:solidFill>
                <a:srgbClr val="0070C0"/>
              </a:solidFill>
            </a:endParaRPr>
          </a:p>
          <a:p>
            <a:pPr lvl="0"/>
            <a:endParaRPr lang="ru-RU" dirty="0" smtClean="0">
              <a:ln>
                <a:solidFill>
                  <a:srgbClr val="FF0000"/>
                </a:solidFill>
              </a:ln>
              <a:solidFill>
                <a:srgbClr val="0070C0"/>
              </a:solidFill>
            </a:endParaRPr>
          </a:p>
          <a:p>
            <a:pPr lvl="0"/>
            <a:r>
              <a:rPr lang="ru-RU" dirty="0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</a:rPr>
              <a:t>Мы </a:t>
            </a:r>
            <a:r>
              <a:rPr lang="ru-RU" dirty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</a:rPr>
              <a:t>играем в «пулемет»,</a:t>
            </a:r>
          </a:p>
          <a:p>
            <a:pPr lvl="0"/>
            <a:r>
              <a:rPr lang="ru-RU" dirty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</a:rPr>
              <a:t>Мы рычим как рация,</a:t>
            </a:r>
          </a:p>
          <a:p>
            <a:pPr lvl="0"/>
            <a:r>
              <a:rPr lang="ru-RU" dirty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</a:rPr>
              <a:t>Не ругайте нас - идет АВТОМАТИЗАЦИЯ</a:t>
            </a:r>
          </a:p>
        </p:txBody>
      </p:sp>
      <p:pic>
        <p:nvPicPr>
          <p:cNvPr id="14340" name="Picture 4" descr="http://school-ppt.3dn.ru/kartinki/solnyshki2/s1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658394"/>
            <a:ext cx="3168352" cy="3199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4104456" cy="37444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3" y="332656"/>
            <a:ext cx="4392488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90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6000">
        <p:blinds dir="vert"/>
      </p:transition>
    </mc:Choice>
    <mc:Fallback xmlns="">
      <p:transition spd="slow" advTm="6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-925561"/>
            <a:ext cx="8203528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normalizeH="0" baseline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normalizeH="0" baseline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</a:t>
            </a:r>
            <a:r>
              <a:rPr kumimoji="0" lang="ru-RU" sz="3200" b="1" i="0" u="none" strike="noStrike" normalizeH="0" baseline="0" dirty="0" smtClean="0">
                <a:ln w="11430">
                  <a:solidFill>
                    <a:srgbClr val="00B0F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КУЛЬТУРНО-ГИГИЕНИЧЕСКИЕ НАВЫКИ</a:t>
            </a:r>
            <a:endParaRPr kumimoji="0" lang="ru-RU" sz="3200" b="1" i="0" u="none" strike="noStrike" normalizeH="0" baseline="0" dirty="0" smtClean="0">
              <a:ln w="11430">
                <a:solidFill>
                  <a:srgbClr val="00B0F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1" i="0" u="none" strike="noStrike" normalizeH="0" baseline="0" dirty="0" smtClean="0">
              <a:ln w="11430">
                <a:solidFill>
                  <a:srgbClr val="00B0F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683568" y="5053967"/>
            <a:ext cx="8208912" cy="1969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solidFill>
                    <a:srgbClr val="7030A0"/>
                  </a:solidFill>
                </a:ln>
                <a:solidFill>
                  <a:schemeClr val="accent5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Знаем, знаем - да-да-да!                                                   Лейся понемножку         </a:t>
            </a:r>
            <a:endParaRPr lang="ru-RU" b="1" dirty="0">
              <a:ln>
                <a:solidFill>
                  <a:srgbClr val="7030A0"/>
                </a:solidFill>
              </a:ln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solidFill>
                    <a:srgbClr val="7030A0"/>
                  </a:solidFill>
                </a:ln>
                <a:solidFill>
                  <a:schemeClr val="accent5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кране прячется вода!                                                    Прямо на ладошку! Выходи, водица!                                                                 Будет мыло пениться</a:t>
            </a:r>
            <a:endParaRPr kumimoji="0" lang="ru-RU" b="1" i="0" u="none" strike="noStrike" cap="none" normalizeH="0" baseline="0" dirty="0" smtClean="0">
              <a:ln>
                <a:solidFill>
                  <a:srgbClr val="7030A0"/>
                </a:solidFill>
              </a:ln>
              <a:solidFill>
                <a:schemeClr val="accent5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solidFill>
                    <a:srgbClr val="7030A0"/>
                  </a:solidFill>
                </a:ln>
                <a:solidFill>
                  <a:schemeClr val="accent5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Мы пришли умыться!                                                      И грязь куда-то денется!</a:t>
            </a:r>
            <a:endParaRPr kumimoji="0" lang="ru-RU" b="1" i="0" u="none" strike="noStrike" cap="none" normalizeH="0" baseline="0" dirty="0" smtClean="0">
              <a:ln>
                <a:solidFill>
                  <a:srgbClr val="7030A0"/>
                </a:solidFill>
              </a:ln>
              <a:solidFill>
                <a:schemeClr val="accent5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solidFill>
                  <a:srgbClr val="7030A0"/>
                </a:solidFill>
              </a:ln>
              <a:solidFill>
                <a:schemeClr val="accent5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11317873"/>
            <a:ext cx="10567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4" descr="http://school-ppt.3dn.ru/kartinki/solnyshki2/s1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7" y="5229200"/>
            <a:ext cx="2160241" cy="16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08720"/>
            <a:ext cx="8424936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57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6000">
        <p:blinds dir="vert"/>
      </p:transition>
    </mc:Choice>
    <mc:Fallback xmlns="">
      <p:transition spd="slow" advTm="6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915816" y="5997060"/>
            <a:ext cx="331236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09552" y="4698950"/>
            <a:ext cx="6470253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b="1" dirty="0">
              <a:ln>
                <a:solidFill>
                  <a:srgbClr val="7030A0"/>
                </a:solidFill>
              </a:ln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ln>
                <a:solidFill>
                  <a:srgbClr val="7030A0"/>
                </a:solidFill>
              </a:ln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УГОЛОК УЕДИНЕНИЯ И ПРИМИРЕНИЯ</a:t>
            </a:r>
            <a:endParaRPr lang="ru-RU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2" name="Picture 2" descr="http://player.myshared.ru/603093/data/images/img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16632"/>
            <a:ext cx="2664296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9776" y="460648"/>
            <a:ext cx="5360640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98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6000">
        <p:blinds dir="vert"/>
      </p:transition>
    </mc:Choice>
    <mc:Fallback xmlns="">
      <p:transition spd="slow" advTm="6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325398"/>
            <a:ext cx="6972165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</a:t>
            </a:r>
            <a:r>
              <a:rPr kumimoji="0" lang="ru-RU" sz="3200" b="1" i="0" u="none" strike="noStrike" normalizeH="0" baseline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УГОЛОК ДЛЯ РОДИТЕЛЕЙ</a:t>
            </a:r>
            <a:endParaRPr kumimoji="0" lang="ru-RU" sz="3200" b="1" i="0" u="none" strike="noStrike" normalizeH="0" baseline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12842" y="5177821"/>
            <a:ext cx="30311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solidFill>
                <a:prstClr val="white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1600" dirty="0">
              <a:solidFill>
                <a:prstClr val="white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7410" name="Picture 2" descr="http://kk.convdocs.org/pars_docs/refs/219/218889/218889_html_m87935a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842" y="1556792"/>
            <a:ext cx="2923654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63688" y="5035888"/>
            <a:ext cx="347823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Это </a:t>
            </a:r>
            <a:r>
              <a:rPr lang="ru-RU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добрые советы,</a:t>
            </a:r>
            <a:endParaRPr lang="ru-RU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них и спрятаны секреты.</a:t>
            </a:r>
            <a:endParaRPr lang="ru-RU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Мы раскроем вам друзья</a:t>
            </a:r>
            <a:endParaRPr lang="ru-RU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Секреты воспитания!</a:t>
            </a:r>
            <a:endParaRPr lang="ru-RU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3471" y="400745"/>
            <a:ext cx="5104730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82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6000">
        <p:blinds dir="vert"/>
      </p:transition>
    </mc:Choice>
    <mc:Fallback xmlns="">
      <p:transition spd="slow" advTm="6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НАША ГРУППА «СОЛНЫШКО»</a:t>
            </a:r>
            <a:br>
              <a:rPr lang="ru-RU" dirty="0" smtClean="0">
                <a:solidFill>
                  <a:srgbClr val="FFFF00"/>
                </a:solidFill>
              </a:rPr>
            </a:br>
            <a:r>
              <a:rPr lang="ru-RU" sz="3100" dirty="0" smtClean="0">
                <a:solidFill>
                  <a:srgbClr val="FF0000"/>
                </a:solidFill>
              </a:rPr>
              <a:t>Девиз: </a:t>
            </a:r>
            <a:br>
              <a:rPr lang="ru-RU" sz="3100" dirty="0" smtClean="0">
                <a:solidFill>
                  <a:srgbClr val="FF0000"/>
                </a:solidFill>
              </a:rPr>
            </a:br>
            <a:r>
              <a:rPr lang="ru-RU" sz="3100" dirty="0" smtClean="0">
                <a:solidFill>
                  <a:srgbClr val="FF0000"/>
                </a:solidFill>
              </a:rPr>
              <a:t>«В нашей группе солнышко светит ярче всех</a:t>
            </a:r>
            <a:br>
              <a:rPr lang="ru-RU" sz="3100" dirty="0" smtClean="0">
                <a:solidFill>
                  <a:srgbClr val="FF0000"/>
                </a:solidFill>
              </a:rPr>
            </a:br>
            <a:r>
              <a:rPr lang="ru-RU" sz="3100" dirty="0" smtClean="0">
                <a:solidFill>
                  <a:srgbClr val="FF0000"/>
                </a:solidFill>
              </a:rPr>
              <a:t>Теплоты и радости хватит здесь на всех»</a:t>
            </a:r>
            <a:endParaRPr lang="ru-RU" sz="31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H="1">
            <a:off x="14149064" y="1600200"/>
            <a:ext cx="144016" cy="4709160"/>
          </a:xfrm>
        </p:spPr>
        <p:txBody>
          <a:bodyPr/>
          <a:lstStyle/>
          <a:p>
            <a:pPr marL="137160" indent="0">
              <a:buNone/>
            </a:pPr>
            <a:endParaRPr lang="ru-RU" dirty="0"/>
          </a:p>
        </p:txBody>
      </p:sp>
      <p:pic>
        <p:nvPicPr>
          <p:cNvPr id="4" name="Picture 2" descr="http://u.jimdo.com/www400/o/se98786198d74a9fb/img/i143080493ca2ceb2/1406396690/thumb/imag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060848"/>
            <a:ext cx="5184575" cy="479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162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6000">
        <p:blinds dir="vert"/>
      </p:transition>
    </mc:Choice>
    <mc:Fallback xmlns="">
      <p:transition spd="slow" advTm="6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5688598"/>
            <a:ext cx="29046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944251"/>
            <a:ext cx="269979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Мы </a:t>
            </a:r>
            <a:r>
              <a:rPr lang="ru-RU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подарок маме</a:t>
            </a:r>
            <a:endParaRPr lang="ru-RU" b="1" dirty="0">
              <a:ln>
                <a:solidFill>
                  <a:srgbClr val="7030A0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Покупать не станем.</a:t>
            </a:r>
            <a:endParaRPr lang="ru-RU" b="1" dirty="0">
              <a:ln>
                <a:solidFill>
                  <a:srgbClr val="7030A0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Мы подарок маме-</a:t>
            </a:r>
            <a:endParaRPr lang="ru-RU" b="1" dirty="0">
              <a:ln>
                <a:solidFill>
                  <a:srgbClr val="7030A0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Изготовим сами</a:t>
            </a:r>
            <a:r>
              <a:rPr lang="ru-RU" b="1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Calibri"/>
                <a:ea typeface="Calibri" pitchFamily="34" charset="0"/>
                <a:cs typeface="Times New Roman" pitchFamily="18" charset="0"/>
              </a:rPr>
              <a:t>…</a:t>
            </a:r>
            <a:endParaRPr lang="ru-RU" dirty="0" smtClean="0">
              <a:ln>
                <a:solidFill>
                  <a:srgbClr val="7030A0"/>
                </a:solidFill>
              </a:ln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n>
                  <a:solidFill>
                    <a:srgbClr val="92D050"/>
                  </a:solidFill>
                </a:ln>
                <a:solidFill>
                  <a:srgbClr val="007A37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Просто </a:t>
            </a:r>
            <a:r>
              <a:rPr lang="ru-RU" b="1" dirty="0">
                <a:ln>
                  <a:solidFill>
                    <a:srgbClr val="92D050"/>
                  </a:solidFill>
                </a:ln>
                <a:solidFill>
                  <a:srgbClr val="007A37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так нарисовать,</a:t>
            </a:r>
            <a:endParaRPr lang="ru-RU" b="1" dirty="0">
              <a:ln>
                <a:solidFill>
                  <a:srgbClr val="92D050"/>
                </a:solidFill>
              </a:ln>
              <a:solidFill>
                <a:srgbClr val="007A37"/>
              </a:solidFill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n>
                  <a:solidFill>
                    <a:srgbClr val="92D050"/>
                  </a:solidFill>
                </a:ln>
                <a:solidFill>
                  <a:srgbClr val="007A37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может каждый из ребят.</a:t>
            </a:r>
            <a:endParaRPr lang="ru-RU" b="1" dirty="0">
              <a:ln>
                <a:solidFill>
                  <a:srgbClr val="92D050"/>
                </a:solidFill>
              </a:ln>
              <a:solidFill>
                <a:srgbClr val="007A37"/>
              </a:solidFill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n>
                  <a:solidFill>
                    <a:srgbClr val="92D050"/>
                  </a:solidFill>
                </a:ln>
                <a:solidFill>
                  <a:srgbClr val="007A37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Мы хотим </a:t>
            </a:r>
            <a:r>
              <a:rPr lang="ru-RU" b="1" dirty="0" smtClean="0">
                <a:ln>
                  <a:solidFill>
                    <a:srgbClr val="92D050"/>
                  </a:solidFill>
                </a:ln>
                <a:solidFill>
                  <a:srgbClr val="007A37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вам показать</a:t>
            </a:r>
            <a:r>
              <a:rPr lang="ru-RU" b="1" dirty="0">
                <a:ln>
                  <a:solidFill>
                    <a:srgbClr val="92D050"/>
                  </a:solidFill>
                </a:ln>
                <a:solidFill>
                  <a:srgbClr val="007A37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</a:t>
            </a:r>
            <a:endParaRPr lang="ru-RU" b="1" dirty="0">
              <a:ln>
                <a:solidFill>
                  <a:srgbClr val="92D050"/>
                </a:solidFill>
              </a:ln>
              <a:solidFill>
                <a:srgbClr val="007A37"/>
              </a:solidFill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n>
                  <a:solidFill>
                    <a:srgbClr val="92D050"/>
                  </a:solidFill>
                </a:ln>
                <a:solidFill>
                  <a:srgbClr val="007A37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Как все умеют рисовать!</a:t>
            </a:r>
            <a:endParaRPr lang="ru-RU" b="1" dirty="0">
              <a:ln>
                <a:solidFill>
                  <a:srgbClr val="92D050"/>
                </a:solidFill>
              </a:ln>
              <a:solidFill>
                <a:srgbClr val="007A37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34" name="Picture 2" descr="http://solnychko.68edu.ru/wp-content/uploads/2012/11/sun2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32" y="116632"/>
            <a:ext cx="2698576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22711" y="566330"/>
            <a:ext cx="5996137" cy="577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94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6000">
        <p:blinds dir="vert"/>
      </p:transition>
    </mc:Choice>
    <mc:Fallback xmlns="">
      <p:transition spd="slow" advTm="6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youjat.com/ru/%D0%9B%D0%AE%D0%91%D0%90%D0%9B%D0%AE%D0%91%D0%9E%D0%A7%D0%9A%D0%90/%D0%A4%D0%BE%D1%82%D0%BE-%D0%B8-%D0%B2%D0%B8%D0%B4%D0%B5%D0%BE/%D0%A4%D0%BE%D1%82%D0%BE+%D0%BF%D1%80%D0%BE%D1%84%D0%B8%D0%BB%D1%8F-02/338808.jpg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32656"/>
            <a:ext cx="5760639" cy="52274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http://www.playcast.ru/uploads/2015/09/23/1517003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541124"/>
            <a:ext cx="3563888" cy="3984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44919" y="3244334"/>
            <a:ext cx="2616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!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5560110"/>
            <a:ext cx="44644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 smtClean="0">
              <a:solidFill>
                <a:srgbClr val="FFFFFF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r>
              <a:rPr lang="ru-RU" sz="2400" b="1" dirty="0" smtClean="0">
                <a:solidFill>
                  <a:srgbClr val="FF6699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СПАСИБО </a:t>
            </a:r>
            <a:r>
              <a:rPr lang="ru-RU" sz="2400" b="1" dirty="0">
                <a:solidFill>
                  <a:srgbClr val="FF6699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ЗА </a:t>
            </a:r>
            <a:r>
              <a:rPr lang="ru-RU" sz="2400" b="1" dirty="0" smtClean="0">
                <a:solidFill>
                  <a:srgbClr val="FF6699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ВНИМАНИЕ !</a:t>
            </a:r>
            <a:endParaRPr lang="ru-RU" sz="2400" dirty="0">
              <a:solidFill>
                <a:srgbClr val="FF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1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6000">
        <p:blinds dir="vert"/>
      </p:transition>
    </mc:Choice>
    <mc:Fallback xmlns="">
      <p:transition spd="slow" advTm="6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skyslogan.ru/uploads/posts/2015-05/1432531477_2015-05-25_082325.jpg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548680"/>
            <a:ext cx="4392488" cy="59000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07504" y="2413338"/>
            <a:ext cx="4032448" cy="415498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endParaRPr lang="ru-RU" sz="2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endParaRPr lang="ru-RU" sz="2400" b="1" dirty="0" smtClean="0">
              <a:ln w="11430"/>
              <a:solidFill>
                <a:srgbClr val="33CC3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endParaRPr lang="ru-RU" sz="2400" b="1" dirty="0">
              <a:ln w="11430"/>
              <a:solidFill>
                <a:srgbClr val="33CC3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r>
              <a:rPr lang="ru-RU" sz="2400" b="1" dirty="0" smtClean="0">
                <a:ln w="11430"/>
                <a:solidFill>
                  <a:srgbClr val="952D7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 </a:t>
            </a:r>
            <a:r>
              <a:rPr lang="ru-RU" sz="2400" b="1" dirty="0">
                <a:ln w="11430"/>
                <a:solidFill>
                  <a:srgbClr val="952D7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детский сад детишки </a:t>
            </a:r>
            <a:br>
              <a:rPr lang="ru-RU" sz="2400" b="1" dirty="0">
                <a:ln w="11430"/>
                <a:solidFill>
                  <a:srgbClr val="952D7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2400" b="1" dirty="0">
                <a:ln w="11430"/>
                <a:solidFill>
                  <a:srgbClr val="952D7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 радостью всегда идут, </a:t>
            </a:r>
            <a:br>
              <a:rPr lang="ru-RU" sz="2400" b="1" dirty="0">
                <a:ln w="11430"/>
                <a:solidFill>
                  <a:srgbClr val="952D7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2400" b="1" dirty="0">
                <a:ln w="11430"/>
                <a:solidFill>
                  <a:srgbClr val="952D7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 девчонки, </a:t>
            </a:r>
            <a:r>
              <a:rPr lang="ru-RU" sz="2400" b="1" dirty="0" smtClean="0">
                <a:ln w="11430"/>
                <a:solidFill>
                  <a:srgbClr val="952D7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 мальчишки</a:t>
            </a:r>
            <a:r>
              <a:rPr lang="ru-RU" sz="2400" b="1" dirty="0">
                <a:ln w="11430"/>
                <a:solidFill>
                  <a:srgbClr val="952D7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 </a:t>
            </a:r>
          </a:p>
          <a:p>
            <a:r>
              <a:rPr lang="ru-RU" sz="2400" b="1" dirty="0">
                <a:ln w="11430"/>
                <a:solidFill>
                  <a:srgbClr val="952D7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Очень нравится им тут! </a:t>
            </a:r>
            <a:br>
              <a:rPr lang="ru-RU" sz="2400" b="1" dirty="0">
                <a:ln w="11430"/>
                <a:solidFill>
                  <a:srgbClr val="952D7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2400" b="1" dirty="0">
                <a:ln w="11430"/>
                <a:solidFill>
                  <a:srgbClr val="952D7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 детском саду у нас очень интересно! </a:t>
            </a:r>
            <a:br>
              <a:rPr lang="ru-RU" sz="2400" b="1" dirty="0">
                <a:ln w="11430"/>
                <a:solidFill>
                  <a:srgbClr val="952D7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2400" b="1" dirty="0">
                <a:ln w="11430"/>
                <a:solidFill>
                  <a:srgbClr val="952D7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Хотим мы провести для Вас э</a:t>
            </a:r>
            <a:r>
              <a:rPr lang="ru-RU" sz="2400" b="1" dirty="0" smtClean="0">
                <a:ln w="11430"/>
                <a:solidFill>
                  <a:srgbClr val="952D7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кскурсию </a:t>
            </a:r>
            <a:r>
              <a:rPr lang="ru-RU" sz="2400" b="1" dirty="0">
                <a:ln w="11430"/>
                <a:solidFill>
                  <a:srgbClr val="952D7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все вместе.</a:t>
            </a:r>
          </a:p>
        </p:txBody>
      </p:sp>
      <p:pic>
        <p:nvPicPr>
          <p:cNvPr id="5" name="Picture 2" descr="http://u.jimdo.com/www400/o/se98786198d74a9fb/img/i143080493ca2ceb2/1406396690/thumb/image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36" y="-531440"/>
            <a:ext cx="4133850" cy="421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828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6000">
        <p:blinds dir="vert"/>
      </p:transition>
    </mc:Choice>
    <mc:Fallback xmlns="">
      <p:transition spd="slow" advTm="6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70C0"/>
                </a:solidFill>
                <a:effectLst/>
                <a:latin typeface="+mn-lt"/>
              </a:rPr>
              <a:t>Наши солнышки</a:t>
            </a:r>
            <a:endParaRPr lang="ru-RU" sz="2800" dirty="0">
              <a:solidFill>
                <a:srgbClr val="0070C0"/>
              </a:solidFill>
              <a:effectLst/>
              <a:latin typeface="+mn-lt"/>
            </a:endParaRPr>
          </a:p>
        </p:txBody>
      </p:sp>
      <p:pic>
        <p:nvPicPr>
          <p:cNvPr id="1026" name="Picture 2" descr="C:\Users\vovan\Desktop\16735380312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0" y="-381000"/>
            <a:ext cx="10160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595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6000">
        <p:blinds dir="vert"/>
      </p:transition>
    </mc:Choice>
    <mc:Fallback xmlns="">
      <p:transition spd="slow" advTm="6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059832" y="2828836"/>
            <a:ext cx="3798168" cy="313932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endParaRPr lang="ru-RU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endParaRPr lang="ru-RU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endParaRPr lang="ru-RU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endParaRPr lang="ru-RU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</a:t>
            </a:r>
          </a:p>
          <a:p>
            <a:endParaRPr lang="ru-RU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</a:t>
            </a:r>
            <a:endParaRPr lang="ru-RU" b="1" dirty="0">
              <a:ln w="11430">
                <a:solidFill>
                  <a:schemeClr val="bg2">
                    <a:lumMod val="60000"/>
                    <a:lumOff val="40000"/>
                  </a:schemeClr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652120" y="4638626"/>
            <a:ext cx="36585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b="1" dirty="0" smtClean="0">
              <a:ln w="11430">
                <a:solidFill>
                  <a:srgbClr val="D1282E">
                    <a:lumMod val="60000"/>
                    <a:lumOff val="40000"/>
                  </a:srgbClr>
                </a:solidFill>
              </a:ln>
              <a:gradFill>
                <a:gsLst>
                  <a:gs pos="0">
                    <a:srgbClr val="F5C201">
                      <a:tint val="70000"/>
                      <a:satMod val="245000"/>
                    </a:srgbClr>
                  </a:gs>
                  <a:gs pos="75000">
                    <a:srgbClr val="F5C201">
                      <a:tint val="90000"/>
                      <a:shade val="60000"/>
                      <a:satMod val="240000"/>
                    </a:srgbClr>
                  </a:gs>
                  <a:gs pos="100000">
                    <a:srgbClr val="F5C20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lvl="0"/>
            <a:endParaRPr lang="ru-RU" b="1" dirty="0">
              <a:ln w="11430">
                <a:solidFill>
                  <a:srgbClr val="D1282E">
                    <a:lumMod val="60000"/>
                    <a:lumOff val="40000"/>
                  </a:srgbClr>
                </a:solidFill>
              </a:ln>
              <a:gradFill>
                <a:gsLst>
                  <a:gs pos="0">
                    <a:srgbClr val="F5C201">
                      <a:tint val="70000"/>
                      <a:satMod val="245000"/>
                    </a:srgbClr>
                  </a:gs>
                  <a:gs pos="75000">
                    <a:srgbClr val="F5C201">
                      <a:tint val="90000"/>
                      <a:shade val="60000"/>
                      <a:satMod val="240000"/>
                    </a:srgbClr>
                  </a:gs>
                  <a:gs pos="100000">
                    <a:srgbClr val="F5C20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lvl="0"/>
            <a:endParaRPr lang="ru-RU" b="1" dirty="0" smtClean="0">
              <a:ln w="11430">
                <a:solidFill>
                  <a:srgbClr val="D1282E">
                    <a:lumMod val="60000"/>
                    <a:lumOff val="40000"/>
                  </a:srgbClr>
                </a:solidFill>
              </a:ln>
              <a:gradFill>
                <a:gsLst>
                  <a:gs pos="0">
                    <a:srgbClr val="F5C201">
                      <a:tint val="70000"/>
                      <a:satMod val="245000"/>
                    </a:srgbClr>
                  </a:gs>
                  <a:gs pos="75000">
                    <a:srgbClr val="F5C201">
                      <a:tint val="90000"/>
                      <a:shade val="60000"/>
                      <a:satMod val="240000"/>
                    </a:srgbClr>
                  </a:gs>
                  <a:gs pos="100000">
                    <a:srgbClr val="F5C20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50" name="Picture 2" descr="http://mbdou39maykop.ru/images/solnce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5040866"/>
            <a:ext cx="2520280" cy="1817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71600" y="4805314"/>
            <a:ext cx="38164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b="1" dirty="0" smtClean="0">
              <a:ln w="11430">
                <a:solidFill>
                  <a:srgbClr val="D1282E">
                    <a:lumMod val="60000"/>
                    <a:lumOff val="40000"/>
                  </a:srgbClr>
                </a:solidFill>
              </a:ln>
              <a:gradFill>
                <a:gsLst>
                  <a:gs pos="0">
                    <a:srgbClr val="F5C201">
                      <a:tint val="70000"/>
                      <a:satMod val="245000"/>
                    </a:srgbClr>
                  </a:gs>
                  <a:gs pos="75000">
                    <a:srgbClr val="F5C201">
                      <a:tint val="90000"/>
                      <a:shade val="60000"/>
                      <a:satMod val="240000"/>
                    </a:srgbClr>
                  </a:gs>
                  <a:gs pos="100000">
                    <a:srgbClr val="F5C20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lvl="0" algn="ctr"/>
            <a:r>
              <a:rPr lang="ru-RU" b="1" dirty="0" smtClean="0">
                <a:ln w="11430">
                  <a:solidFill>
                    <a:srgbClr val="D1282E">
                      <a:lumMod val="60000"/>
                      <a:lumOff val="40000"/>
                    </a:srgbClr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Утром </a:t>
            </a:r>
            <a:r>
              <a:rPr lang="ru-RU" b="1" dirty="0">
                <a:ln w="11430">
                  <a:solidFill>
                    <a:srgbClr val="D1282E">
                      <a:lumMod val="60000"/>
                      <a:lumOff val="40000"/>
                    </a:srgbClr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 садик все пришли </a:t>
            </a:r>
            <a:br>
              <a:rPr lang="ru-RU" b="1" dirty="0">
                <a:ln w="11430">
                  <a:solidFill>
                    <a:srgbClr val="D1282E">
                      <a:lumMod val="60000"/>
                      <a:lumOff val="40000"/>
                    </a:srgbClr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b="1" dirty="0">
                <a:ln w="11430">
                  <a:solidFill>
                    <a:srgbClr val="D1282E">
                      <a:lumMod val="60000"/>
                      <a:lumOff val="40000"/>
                    </a:srgbClr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Играть с друзьями будем мы Упражнения, зарядка </a:t>
            </a:r>
            <a:br>
              <a:rPr lang="ru-RU" b="1" dirty="0">
                <a:ln w="11430">
                  <a:solidFill>
                    <a:srgbClr val="D1282E">
                      <a:lumMod val="60000"/>
                      <a:lumOff val="40000"/>
                    </a:srgbClr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b="1" dirty="0">
                <a:ln w="11430">
                  <a:solidFill>
                    <a:srgbClr val="D1282E">
                      <a:lumMod val="60000"/>
                      <a:lumOff val="40000"/>
                    </a:srgbClr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Нам нужны как подзарядка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99398"/>
            <a:ext cx="9576048" cy="464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83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6000">
        <p:blinds dir="vert"/>
      </p:transition>
    </mc:Choice>
    <mc:Fallback xmlns="">
      <p:transition spd="slow" advTm="6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683568" y="-1110226"/>
            <a:ext cx="11491283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normalizeH="0" baseline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normalizeH="0" baseline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normalizeH="0" baseline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                        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2800" b="1" i="0" u="none" strike="noStrike" normalizeH="0" baseline="0" dirty="0" smtClean="0">
                <a:ln w="11430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РАЗВИВАЮЩИЕ </a:t>
            </a:r>
            <a:r>
              <a:rPr lang="ru-RU" sz="2800" b="1" dirty="0" smtClean="0">
                <a:ln w="11430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ЦЕНТРЫ</a:t>
            </a:r>
            <a:r>
              <a:rPr kumimoji="0" lang="ru-RU" sz="2800" b="1" i="0" u="none" strike="noStrike" normalizeH="0" baseline="0" dirty="0" smtClean="0">
                <a:ln w="11430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В ГРУППЕ.</a:t>
            </a:r>
            <a:endParaRPr kumimoji="0" lang="ru-RU" sz="2800" b="1" i="0" u="none" strike="noStrike" normalizeH="0" baseline="0" dirty="0" smtClean="0">
              <a:ln w="11430">
                <a:solidFill>
                  <a:srgbClr val="FFFF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normalizeH="0" baseline="0" dirty="0" smtClean="0">
                <a:ln w="11430">
                  <a:solidFill>
                    <a:srgbClr val="FFFF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2800" b="1" i="0" u="none" strike="noStrike" normalizeH="0" dirty="0" smtClean="0">
                <a:ln w="11430">
                  <a:solidFill>
                    <a:srgbClr val="FFFF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</a:t>
            </a:r>
            <a:r>
              <a:rPr kumimoji="0" lang="ru-RU" sz="2800" b="1" i="0" u="none" strike="noStrike" normalizeH="0" baseline="0" dirty="0" smtClean="0">
                <a:ln w="11430">
                  <a:solidFill>
                    <a:srgbClr val="FFFF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СПОРТИВНЫЙ УГОЛОК</a:t>
            </a:r>
            <a:endParaRPr kumimoji="0" lang="ru-RU" sz="2800" b="1" i="0" u="none" strike="noStrike" normalizeH="0" baseline="0" dirty="0" smtClean="0">
              <a:ln w="11430">
                <a:solidFill>
                  <a:srgbClr val="FFFF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normalizeH="0" baseline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                              </a:t>
            </a:r>
            <a:endParaRPr kumimoji="0" lang="ru-RU" sz="800" b="1" i="0" u="none" strike="noStrike" normalizeH="0" baseline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normalizeH="0" baseline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    </a:t>
            </a:r>
            <a:endParaRPr kumimoji="0" lang="ru-RU" sz="1800" b="1" i="0" u="none" strike="noStrike" normalizeH="0" baseline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292080" y="1539280"/>
            <a:ext cx="352839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solidFill>
                <a:srgbClr val="2A2A2A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1600" dirty="0">
              <a:solidFill>
                <a:schemeClr val="accent6">
                  <a:lumMod val="75000"/>
                </a:schemeClr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ln>
                <a:solidFill>
                  <a:srgbClr val="FF0000"/>
                </a:solidFill>
              </a:ln>
              <a:solidFill>
                <a:schemeClr val="accent6">
                  <a:lumMod val="75000"/>
                </a:schemeClr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b="1" dirty="0">
              <a:ln>
                <a:solidFill>
                  <a:srgbClr val="FF0000"/>
                </a:solidFill>
              </a:ln>
              <a:solidFill>
                <a:schemeClr val="accent6">
                  <a:lumMod val="75000"/>
                </a:schemeClr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ln>
                <a:solidFill>
                  <a:srgbClr val="FF0000"/>
                </a:solidFill>
              </a:ln>
              <a:solidFill>
                <a:schemeClr val="accent6">
                  <a:lumMod val="75000"/>
                </a:schemeClr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b="1" dirty="0">
              <a:ln>
                <a:solidFill>
                  <a:srgbClr val="FF0000"/>
                </a:solidFill>
              </a:ln>
              <a:solidFill>
                <a:schemeClr val="accent6">
                  <a:lumMod val="75000"/>
                </a:schemeClr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ln>
                <a:solidFill>
                  <a:srgbClr val="FF0000"/>
                </a:solidFill>
              </a:ln>
              <a:solidFill>
                <a:schemeClr val="accent6">
                  <a:lumMod val="75000"/>
                </a:schemeClr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b="1" dirty="0">
              <a:ln>
                <a:solidFill>
                  <a:srgbClr val="FF0000"/>
                </a:solidFill>
              </a:ln>
              <a:solidFill>
                <a:schemeClr val="accent6">
                  <a:lumMod val="75000"/>
                </a:schemeClr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n>
                  <a:solidFill>
                    <a:srgbClr val="FF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Вот </a:t>
            </a:r>
            <a:r>
              <a:rPr lang="ru-RU" b="1" dirty="0">
                <a:ln>
                  <a:solidFill>
                    <a:srgbClr val="FF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спортивный уголок</a:t>
            </a:r>
            <a:br>
              <a:rPr lang="ru-RU" b="1" dirty="0">
                <a:ln>
                  <a:solidFill>
                    <a:srgbClr val="FF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ru-RU" b="1" dirty="0">
                <a:ln>
                  <a:solidFill>
                    <a:srgbClr val="FF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Здесь мы тренируемся.</a:t>
            </a:r>
            <a:br>
              <a:rPr lang="ru-RU" b="1" dirty="0">
                <a:ln>
                  <a:solidFill>
                    <a:srgbClr val="FF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ru-RU" b="1" dirty="0">
                <a:ln>
                  <a:solidFill>
                    <a:srgbClr val="FF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Пресс к</a:t>
            </a:r>
            <a:r>
              <a:rPr lang="ru-RU" b="1" dirty="0" smtClean="0">
                <a:ln>
                  <a:solidFill>
                    <a:srgbClr val="FF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ачаем, отжимаемся</a:t>
            </a:r>
            <a:r>
              <a:rPr lang="ru-RU" b="1" dirty="0">
                <a:ln>
                  <a:solidFill>
                    <a:srgbClr val="FF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</a:t>
            </a:r>
            <a:br>
              <a:rPr lang="ru-RU" b="1" dirty="0">
                <a:ln>
                  <a:solidFill>
                    <a:srgbClr val="FF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ru-RU" b="1" dirty="0">
                <a:ln>
                  <a:solidFill>
                    <a:srgbClr val="FF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Приседаем, наклоняемся,</a:t>
            </a:r>
            <a:br>
              <a:rPr lang="ru-RU" b="1" dirty="0">
                <a:ln>
                  <a:solidFill>
                    <a:srgbClr val="FF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ru-RU" b="1" dirty="0">
                <a:ln>
                  <a:solidFill>
                    <a:srgbClr val="FF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Тренируем мышцы ног.</a:t>
            </a:r>
            <a:br>
              <a:rPr lang="ru-RU" b="1" dirty="0">
                <a:ln>
                  <a:solidFill>
                    <a:srgbClr val="FF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ru-RU" b="1" dirty="0">
                <a:ln>
                  <a:solidFill>
                    <a:srgbClr val="FF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Разминаем пальчики </a:t>
            </a:r>
            <a:r>
              <a:rPr lang="ru-RU" b="1" dirty="0" smtClean="0">
                <a:ln>
                  <a:solidFill>
                    <a:srgbClr val="FF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– в том числе и массажными Су - </a:t>
            </a:r>
            <a:r>
              <a:rPr lang="ru-RU" b="1" dirty="0" err="1" smtClean="0">
                <a:ln>
                  <a:solidFill>
                    <a:srgbClr val="FF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Джок</a:t>
            </a:r>
            <a:r>
              <a:rPr lang="ru-RU" b="1" dirty="0" smtClean="0">
                <a:ln>
                  <a:solidFill>
                    <a:srgbClr val="FF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шариками.</a:t>
            </a:r>
            <a:r>
              <a:rPr lang="ru-RU" b="1" dirty="0">
                <a:ln>
                  <a:solidFill>
                    <a:srgbClr val="FF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ln>
                  <a:solidFill>
                    <a:srgbClr val="FF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ru-RU" b="1" dirty="0">
                <a:ln>
                  <a:solidFill>
                    <a:srgbClr val="FF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ln>
                  <a:solidFill>
                    <a:srgbClr val="FF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endParaRPr lang="ru-RU" b="1" dirty="0">
              <a:ln>
                <a:solidFill>
                  <a:srgbClr val="FF0000"/>
                </a:solidFill>
              </a:ln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http://vikusya.in.ua/solnyshk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28602"/>
            <a:ext cx="3851920" cy="377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52736"/>
            <a:ext cx="4896544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67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6000">
        <p:blinds dir="vert"/>
      </p:transition>
    </mc:Choice>
    <mc:Fallback xmlns="">
      <p:transition spd="slow" advTm="6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876913" y="-740895"/>
            <a:ext cx="7390165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normalizeH="0" baseline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                    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normalizeH="0" baseline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normalizeH="0" baseline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                     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</a:t>
            </a:r>
            <a:r>
              <a:rPr kumimoji="0" lang="ru-RU" sz="3200" b="1" i="0" u="none" strike="noStrike" normalizeH="0" baseline="0" dirty="0" smtClean="0">
                <a:ln w="11430">
                  <a:solidFill>
                    <a:srgbClr val="00B05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ТЕАТРАЛЬНЫЙ УГОЛОК</a:t>
            </a:r>
            <a:endParaRPr kumimoji="0" lang="ru-RU" sz="3200" b="1" i="0" u="none" strike="noStrike" normalizeH="0" baseline="0" dirty="0" smtClean="0">
              <a:ln w="11430">
                <a:solidFill>
                  <a:srgbClr val="00B05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normalizeH="0" baseline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600" b="1" i="0" u="none" strike="noStrike" normalizeH="0" baseline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endParaRPr kumimoji="0" lang="ru-RU" sz="800" b="1" i="0" u="none" strike="noStrike" normalizeH="0" baseline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normalizeH="0" baseline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</a:t>
            </a:r>
            <a:endParaRPr kumimoji="0" lang="ru-RU" sz="1800" b="1" i="0" u="none" strike="noStrike" normalizeH="0" baseline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952328" y="6013911"/>
            <a:ext cx="261802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                            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71996" y="4622751"/>
            <a:ext cx="53943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ea typeface="Times New Roman" pitchFamily="18" charset="0"/>
                <a:cs typeface="Times New Roman" pitchFamily="18" charset="0"/>
              </a:rPr>
              <a:t>Вниманье</a:t>
            </a:r>
            <a:r>
              <a:rPr lang="ru-RU" b="1" dirty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ea typeface="Times New Roman" pitchFamily="18" charset="0"/>
                <a:cs typeface="Times New Roman" pitchFamily="18" charset="0"/>
              </a:rPr>
              <a:t>, занавес, звонок</a:t>
            </a:r>
            <a:br>
              <a:rPr lang="ru-RU" b="1" dirty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ea typeface="Times New Roman" pitchFamily="18" charset="0"/>
                <a:cs typeface="Times New Roman" pitchFamily="18" charset="0"/>
              </a:rPr>
            </a:br>
            <a:r>
              <a:rPr lang="ru-RU" b="1" dirty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ea typeface="Times New Roman" pitchFamily="18" charset="0"/>
                <a:cs typeface="Times New Roman" pitchFamily="18" charset="0"/>
              </a:rPr>
              <a:t>Я – театральный уголок.</a:t>
            </a:r>
            <a:br>
              <a:rPr lang="ru-RU" b="1" dirty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ea typeface="Times New Roman" pitchFamily="18" charset="0"/>
                <a:cs typeface="Times New Roman" pitchFamily="18" charset="0"/>
              </a:rPr>
            </a:br>
            <a:r>
              <a:rPr lang="ru-RU" b="1" dirty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ea typeface="Times New Roman" pitchFamily="18" charset="0"/>
                <a:cs typeface="Times New Roman" pitchFamily="18" charset="0"/>
              </a:rPr>
              <a:t>Здесь можно в гнома превратиться</a:t>
            </a:r>
            <a:br>
              <a:rPr lang="ru-RU" b="1" dirty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ea typeface="Times New Roman" pitchFamily="18" charset="0"/>
                <a:cs typeface="Times New Roman" pitchFamily="18" charset="0"/>
              </a:rPr>
            </a:br>
            <a:r>
              <a:rPr lang="ru-RU" b="1" dirty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ea typeface="Times New Roman" pitchFamily="18" charset="0"/>
                <a:cs typeface="Times New Roman" pitchFamily="18" charset="0"/>
              </a:rPr>
              <a:t>И в Бабку </a:t>
            </a:r>
            <a:r>
              <a:rPr lang="ru-RU" b="1" dirty="0" err="1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ea typeface="Times New Roman" pitchFamily="18" charset="0"/>
                <a:cs typeface="Times New Roman" pitchFamily="18" charset="0"/>
              </a:rPr>
              <a:t>Ежку</a:t>
            </a:r>
            <a:r>
              <a:rPr lang="ru-RU" b="1" dirty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ea typeface="Times New Roman" pitchFamily="18" charset="0"/>
                <a:cs typeface="Times New Roman" pitchFamily="18" charset="0"/>
              </a:rPr>
              <a:t> нарядиться</a:t>
            </a:r>
            <a:r>
              <a:rPr lang="ru-RU" b="1" dirty="0">
                <a:ln>
                  <a:solidFill>
                    <a:srgbClr val="0070C0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ea typeface="Times New Roman" pitchFamily="18" charset="0"/>
                <a:cs typeface="Times New Roman" pitchFamily="18" charset="0"/>
              </a:rPr>
              <a:t>.</a:t>
            </a:r>
            <a:endParaRPr lang="ru-RU" b="1" dirty="0">
              <a:ln>
                <a:solidFill>
                  <a:srgbClr val="0070C0"/>
                </a:solidFill>
              </a:ln>
              <a:solidFill>
                <a:schemeClr val="bg2">
                  <a:lumMod val="60000"/>
                  <a:lumOff val="40000"/>
                </a:schemeClr>
              </a:solidFill>
              <a:cs typeface="Arial" pitchFamily="34" charset="0"/>
            </a:endParaRPr>
          </a:p>
        </p:txBody>
      </p:sp>
      <p:pic>
        <p:nvPicPr>
          <p:cNvPr id="1026" name="Picture 2" descr="http://do.gendocs.ru/pars_docs/tw_refs/246/245840/245840_html_16a5ed5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889" y="-9128"/>
            <a:ext cx="4575647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717032"/>
            <a:ext cx="3960440" cy="30243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8567" y="116874"/>
            <a:ext cx="2954264" cy="3957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90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6000">
        <p:blinds dir="vert"/>
      </p:transition>
    </mc:Choice>
    <mc:Fallback xmlns="">
      <p:transition spd="slow" advTm="6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740895"/>
            <a:ext cx="5205656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normalizeH="0" baseline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                        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          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normalizeH="0" baseline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b="1" i="0" u="none" strike="noStrike" normalizeH="0" baseline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      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</a:t>
            </a:r>
            <a:r>
              <a:rPr kumimoji="0" lang="ru-RU" sz="3200" b="1" i="0" u="none" strike="noStrike" normalizeH="0" baseline="0" dirty="0" smtClean="0">
                <a:ln w="11430"/>
                <a:solidFill>
                  <a:srgbClr val="33CC3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УГОЛОК ПРИРОДЫ</a:t>
            </a:r>
            <a:endParaRPr kumimoji="0" lang="ru-RU" sz="3200" b="1" i="0" u="none" strike="noStrike" normalizeH="0" baseline="0" dirty="0" smtClean="0">
              <a:ln w="11430"/>
              <a:solidFill>
                <a:srgbClr val="33CC3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1" i="0" u="none" strike="noStrike" normalizeH="0" baseline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normalizeH="0" baseline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ru-RU" sz="1800" b="1" i="0" u="none" strike="noStrike" normalizeH="0" baseline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12160" y="2532617"/>
            <a:ext cx="295232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ln>
                <a:solidFill>
                  <a:srgbClr val="0070C0"/>
                </a:solidFill>
              </a:ln>
              <a:solidFill>
                <a:srgbClr val="0070C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b="1" dirty="0">
              <a:ln>
                <a:solidFill>
                  <a:srgbClr val="0070C0"/>
                </a:solidFill>
              </a:ln>
              <a:solidFill>
                <a:srgbClr val="0070C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ln>
                <a:solidFill>
                  <a:srgbClr val="0070C0"/>
                </a:solidFill>
              </a:ln>
              <a:solidFill>
                <a:srgbClr val="0070C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b="1" dirty="0">
              <a:ln>
                <a:solidFill>
                  <a:srgbClr val="0070C0"/>
                </a:solidFill>
              </a:ln>
              <a:solidFill>
                <a:srgbClr val="0070C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ln>
                <a:solidFill>
                  <a:srgbClr val="0070C0"/>
                </a:solidFill>
              </a:ln>
              <a:solidFill>
                <a:srgbClr val="0070C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b="1" dirty="0">
              <a:ln>
                <a:solidFill>
                  <a:srgbClr val="0070C0"/>
                </a:solidFill>
              </a:ln>
              <a:solidFill>
                <a:srgbClr val="0070C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Мы </a:t>
            </a:r>
            <a:r>
              <a:rPr lang="ru-RU" b="1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в группе завели цветочки,</a:t>
            </a:r>
            <a:endParaRPr lang="ru-RU" b="1" dirty="0">
              <a:ln>
                <a:solidFill>
                  <a:srgbClr val="0070C0"/>
                </a:solidFill>
              </a:ln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И даже глобус там у нас!</a:t>
            </a:r>
            <a:endParaRPr lang="ru-RU" b="1" dirty="0">
              <a:ln>
                <a:solidFill>
                  <a:srgbClr val="0070C0"/>
                </a:solidFill>
              </a:ln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Кусок природы в уголочке</a:t>
            </a:r>
            <a:endParaRPr lang="ru-RU" b="1" dirty="0">
              <a:ln>
                <a:solidFill>
                  <a:srgbClr val="0070C0"/>
                </a:solidFill>
              </a:ln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Он очень радует всех нас.</a:t>
            </a:r>
            <a:endParaRPr lang="ru-RU" b="1" dirty="0">
              <a:ln>
                <a:solidFill>
                  <a:srgbClr val="0070C0"/>
                </a:solidFill>
              </a:ln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 descr="http://top-bal.ru/pars_docs/refs/40/39885/39885_html_m1de54d55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657" y="0"/>
            <a:ext cx="4118872" cy="401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9572" y="440668"/>
            <a:ext cx="2736304" cy="35283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5210" y="3326627"/>
            <a:ext cx="2736304" cy="351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37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6000">
        <p:blinds dir="vert"/>
      </p:transition>
    </mc:Choice>
    <mc:Fallback xmlns="">
      <p:transition spd="slow" advTm="6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925562"/>
            <a:ext cx="8917185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normalizeH="0" baseline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                                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normalizeH="0" baseline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normalizeH="0" baseline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НРАВСТВЕННО-ПАТРИОТИЧЕСКОЕ ВОСПИТАНИЕ</a:t>
            </a:r>
            <a:endParaRPr kumimoji="0" lang="ru-RU" sz="3200" b="1" i="0" u="none" strike="noStrike" normalizeH="0" baseline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1" i="0" u="none" strike="noStrike" normalizeH="0" baseline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827584" y="6134784"/>
            <a:ext cx="813690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2A2A2A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2A2A2A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 descr="http://player.myshared.ru/414220/data/images/img3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358762"/>
            <a:ext cx="2376264" cy="3918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5534" y="1012384"/>
            <a:ext cx="5760640" cy="555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10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6000">
        <p:blinds dir="vert"/>
      </p:transition>
    </mc:Choice>
    <mc:Fallback xmlns="">
      <p:transition spd="slow" advTm="6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698</TotalTime>
  <Words>331</Words>
  <Application>Microsoft Office PowerPoint</Application>
  <PresentationFormat>Экран (4:3)</PresentationFormat>
  <Paragraphs>188</Paragraphs>
  <Slides>21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Апекс</vt:lpstr>
      <vt:lpstr>           ВИЗИТНАЯ КАРТОЧКА ГРУППЫ «СОЛНЫШКО» Воспитатели: ПЛОТНИКОВА Н.В. ЗАКРЕВСКАЯ Е.А.   </vt:lpstr>
      <vt:lpstr>НАША ГРУППА «СОЛНЫШКО» Девиз:  «В нашей группе солнышко светит ярче всех Теплоты и радости хватит здесь на всех»</vt:lpstr>
      <vt:lpstr>Презентация PowerPoint</vt:lpstr>
      <vt:lpstr>Наши солнышки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лена</dc:creator>
  <cp:lastModifiedBy>vovanremonttachek@outlook.com</cp:lastModifiedBy>
  <cp:revision>74</cp:revision>
  <dcterms:created xsi:type="dcterms:W3CDTF">2015-11-27T14:51:54Z</dcterms:created>
  <dcterms:modified xsi:type="dcterms:W3CDTF">2023-09-24T13:29:36Z</dcterms:modified>
</cp:coreProperties>
</file>